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16256000" cy="9144000"/>
  <p:notesSz cx="16256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924"/>
        <p:guide pos="222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19200" y="2834640"/>
            <a:ext cx="13817600" cy="1920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438400" y="5120640"/>
            <a:ext cx="11379200" cy="22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31115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1" i="0">
                <a:solidFill>
                  <a:schemeClr val="tx1"/>
                </a:solidFill>
                <a:latin typeface="黑体" panose="02010609060101010101" charset="-122"/>
                <a:cs typeface="黑体" panose="02010609060101010101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31115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13690091" y="316991"/>
            <a:ext cx="2069592" cy="603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1" i="0">
                <a:solidFill>
                  <a:schemeClr val="tx1"/>
                </a:solidFill>
                <a:latin typeface="黑体" panose="02010609060101010101" charset="-122"/>
                <a:cs typeface="黑体" panose="02010609060101010101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12800" y="2103120"/>
            <a:ext cx="707136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371840" y="2103120"/>
            <a:ext cx="707136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31115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1" i="0">
                <a:solidFill>
                  <a:schemeClr val="tx1"/>
                </a:solidFill>
                <a:latin typeface="黑体" panose="02010609060101010101" charset="-122"/>
                <a:cs typeface="黑体" panose="02010609060101010101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31115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31115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60471" y="713486"/>
            <a:ext cx="10735056" cy="542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1" i="0">
                <a:solidFill>
                  <a:schemeClr val="tx1"/>
                </a:solidFill>
                <a:latin typeface="黑体" panose="02010609060101010101" charset="-122"/>
                <a:cs typeface="黑体" panose="02010609060101010101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01573" y="2736214"/>
            <a:ext cx="14452853" cy="3073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527040" y="8503920"/>
            <a:ext cx="520192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998179" y="8668587"/>
            <a:ext cx="177165" cy="152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5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31115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.jpeg"/><Relationship Id="rId8" Type="http://schemas.openxmlformats.org/officeDocument/2006/relationships/image" Target="../media/image47.jpeg"/><Relationship Id="rId7" Type="http://schemas.openxmlformats.org/officeDocument/2006/relationships/image" Target="../media/image46.png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jpeg"/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51.jpeg"/><Relationship Id="rId11" Type="http://schemas.openxmlformats.org/officeDocument/2006/relationships/image" Target="../media/image50.jpeg"/><Relationship Id="rId10" Type="http://schemas.openxmlformats.org/officeDocument/2006/relationships/image" Target="../media/image49.jpeg"/><Relationship Id="rId1" Type="http://schemas.openxmlformats.org/officeDocument/2006/relationships/image" Target="../media/image4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jpeg"/><Relationship Id="rId1" Type="http://schemas.openxmlformats.org/officeDocument/2006/relationships/image" Target="../media/image52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6.jpeg"/><Relationship Id="rId3" Type="http://schemas.openxmlformats.org/officeDocument/2006/relationships/image" Target="../media/image55.jpeg"/><Relationship Id="rId2" Type="http://schemas.openxmlformats.org/officeDocument/2006/relationships/image" Target="../media/image12.jpeg"/><Relationship Id="rId1" Type="http://schemas.openxmlformats.org/officeDocument/2006/relationships/image" Target="../media/image54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64.png"/><Relationship Id="rId7" Type="http://schemas.openxmlformats.org/officeDocument/2006/relationships/image" Target="../media/image63.jpeg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jpeg"/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image" Target="../media/image57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image" Target="../media/image67.jpeg"/><Relationship Id="rId3" Type="http://schemas.openxmlformats.org/officeDocument/2006/relationships/image" Target="../media/image66.png"/><Relationship Id="rId2" Type="http://schemas.openxmlformats.org/officeDocument/2006/relationships/image" Target="../media/image9.jpeg"/><Relationship Id="rId1" Type="http://schemas.openxmlformats.org/officeDocument/2006/relationships/image" Target="../media/image65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2.jpeg"/><Relationship Id="rId4" Type="http://schemas.openxmlformats.org/officeDocument/2006/relationships/image" Target="../media/image71.png"/><Relationship Id="rId3" Type="http://schemas.openxmlformats.org/officeDocument/2006/relationships/image" Target="../media/image70.jpeg"/><Relationship Id="rId2" Type="http://schemas.openxmlformats.org/officeDocument/2006/relationships/image" Target="../media/image7.jpeg"/><Relationship Id="rId1" Type="http://schemas.openxmlformats.org/officeDocument/2006/relationships/image" Target="../media/image6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jpeg"/><Relationship Id="rId1" Type="http://schemas.openxmlformats.org/officeDocument/2006/relationships/image" Target="../media/image73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80.jpeg"/><Relationship Id="rId6" Type="http://schemas.openxmlformats.org/officeDocument/2006/relationships/image" Target="../media/image79.jpeg"/><Relationship Id="rId5" Type="http://schemas.openxmlformats.org/officeDocument/2006/relationships/image" Target="../media/image78.jpeg"/><Relationship Id="rId4" Type="http://schemas.openxmlformats.org/officeDocument/2006/relationships/image" Target="../media/image77.jpeg"/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image" Target="../media/image74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8.jpeg"/><Relationship Id="rId8" Type="http://schemas.openxmlformats.org/officeDocument/2006/relationships/image" Target="../media/image87.jpeg"/><Relationship Id="rId7" Type="http://schemas.openxmlformats.org/officeDocument/2006/relationships/image" Target="../media/image86.jpeg"/><Relationship Id="rId6" Type="http://schemas.openxmlformats.org/officeDocument/2006/relationships/image" Target="../media/image85.jpeg"/><Relationship Id="rId5" Type="http://schemas.openxmlformats.org/officeDocument/2006/relationships/image" Target="../media/image84.jpeg"/><Relationship Id="rId4" Type="http://schemas.openxmlformats.org/officeDocument/2006/relationships/image" Target="../media/image12.jpeg"/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91.png"/><Relationship Id="rId11" Type="http://schemas.openxmlformats.org/officeDocument/2006/relationships/image" Target="../media/image90.png"/><Relationship Id="rId10" Type="http://schemas.openxmlformats.org/officeDocument/2006/relationships/image" Target="../media/image89.png"/><Relationship Id="rId1" Type="http://schemas.openxmlformats.org/officeDocument/2006/relationships/image" Target="../media/image81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4.png"/><Relationship Id="rId3" Type="http://schemas.openxmlformats.org/officeDocument/2006/relationships/image" Target="../media/image93.jpeg"/><Relationship Id="rId2" Type="http://schemas.openxmlformats.org/officeDocument/2006/relationships/image" Target="../media/image7.jpeg"/><Relationship Id="rId1" Type="http://schemas.openxmlformats.org/officeDocument/2006/relationships/image" Target="../media/image9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6.jpeg"/><Relationship Id="rId1" Type="http://schemas.openxmlformats.org/officeDocument/2006/relationships/image" Target="../media/image95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image" Target="../media/image9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image" Target="../media/image100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3.jpeg"/><Relationship Id="rId2" Type="http://schemas.openxmlformats.org/officeDocument/2006/relationships/image" Target="../media/image102.jpeg"/><Relationship Id="rId1" Type="http://schemas.openxmlformats.org/officeDocument/2006/relationships/image" Target="../media/image10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image" Target="../media/image10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jpeg"/><Relationship Id="rId1" Type="http://schemas.openxmlformats.org/officeDocument/2006/relationships/image" Target="../media/image105.jpe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10.jpeg"/><Relationship Id="rId5" Type="http://schemas.openxmlformats.org/officeDocument/2006/relationships/image" Target="../media/image109.jpeg"/><Relationship Id="rId4" Type="http://schemas.openxmlformats.org/officeDocument/2006/relationships/image" Target="../media/image108.jpeg"/><Relationship Id="rId3" Type="http://schemas.openxmlformats.org/officeDocument/2006/relationships/image" Target="../media/image107.jpeg"/><Relationship Id="rId2" Type="http://schemas.openxmlformats.org/officeDocument/2006/relationships/image" Target="../media/image9.jpeg"/><Relationship Id="rId1" Type="http://schemas.openxmlformats.org/officeDocument/2006/relationships/image" Target="../media/image10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2.jpeg"/><Relationship Id="rId1" Type="http://schemas.openxmlformats.org/officeDocument/2006/relationships/image" Target="../media/image11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2.jpeg"/><Relationship Id="rId1" Type="http://schemas.openxmlformats.org/officeDocument/2006/relationships/image" Target="../media/image11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jpeg"/><Relationship Id="rId1" Type="http://schemas.openxmlformats.org/officeDocument/2006/relationships/image" Target="../media/image11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7.png"/><Relationship Id="rId2" Type="http://schemas.openxmlformats.org/officeDocument/2006/relationships/image" Target="../media/image116.jpeg"/><Relationship Id="rId1" Type="http://schemas.openxmlformats.org/officeDocument/2006/relationships/image" Target="../media/image115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9.jpeg"/><Relationship Id="rId2" Type="http://schemas.openxmlformats.org/officeDocument/2006/relationships/image" Target="../media/image9.jpeg"/><Relationship Id="rId1" Type="http://schemas.openxmlformats.org/officeDocument/2006/relationships/image" Target="../media/image118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hyperlink" Target="mailto:Katherine.tang@ceccapitalgroup.com" TargetMode="External"/><Relationship Id="rId6" Type="http://schemas.openxmlformats.org/officeDocument/2006/relationships/hyperlink" Target="mailto:Linna.zhao@ceccapitalgroup.com" TargetMode="External"/><Relationship Id="rId5" Type="http://schemas.openxmlformats.org/officeDocument/2006/relationships/hyperlink" Target="mailto:Rebecca.jiao@ceccapitalgroup.com" TargetMode="External"/><Relationship Id="rId4" Type="http://schemas.openxmlformats.org/officeDocument/2006/relationships/hyperlink" Target="mailto:Leon.shen@ceccapitalgroup.com" TargetMode="External"/><Relationship Id="rId3" Type="http://schemas.openxmlformats.org/officeDocument/2006/relationships/hyperlink" Target="mailto:Bin.wang@ceccapitalgroup.com" TargetMode="External"/><Relationship Id="rId2" Type="http://schemas.openxmlformats.org/officeDocument/2006/relationships/image" Target="../media/image53.jpeg"/><Relationship Id="rId1" Type="http://schemas.openxmlformats.org/officeDocument/2006/relationships/image" Target="../media/image12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jpeg"/><Relationship Id="rId8" Type="http://schemas.openxmlformats.org/officeDocument/2006/relationships/image" Target="../media/image18.png"/><Relationship Id="rId7" Type="http://schemas.openxmlformats.org/officeDocument/2006/relationships/image" Target="../media/image17.jpeg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0.jpeg"/><Relationship Id="rId1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26.jpeg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Relationship Id="rId3" Type="http://schemas.openxmlformats.org/officeDocument/2006/relationships/image" Target="../media/image22.jpeg"/><Relationship Id="rId2" Type="http://schemas.openxmlformats.org/officeDocument/2006/relationships/image" Target="../media/image9.jpeg"/><Relationship Id="rId1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Relationship Id="rId3" Type="http://schemas.openxmlformats.org/officeDocument/2006/relationships/image" Target="../media/image28.jpeg"/><Relationship Id="rId2" Type="http://schemas.openxmlformats.org/officeDocument/2006/relationships/image" Target="../media/image9.jpeg"/><Relationship Id="rId1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jpeg"/><Relationship Id="rId8" Type="http://schemas.openxmlformats.org/officeDocument/2006/relationships/image" Target="../media/image38.jpeg"/><Relationship Id="rId7" Type="http://schemas.openxmlformats.org/officeDocument/2006/relationships/image" Target="../media/image37.jpeg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37639" y="563880"/>
            <a:ext cx="52197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3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sz="2000" b="1" spc="-5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02</a:t>
            </a:r>
            <a:r>
              <a:rPr sz="2000" b="1" spc="-1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2</a:t>
            </a:r>
            <a:endParaRPr sz="2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1763" y="2181098"/>
            <a:ext cx="4805045" cy="35718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458470" algn="ctr">
              <a:lnSpc>
                <a:spcPct val="100000"/>
              </a:lnSpc>
              <a:spcBef>
                <a:spcPts val="95"/>
              </a:spcBef>
            </a:pPr>
            <a:r>
              <a:rPr sz="2800" b="1" spc="-9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OYMotion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650">
              <a:latin typeface="Times New Roman" panose="02020603050405020304"/>
              <a:cs typeface="Times New Roman" panose="02020603050405020304"/>
            </a:endParaRPr>
          </a:p>
          <a:p>
            <a:pPr marL="71755" marR="1323340" indent="12065">
              <a:lnSpc>
                <a:spcPts val="2390"/>
              </a:lnSpc>
            </a:pPr>
            <a:r>
              <a:rPr sz="2000" spc="4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人</a:t>
            </a:r>
            <a:r>
              <a:rPr sz="2000" spc="5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机</a:t>
            </a:r>
            <a:r>
              <a:rPr sz="2000" spc="4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交</a:t>
            </a:r>
            <a:r>
              <a:rPr sz="2000" spc="5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互</a:t>
            </a:r>
            <a:r>
              <a:rPr sz="2000" spc="4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-脑</a:t>
            </a:r>
            <a:r>
              <a:rPr sz="2000" spc="5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机</a:t>
            </a:r>
            <a:r>
              <a:rPr sz="2000" spc="4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接</a:t>
            </a:r>
            <a:r>
              <a:rPr sz="2000" spc="5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口</a:t>
            </a:r>
            <a:r>
              <a:rPr sz="2000" spc="4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全球</a:t>
            </a:r>
            <a:r>
              <a:rPr sz="2000" spc="5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先</a:t>
            </a:r>
            <a:r>
              <a:rPr sz="2000" spc="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行 </a:t>
            </a:r>
            <a:r>
              <a:rPr sz="2000" spc="6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让机械成为肢</a:t>
            </a:r>
            <a:r>
              <a:rPr sz="2000" spc="7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体</a:t>
            </a:r>
            <a:r>
              <a:rPr sz="2000" spc="6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和意识的延</a:t>
            </a:r>
            <a:r>
              <a:rPr sz="2000" spc="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伸</a:t>
            </a:r>
            <a:endParaRPr sz="2000">
              <a:latin typeface="黑体" panose="02010609060101010101" charset="-122"/>
              <a:cs typeface="黑体" panose="02010609060101010101" charset="-122"/>
            </a:endParaRPr>
          </a:p>
          <a:p>
            <a:pPr marL="12700">
              <a:lnSpc>
                <a:spcPts val="10605"/>
              </a:lnSpc>
            </a:pPr>
            <a:r>
              <a:rPr sz="9350" b="1" spc="4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傲</a:t>
            </a:r>
            <a:r>
              <a:rPr sz="9350" b="1" spc="3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意</a:t>
            </a:r>
            <a:r>
              <a:rPr sz="9350" b="1" spc="4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科</a:t>
            </a:r>
            <a:r>
              <a:rPr sz="9350" b="1" spc="-4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技</a:t>
            </a:r>
            <a:endParaRPr sz="9350">
              <a:latin typeface="黑体" panose="02010609060101010101" charset="-122"/>
              <a:cs typeface="黑体" panose="02010609060101010101" charset="-122"/>
            </a:endParaRPr>
          </a:p>
          <a:p>
            <a:pPr marL="21590">
              <a:lnSpc>
                <a:spcPct val="100000"/>
              </a:lnSpc>
              <a:spcBef>
                <a:spcPts val="205"/>
              </a:spcBef>
            </a:pPr>
            <a:r>
              <a:rPr sz="395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私</a:t>
            </a:r>
            <a:r>
              <a:rPr sz="3950" spc="-59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395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募</a:t>
            </a:r>
            <a:r>
              <a:rPr sz="3950" spc="-62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395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融</a:t>
            </a:r>
            <a:r>
              <a:rPr sz="3950" spc="-48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395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资</a:t>
            </a:r>
            <a:r>
              <a:rPr sz="3950" spc="-63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395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建</a:t>
            </a:r>
            <a:r>
              <a:rPr sz="3950" spc="-65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3950" dirty="0">
                <a:solidFill>
                  <a:srgbClr val="0AACE9"/>
                </a:solidFill>
                <a:latin typeface="黑体" panose="02010609060101010101" charset="-122"/>
                <a:cs typeface="黑体" panose="02010609060101010101" charset="-122"/>
              </a:rPr>
              <a:t>议</a:t>
            </a:r>
            <a:endParaRPr sz="39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944079" y="8158226"/>
            <a:ext cx="62674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202</a:t>
            </a:r>
            <a:r>
              <a:rPr sz="1600" spc="-2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2.</a:t>
            </a:r>
            <a:r>
              <a:rPr sz="1600" spc="-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7</a:t>
            </a:r>
            <a:endParaRPr sz="16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13103" y="7962900"/>
            <a:ext cx="2127504" cy="60350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2283" y="707390"/>
            <a:ext cx="9481820" cy="542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5" dirty="0"/>
              <a:t>以强大的</a:t>
            </a:r>
            <a:r>
              <a:rPr spc="145" dirty="0"/>
              <a:t>科</a:t>
            </a:r>
            <a:r>
              <a:rPr spc="135" dirty="0"/>
              <a:t>研能力为支撑，连接</a:t>
            </a:r>
            <a:r>
              <a:rPr spc="145" dirty="0"/>
              <a:t>临</a:t>
            </a:r>
            <a:r>
              <a:rPr spc="135" dirty="0"/>
              <a:t>床，驱动创</a:t>
            </a:r>
            <a:r>
              <a:rPr spc="-20" dirty="0"/>
              <a:t>新</a:t>
            </a:r>
            <a:endParaRPr spc="-20" dirty="0"/>
          </a:p>
        </p:txBody>
      </p:sp>
      <p:sp>
        <p:nvSpPr>
          <p:cNvPr id="4" name="object 4"/>
          <p:cNvSpPr/>
          <p:nvPr/>
        </p:nvSpPr>
        <p:spPr>
          <a:xfrm>
            <a:off x="13691615" y="317500"/>
            <a:ext cx="2081784" cy="6014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177250" y="874775"/>
            <a:ext cx="1171575" cy="377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70" dirty="0">
                <a:latin typeface="黑体" panose="02010609060101010101" charset="-122"/>
                <a:cs typeface="黑体" panose="02010609060101010101" charset="-122"/>
              </a:rPr>
              <a:t>傲</a:t>
            </a:r>
            <a:r>
              <a:rPr sz="2300" b="1" spc="-80" dirty="0">
                <a:latin typeface="黑体" panose="02010609060101010101" charset="-122"/>
                <a:cs typeface="黑体" panose="02010609060101010101" charset="-122"/>
              </a:rPr>
              <a:t>意</a:t>
            </a:r>
            <a:r>
              <a:rPr sz="2300" b="1" spc="-70" dirty="0">
                <a:latin typeface="黑体" panose="02010609060101010101" charset="-122"/>
                <a:cs typeface="黑体" panose="02010609060101010101" charset="-122"/>
              </a:rPr>
              <a:t>科</a:t>
            </a:r>
            <a:r>
              <a:rPr sz="2300" b="1" spc="-5" dirty="0">
                <a:latin typeface="黑体" panose="02010609060101010101" charset="-122"/>
                <a:cs typeface="黑体" panose="02010609060101010101" charset="-122"/>
              </a:rPr>
              <a:t>技</a:t>
            </a:r>
            <a:endParaRPr sz="23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28947" y="1559039"/>
            <a:ext cx="111696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8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临床专</a:t>
            </a:r>
            <a:r>
              <a:rPr sz="2000" b="1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家</a:t>
            </a:r>
            <a:endParaRPr sz="20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46156" y="1556004"/>
            <a:ext cx="1694814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22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科</a:t>
            </a:r>
            <a:r>
              <a:rPr sz="2000" b="1" spc="2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研</a:t>
            </a:r>
            <a:r>
              <a:rPr sz="2000" b="1" spc="22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课题</a:t>
            </a:r>
            <a:r>
              <a:rPr sz="2000" b="1" spc="2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合</a:t>
            </a:r>
            <a:r>
              <a:rPr sz="2000" b="1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作</a:t>
            </a:r>
            <a:endParaRPr sz="20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60400" y="2377439"/>
            <a:ext cx="659384" cy="6537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611879" y="2339339"/>
            <a:ext cx="786384" cy="826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478528" y="2468118"/>
            <a:ext cx="1957070" cy="828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4930">
              <a:lnSpc>
                <a:spcPct val="109000"/>
              </a:lnSpc>
              <a:spcBef>
                <a:spcPts val="100"/>
              </a:spcBef>
            </a:pPr>
            <a:r>
              <a:rPr sz="1350" b="1" spc="-30" dirty="0">
                <a:latin typeface="黑体" panose="02010609060101010101" charset="-122"/>
                <a:cs typeface="黑体" panose="02010609060101010101" charset="-122"/>
              </a:rPr>
              <a:t>上海中</a:t>
            </a:r>
            <a:r>
              <a:rPr sz="1350" b="1" spc="-40" dirty="0">
                <a:latin typeface="黑体" panose="02010609060101010101" charset="-122"/>
                <a:cs typeface="黑体" panose="02010609060101010101" charset="-122"/>
              </a:rPr>
              <a:t>医</a:t>
            </a:r>
            <a:r>
              <a:rPr sz="1350" b="1" spc="-30" dirty="0">
                <a:latin typeface="黑体" panose="02010609060101010101" charset="-122"/>
                <a:cs typeface="黑体" panose="02010609060101010101" charset="-122"/>
              </a:rPr>
              <a:t>药大学康复学</a:t>
            </a:r>
            <a:r>
              <a:rPr sz="1350" b="1" spc="-10" dirty="0">
                <a:latin typeface="黑体" panose="02010609060101010101" charset="-122"/>
                <a:cs typeface="黑体" panose="02010609060101010101" charset="-122"/>
              </a:rPr>
              <a:t>院 </a:t>
            </a:r>
            <a:r>
              <a:rPr sz="1350" b="1" spc="-20" dirty="0">
                <a:solidFill>
                  <a:srgbClr val="004BA3"/>
                </a:solidFill>
                <a:latin typeface="黑体" panose="02010609060101010101" charset="-122"/>
                <a:cs typeface="黑体" panose="02010609060101010101" charset="-122"/>
              </a:rPr>
              <a:t>单春</a:t>
            </a:r>
            <a:r>
              <a:rPr sz="1350" b="1" spc="-15" dirty="0">
                <a:solidFill>
                  <a:srgbClr val="004BA3"/>
                </a:solidFill>
                <a:latin typeface="黑体" panose="02010609060101010101" charset="-122"/>
                <a:cs typeface="黑体" panose="02010609060101010101" charset="-122"/>
              </a:rPr>
              <a:t>雷</a:t>
            </a:r>
            <a:r>
              <a:rPr sz="1350" b="1" spc="-185" dirty="0">
                <a:solidFill>
                  <a:srgbClr val="004BA3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350" b="1" spc="-15" dirty="0">
                <a:solidFill>
                  <a:srgbClr val="004BA3"/>
                </a:solidFill>
                <a:latin typeface="黑体" panose="02010609060101010101" charset="-122"/>
                <a:cs typeface="黑体" panose="02010609060101010101" charset="-122"/>
              </a:rPr>
              <a:t>Ph.D</a:t>
            </a:r>
            <a:endParaRPr sz="1350">
              <a:latin typeface="黑体" panose="02010609060101010101" charset="-122"/>
              <a:cs typeface="黑体" panose="02010609060101010101" charset="-122"/>
            </a:endParaRPr>
          </a:p>
          <a:p>
            <a:pPr marL="283845" marR="5080" indent="-178435">
              <a:lnSpc>
                <a:spcPct val="112000"/>
              </a:lnSpc>
              <a:spcBef>
                <a:spcPts val="245"/>
              </a:spcBef>
            </a:pPr>
            <a:r>
              <a:rPr sz="950" spc="90" dirty="0">
                <a:latin typeface="黑体" panose="02010609060101010101" charset="-122"/>
                <a:cs typeface="黑体" panose="02010609060101010101" charset="-122"/>
              </a:rPr>
              <a:t>上</a:t>
            </a:r>
            <a:r>
              <a:rPr sz="950" spc="80" dirty="0">
                <a:latin typeface="黑体" panose="02010609060101010101" charset="-122"/>
                <a:cs typeface="黑体" panose="02010609060101010101" charset="-122"/>
              </a:rPr>
              <a:t>海</a:t>
            </a:r>
            <a:r>
              <a:rPr sz="950" spc="90" dirty="0">
                <a:latin typeface="黑体" panose="02010609060101010101" charset="-122"/>
                <a:cs typeface="黑体" panose="02010609060101010101" charset="-122"/>
              </a:rPr>
              <a:t>中医</a:t>
            </a:r>
            <a:r>
              <a:rPr sz="950" spc="80" dirty="0">
                <a:latin typeface="黑体" panose="02010609060101010101" charset="-122"/>
                <a:cs typeface="黑体" panose="02010609060101010101" charset="-122"/>
              </a:rPr>
              <a:t>药</a:t>
            </a:r>
            <a:r>
              <a:rPr sz="950" spc="90" dirty="0">
                <a:latin typeface="黑体" panose="02010609060101010101" charset="-122"/>
                <a:cs typeface="黑体" panose="02010609060101010101" charset="-122"/>
              </a:rPr>
              <a:t>大学</a:t>
            </a:r>
            <a:r>
              <a:rPr sz="950" spc="80" dirty="0">
                <a:latin typeface="黑体" panose="02010609060101010101" charset="-122"/>
                <a:cs typeface="黑体" panose="02010609060101010101" charset="-122"/>
              </a:rPr>
              <a:t>康</a:t>
            </a:r>
            <a:r>
              <a:rPr sz="950" spc="90" dirty="0">
                <a:latin typeface="黑体" panose="02010609060101010101" charset="-122"/>
                <a:cs typeface="黑体" panose="02010609060101010101" charset="-122"/>
              </a:rPr>
              <a:t>复医</a:t>
            </a:r>
            <a:r>
              <a:rPr sz="950" spc="80" dirty="0">
                <a:latin typeface="黑体" panose="02010609060101010101" charset="-122"/>
                <a:cs typeface="黑体" panose="02010609060101010101" charset="-122"/>
              </a:rPr>
              <a:t>学</a:t>
            </a:r>
            <a:r>
              <a:rPr sz="950" spc="90" dirty="0">
                <a:latin typeface="黑体" panose="02010609060101010101" charset="-122"/>
                <a:cs typeface="黑体" panose="02010609060101010101" charset="-122"/>
              </a:rPr>
              <a:t>院院</a:t>
            </a:r>
            <a:r>
              <a:rPr sz="950" dirty="0">
                <a:latin typeface="黑体" panose="02010609060101010101" charset="-122"/>
                <a:cs typeface="黑体" panose="02010609060101010101" charset="-122"/>
              </a:rPr>
              <a:t>长 </a:t>
            </a:r>
            <a:r>
              <a:rPr sz="950" spc="-5" dirty="0">
                <a:latin typeface="黑体" panose="02010609060101010101" charset="-122"/>
                <a:cs typeface="黑体" panose="02010609060101010101" charset="-122"/>
              </a:rPr>
              <a:t>康</a:t>
            </a:r>
            <a:r>
              <a:rPr sz="950" spc="-15" dirty="0">
                <a:latin typeface="黑体" panose="02010609060101010101" charset="-122"/>
                <a:cs typeface="黑体" panose="02010609060101010101" charset="-122"/>
              </a:rPr>
              <a:t>复</a:t>
            </a:r>
            <a:r>
              <a:rPr sz="950" spc="-5" dirty="0">
                <a:latin typeface="黑体" panose="02010609060101010101" charset="-122"/>
                <a:cs typeface="黑体" panose="02010609060101010101" charset="-122"/>
              </a:rPr>
              <a:t>医学研</a:t>
            </a:r>
            <a:r>
              <a:rPr sz="950" spc="-15" dirty="0">
                <a:latin typeface="黑体" panose="02010609060101010101" charset="-122"/>
                <a:cs typeface="黑体" panose="02010609060101010101" charset="-122"/>
              </a:rPr>
              <a:t>究</a:t>
            </a:r>
            <a:r>
              <a:rPr sz="950" spc="-5" dirty="0">
                <a:latin typeface="黑体" panose="02010609060101010101" charset="-122"/>
                <a:cs typeface="黑体" panose="02010609060101010101" charset="-122"/>
              </a:rPr>
              <a:t>所所</a:t>
            </a:r>
            <a:r>
              <a:rPr sz="950" dirty="0">
                <a:latin typeface="黑体" panose="02010609060101010101" charset="-122"/>
                <a:cs typeface="黑体" panose="02010609060101010101" charset="-122"/>
              </a:rPr>
              <a:t>长</a:t>
            </a:r>
            <a:endParaRPr sz="9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83639" y="2413229"/>
            <a:ext cx="2433320" cy="158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165" marR="65405">
              <a:lnSpc>
                <a:spcPct val="114000"/>
              </a:lnSpc>
              <a:spcBef>
                <a:spcPts val="100"/>
              </a:spcBef>
            </a:pPr>
            <a:r>
              <a:rPr sz="1350" b="1" spc="-40" dirty="0">
                <a:latin typeface="黑体" panose="02010609060101010101" charset="-122"/>
                <a:cs typeface="黑体" panose="02010609060101010101" charset="-122"/>
              </a:rPr>
              <a:t>上海中医药大学附属龙华医</a:t>
            </a:r>
            <a:r>
              <a:rPr sz="1350" b="1" spc="-10" dirty="0">
                <a:latin typeface="黑体" panose="02010609060101010101" charset="-122"/>
                <a:cs typeface="黑体" panose="02010609060101010101" charset="-122"/>
              </a:rPr>
              <a:t>院 </a:t>
            </a:r>
            <a:r>
              <a:rPr sz="1350" b="1" spc="-65" dirty="0">
                <a:solidFill>
                  <a:srgbClr val="0054AA"/>
                </a:solidFill>
                <a:latin typeface="黑体" panose="02010609060101010101" charset="-122"/>
                <a:cs typeface="黑体" panose="02010609060101010101" charset="-122"/>
              </a:rPr>
              <a:t>胡</a:t>
            </a:r>
            <a:r>
              <a:rPr sz="1350" b="1" spc="-80" dirty="0">
                <a:solidFill>
                  <a:srgbClr val="0054AA"/>
                </a:solidFill>
                <a:latin typeface="黑体" panose="02010609060101010101" charset="-122"/>
                <a:cs typeface="黑体" panose="02010609060101010101" charset="-122"/>
              </a:rPr>
              <a:t>志</a:t>
            </a:r>
            <a:r>
              <a:rPr sz="1350" b="1" spc="280" dirty="0">
                <a:solidFill>
                  <a:srgbClr val="0054AA"/>
                </a:solidFill>
                <a:latin typeface="黑体" panose="02010609060101010101" charset="-122"/>
                <a:cs typeface="黑体" panose="02010609060101010101" charset="-122"/>
              </a:rPr>
              <a:t>俊</a:t>
            </a:r>
            <a:r>
              <a:rPr sz="1350" b="1" spc="-55" dirty="0">
                <a:solidFill>
                  <a:srgbClr val="0054AA"/>
                </a:solidFill>
                <a:latin typeface="黑体" panose="02010609060101010101" charset="-122"/>
                <a:cs typeface="黑体" panose="02010609060101010101" charset="-122"/>
              </a:rPr>
              <a:t>Ph.D</a:t>
            </a:r>
            <a:endParaRPr sz="1350">
              <a:latin typeface="黑体" panose="02010609060101010101" charset="-122"/>
              <a:cs typeface="黑体" panose="02010609060101010101" charset="-122"/>
            </a:endParaRPr>
          </a:p>
          <a:p>
            <a:pPr marL="498475" indent="-325120">
              <a:lnSpc>
                <a:spcPct val="100000"/>
              </a:lnSpc>
              <a:spcBef>
                <a:spcPts val="265"/>
              </a:spcBef>
              <a:buChar char="·"/>
              <a:tabLst>
                <a:tab pos="498475" algn="l"/>
                <a:tab pos="498475" algn="l"/>
              </a:tabLst>
            </a:pPr>
            <a:r>
              <a:rPr sz="1000" spc="-90" dirty="0">
                <a:latin typeface="黑体" panose="02010609060101010101" charset="-122"/>
                <a:cs typeface="黑体" panose="02010609060101010101" charset="-122"/>
              </a:rPr>
              <a:t>康复</a:t>
            </a:r>
            <a:r>
              <a:rPr sz="1000" spc="-80" dirty="0">
                <a:latin typeface="黑体" panose="02010609060101010101" charset="-122"/>
                <a:cs typeface="黑体" panose="02010609060101010101" charset="-122"/>
              </a:rPr>
              <a:t>医</a:t>
            </a:r>
            <a:r>
              <a:rPr sz="1000" spc="-90" dirty="0">
                <a:latin typeface="黑体" panose="02010609060101010101" charset="-122"/>
                <a:cs typeface="黑体" panose="02010609060101010101" charset="-122"/>
              </a:rPr>
              <a:t>科主任</a:t>
            </a:r>
            <a:r>
              <a:rPr sz="1000" spc="-80" dirty="0">
                <a:latin typeface="黑体" panose="02010609060101010101" charset="-122"/>
                <a:cs typeface="黑体" panose="02010609060101010101" charset="-122"/>
              </a:rPr>
              <a:t>医</a:t>
            </a:r>
            <a:r>
              <a:rPr sz="1000" spc="-90" dirty="0">
                <a:latin typeface="黑体" panose="02010609060101010101" charset="-122"/>
                <a:cs typeface="黑体" panose="02010609060101010101" charset="-122"/>
              </a:rPr>
              <a:t>师、教授</a:t>
            </a:r>
            <a:r>
              <a:rPr sz="1000" spc="-85" dirty="0">
                <a:latin typeface="黑体" panose="02010609060101010101" charset="-122"/>
                <a:cs typeface="黑体" panose="02010609060101010101" charset="-122"/>
              </a:rPr>
              <a:t>/</a:t>
            </a:r>
            <a:r>
              <a:rPr sz="1000" spc="-90" dirty="0">
                <a:latin typeface="黑体" panose="02010609060101010101" charset="-122"/>
                <a:cs typeface="黑体" panose="02010609060101010101" charset="-122"/>
              </a:rPr>
              <a:t>博士</a:t>
            </a:r>
            <a:r>
              <a:rPr sz="1000" spc="-80" dirty="0">
                <a:latin typeface="黑体" panose="02010609060101010101" charset="-122"/>
                <a:cs typeface="黑体" panose="02010609060101010101" charset="-122"/>
              </a:rPr>
              <a:t>生</a:t>
            </a:r>
            <a:r>
              <a:rPr sz="1000" spc="-90" dirty="0">
                <a:latin typeface="黑体" panose="02010609060101010101" charset="-122"/>
                <a:cs typeface="黑体" panose="02010609060101010101" charset="-122"/>
              </a:rPr>
              <a:t>导</a:t>
            </a:r>
            <a:r>
              <a:rPr sz="1000" spc="-5" dirty="0">
                <a:latin typeface="黑体" panose="02010609060101010101" charset="-122"/>
                <a:cs typeface="黑体" panose="02010609060101010101" charset="-122"/>
              </a:rPr>
              <a:t>师</a:t>
            </a:r>
            <a:endParaRPr sz="1000">
              <a:latin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 marL="12700" marR="708660" indent="12065">
              <a:lnSpc>
                <a:spcPct val="120000"/>
              </a:lnSpc>
              <a:spcBef>
                <a:spcPts val="695"/>
              </a:spcBef>
            </a:pPr>
            <a:r>
              <a:rPr sz="1350" b="1" spc="-30" dirty="0">
                <a:latin typeface="黑体" panose="02010609060101010101" charset="-122"/>
                <a:cs typeface="黑体" panose="02010609060101010101" charset="-122"/>
              </a:rPr>
              <a:t>复旦大</a:t>
            </a:r>
            <a:r>
              <a:rPr sz="1350" b="1" spc="-40" dirty="0">
                <a:latin typeface="黑体" panose="02010609060101010101" charset="-122"/>
                <a:cs typeface="黑体" panose="02010609060101010101" charset="-122"/>
              </a:rPr>
              <a:t>学</a:t>
            </a:r>
            <a:r>
              <a:rPr sz="1350" b="1" spc="-30" dirty="0">
                <a:latin typeface="黑体" panose="02010609060101010101" charset="-122"/>
                <a:cs typeface="黑体" panose="02010609060101010101" charset="-122"/>
              </a:rPr>
              <a:t>附属中山医</a:t>
            </a:r>
            <a:r>
              <a:rPr sz="1350" b="1" spc="-10" dirty="0">
                <a:latin typeface="黑体" panose="02010609060101010101" charset="-122"/>
                <a:cs typeface="黑体" panose="02010609060101010101" charset="-122"/>
              </a:rPr>
              <a:t>院 </a:t>
            </a:r>
            <a:r>
              <a:rPr sz="1350" b="1" spc="-5" dirty="0">
                <a:solidFill>
                  <a:srgbClr val="004AA1"/>
                </a:solidFill>
                <a:latin typeface="黑体" panose="02010609060101010101" charset="-122"/>
                <a:cs typeface="黑体" panose="02010609060101010101" charset="-122"/>
              </a:rPr>
              <a:t>丁</a:t>
            </a:r>
            <a:r>
              <a:rPr sz="1350" b="1" spc="-15" dirty="0">
                <a:solidFill>
                  <a:srgbClr val="004AA1"/>
                </a:solidFill>
                <a:latin typeface="黑体" panose="02010609060101010101" charset="-122"/>
                <a:cs typeface="黑体" panose="02010609060101010101" charset="-122"/>
              </a:rPr>
              <a:t>晶</a:t>
            </a:r>
            <a:r>
              <a:rPr sz="1350" b="1" spc="-180" dirty="0">
                <a:solidFill>
                  <a:srgbClr val="004AA1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350" b="1" spc="-10" dirty="0">
                <a:solidFill>
                  <a:srgbClr val="004AA1"/>
                </a:solidFill>
                <a:latin typeface="黑体" panose="02010609060101010101" charset="-122"/>
                <a:cs typeface="黑体" panose="02010609060101010101" charset="-122"/>
              </a:rPr>
              <a:t>Ph.D</a:t>
            </a:r>
            <a:endParaRPr sz="1350">
              <a:latin typeface="黑体" panose="02010609060101010101" charset="-122"/>
              <a:cs typeface="黑体" panose="02010609060101010101" charset="-122"/>
            </a:endParaRPr>
          </a:p>
          <a:p>
            <a:pPr marL="301625">
              <a:lnSpc>
                <a:spcPct val="100000"/>
              </a:lnSpc>
              <a:spcBef>
                <a:spcPts val="170"/>
              </a:spcBef>
            </a:pPr>
            <a:r>
              <a:rPr sz="1000" spc="-65" dirty="0">
                <a:latin typeface="黑体" panose="02010609060101010101" charset="-122"/>
                <a:cs typeface="黑体" panose="02010609060101010101" charset="-122"/>
              </a:rPr>
              <a:t>中</a:t>
            </a:r>
            <a:r>
              <a:rPr sz="1000" spc="-55" dirty="0">
                <a:latin typeface="黑体" panose="02010609060101010101" charset="-122"/>
                <a:cs typeface="黑体" panose="02010609060101010101" charset="-122"/>
              </a:rPr>
              <a:t>山</a:t>
            </a:r>
            <a:r>
              <a:rPr sz="1000" spc="-65" dirty="0">
                <a:latin typeface="黑体" panose="02010609060101010101" charset="-122"/>
                <a:cs typeface="黑体" panose="02010609060101010101" charset="-122"/>
              </a:rPr>
              <a:t>医院</a:t>
            </a:r>
            <a:r>
              <a:rPr sz="1000" spc="-55" dirty="0">
                <a:latin typeface="黑体" panose="02010609060101010101" charset="-122"/>
                <a:cs typeface="黑体" panose="02010609060101010101" charset="-122"/>
              </a:rPr>
              <a:t>神</a:t>
            </a:r>
            <a:r>
              <a:rPr sz="1000" spc="-65" dirty="0">
                <a:latin typeface="黑体" panose="02010609060101010101" charset="-122"/>
                <a:cs typeface="黑体" panose="02010609060101010101" charset="-122"/>
              </a:rPr>
              <a:t>经内</a:t>
            </a:r>
            <a:r>
              <a:rPr sz="1000" spc="-55" dirty="0">
                <a:latin typeface="黑体" panose="02010609060101010101" charset="-122"/>
                <a:cs typeface="黑体" panose="02010609060101010101" charset="-122"/>
              </a:rPr>
              <a:t>科</a:t>
            </a:r>
            <a:r>
              <a:rPr sz="1000" spc="-65" dirty="0">
                <a:latin typeface="黑体" panose="02010609060101010101" charset="-122"/>
                <a:cs typeface="黑体" panose="02010609060101010101" charset="-122"/>
              </a:rPr>
              <a:t>主任</a:t>
            </a:r>
            <a:r>
              <a:rPr sz="1000" spc="-55" dirty="0">
                <a:latin typeface="黑体" panose="02010609060101010101" charset="-122"/>
                <a:cs typeface="黑体" panose="02010609060101010101" charset="-122"/>
              </a:rPr>
              <a:t>医</a:t>
            </a:r>
            <a:r>
              <a:rPr sz="1000" spc="-5" dirty="0">
                <a:latin typeface="黑体" panose="02010609060101010101" charset="-122"/>
                <a:cs typeface="黑体" panose="02010609060101010101" charset="-122"/>
              </a:rPr>
              <a:t>生</a:t>
            </a:r>
            <a:endParaRPr sz="10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91019" y="4293107"/>
            <a:ext cx="2249170" cy="66802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7780">
              <a:lnSpc>
                <a:spcPts val="1580"/>
              </a:lnSpc>
              <a:spcBef>
                <a:spcPts val="180"/>
              </a:spcBef>
            </a:pPr>
            <a:r>
              <a:rPr sz="1350" b="1" spc="-30" dirty="0">
                <a:latin typeface="黑体" panose="02010609060101010101" charset="-122"/>
                <a:cs typeface="黑体" panose="02010609060101010101" charset="-122"/>
              </a:rPr>
              <a:t>上</a:t>
            </a:r>
            <a:r>
              <a:rPr sz="1350" b="1" spc="-20" dirty="0">
                <a:latin typeface="黑体" panose="02010609060101010101" charset="-122"/>
                <a:cs typeface="黑体" panose="02010609060101010101" charset="-122"/>
              </a:rPr>
              <a:t>海</a:t>
            </a:r>
            <a:r>
              <a:rPr sz="1350" b="1" spc="-30" dirty="0">
                <a:latin typeface="黑体" panose="02010609060101010101" charset="-122"/>
                <a:cs typeface="黑体" panose="02010609060101010101" charset="-122"/>
              </a:rPr>
              <a:t>中医药</a:t>
            </a:r>
            <a:r>
              <a:rPr sz="1350" b="1" spc="-20" dirty="0">
                <a:latin typeface="黑体" panose="02010609060101010101" charset="-122"/>
                <a:cs typeface="黑体" panose="02010609060101010101" charset="-122"/>
              </a:rPr>
              <a:t>大</a:t>
            </a:r>
            <a:r>
              <a:rPr sz="1350" b="1" spc="-30" dirty="0">
                <a:latin typeface="黑体" panose="02010609060101010101" charset="-122"/>
                <a:cs typeface="黑体" panose="02010609060101010101" charset="-122"/>
              </a:rPr>
              <a:t>学附属</a:t>
            </a:r>
            <a:r>
              <a:rPr sz="1350" b="1" spc="-20" dirty="0">
                <a:latin typeface="黑体" panose="02010609060101010101" charset="-122"/>
                <a:cs typeface="黑体" panose="02010609060101010101" charset="-122"/>
              </a:rPr>
              <a:t>第</a:t>
            </a:r>
            <a:r>
              <a:rPr sz="1350" b="1" spc="-30" dirty="0">
                <a:latin typeface="黑体" panose="02010609060101010101" charset="-122"/>
                <a:cs typeface="黑体" panose="02010609060101010101" charset="-122"/>
              </a:rPr>
              <a:t>七医</a:t>
            </a:r>
            <a:r>
              <a:rPr sz="1350" b="1" spc="-10" dirty="0">
                <a:latin typeface="黑体" panose="02010609060101010101" charset="-122"/>
                <a:cs typeface="黑体" panose="02010609060101010101" charset="-122"/>
              </a:rPr>
              <a:t>院 </a:t>
            </a:r>
            <a:r>
              <a:rPr sz="1350" b="1" spc="55" dirty="0">
                <a:solidFill>
                  <a:srgbClr val="0052A4"/>
                </a:solidFill>
                <a:latin typeface="黑体" panose="02010609060101010101" charset="-122"/>
                <a:cs typeface="黑体" panose="02010609060101010101" charset="-122"/>
              </a:rPr>
              <a:t>吴</a:t>
            </a:r>
            <a:r>
              <a:rPr sz="1350" b="1" spc="40" dirty="0">
                <a:solidFill>
                  <a:srgbClr val="0052A4"/>
                </a:solidFill>
                <a:latin typeface="黑体" panose="02010609060101010101" charset="-122"/>
                <a:cs typeface="黑体" panose="02010609060101010101" charset="-122"/>
              </a:rPr>
              <a:t>绪</a:t>
            </a:r>
            <a:r>
              <a:rPr sz="1350" b="1" spc="-15" dirty="0">
                <a:solidFill>
                  <a:srgbClr val="0052A4"/>
                </a:solidFill>
                <a:latin typeface="黑体" panose="02010609060101010101" charset="-122"/>
                <a:cs typeface="黑体" panose="02010609060101010101" charset="-122"/>
              </a:rPr>
              <a:t>波</a:t>
            </a:r>
            <a:endParaRPr sz="1350">
              <a:latin typeface="黑体" panose="02010609060101010101" charset="-122"/>
              <a:cs typeface="黑体" panose="02010609060101010101" charset="-122"/>
            </a:endParaRPr>
          </a:p>
          <a:p>
            <a:pPr marL="257810">
              <a:lnSpc>
                <a:spcPct val="100000"/>
              </a:lnSpc>
              <a:spcBef>
                <a:spcPts val="620"/>
              </a:spcBef>
            </a:pPr>
            <a:r>
              <a:rPr sz="1000" spc="-40" dirty="0">
                <a:latin typeface="黑体" panose="02010609060101010101" charset="-122"/>
                <a:cs typeface="黑体" panose="02010609060101010101" charset="-122"/>
              </a:rPr>
              <a:t>副教授、康复医学科主任医</a:t>
            </a:r>
            <a:r>
              <a:rPr sz="1000" spc="-5" dirty="0">
                <a:latin typeface="黑体" panose="02010609060101010101" charset="-122"/>
                <a:cs typeface="黑体" panose="02010609060101010101" charset="-122"/>
              </a:rPr>
              <a:t>师</a:t>
            </a:r>
            <a:endParaRPr sz="10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46439" y="5204459"/>
            <a:ext cx="1580515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450">
              <a:lnSpc>
                <a:spcPts val="1600"/>
              </a:lnSpc>
              <a:spcBef>
                <a:spcPts val="95"/>
              </a:spcBef>
            </a:pPr>
            <a:r>
              <a:rPr sz="1350" b="1" spc="-30" dirty="0">
                <a:latin typeface="黑体" panose="02010609060101010101" charset="-122"/>
                <a:cs typeface="黑体" panose="02010609060101010101" charset="-122"/>
              </a:rPr>
              <a:t>上海徐</a:t>
            </a:r>
            <a:r>
              <a:rPr sz="1350" b="1" spc="-40" dirty="0">
                <a:latin typeface="黑体" panose="02010609060101010101" charset="-122"/>
                <a:cs typeface="黑体" panose="02010609060101010101" charset="-122"/>
              </a:rPr>
              <a:t>汇</a:t>
            </a:r>
            <a:r>
              <a:rPr sz="1350" b="1" spc="-30" dirty="0">
                <a:latin typeface="黑体" panose="02010609060101010101" charset="-122"/>
                <a:cs typeface="黑体" panose="02010609060101010101" charset="-122"/>
              </a:rPr>
              <a:t>区中心医</a:t>
            </a:r>
            <a:r>
              <a:rPr sz="1350" b="1" spc="-15" dirty="0">
                <a:latin typeface="黑体" panose="02010609060101010101" charset="-122"/>
                <a:cs typeface="黑体" panose="02010609060101010101" charset="-122"/>
              </a:rPr>
              <a:t>院</a:t>
            </a:r>
            <a:endParaRPr sz="1350">
              <a:latin typeface="黑体" panose="02010609060101010101" charset="-122"/>
              <a:cs typeface="黑体" panose="02010609060101010101" charset="-122"/>
            </a:endParaRPr>
          </a:p>
          <a:p>
            <a:pPr marL="30480">
              <a:lnSpc>
                <a:spcPts val="1780"/>
              </a:lnSpc>
            </a:pPr>
            <a:r>
              <a:rPr sz="1500" b="1" spc="-50" dirty="0">
                <a:solidFill>
                  <a:srgbClr val="00439C"/>
                </a:solidFill>
                <a:latin typeface="黑体" panose="02010609060101010101" charset="-122"/>
                <a:cs typeface="黑体" panose="02010609060101010101" charset="-122"/>
              </a:rPr>
              <a:t>张</a:t>
            </a:r>
            <a:r>
              <a:rPr sz="1500" b="1" spc="-10" dirty="0">
                <a:solidFill>
                  <a:srgbClr val="00439C"/>
                </a:solidFill>
                <a:latin typeface="黑体" panose="02010609060101010101" charset="-122"/>
                <a:cs typeface="黑体" panose="02010609060101010101" charset="-122"/>
              </a:rPr>
              <a:t>颖</a:t>
            </a:r>
            <a:endParaRPr sz="1500">
              <a:latin typeface="黑体" panose="02010609060101010101" charset="-122"/>
              <a:cs typeface="黑体" panose="02010609060101010101" charset="-122"/>
            </a:endParaRPr>
          </a:p>
          <a:p>
            <a:pPr marL="323215" indent="-311150">
              <a:lnSpc>
                <a:spcPct val="100000"/>
              </a:lnSpc>
              <a:spcBef>
                <a:spcPts val="460"/>
              </a:spcBef>
              <a:buChar char="·"/>
              <a:tabLst>
                <a:tab pos="323215" algn="l"/>
                <a:tab pos="323850" algn="l"/>
              </a:tabLst>
            </a:pPr>
            <a:r>
              <a:rPr sz="1000" spc="-90" dirty="0">
                <a:latin typeface="黑体" panose="02010609060101010101" charset="-122"/>
                <a:cs typeface="黑体" panose="02010609060101010101" charset="-122"/>
              </a:rPr>
              <a:t>副主</a:t>
            </a:r>
            <a:r>
              <a:rPr sz="1000" spc="-80" dirty="0">
                <a:latin typeface="黑体" panose="02010609060101010101" charset="-122"/>
                <a:cs typeface="黑体" panose="02010609060101010101" charset="-122"/>
              </a:rPr>
              <a:t>任</a:t>
            </a:r>
            <a:r>
              <a:rPr sz="1000" spc="-90" dirty="0">
                <a:latin typeface="黑体" panose="02010609060101010101" charset="-122"/>
                <a:cs typeface="黑体" panose="02010609060101010101" charset="-122"/>
              </a:rPr>
              <a:t>医</a:t>
            </a:r>
            <a:r>
              <a:rPr sz="1000" spc="-5" dirty="0">
                <a:latin typeface="黑体" panose="02010609060101010101" charset="-122"/>
                <a:cs typeface="黑体" panose="02010609060101010101" charset="-122"/>
              </a:rPr>
              <a:t>师</a:t>
            </a:r>
            <a:endParaRPr sz="10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96288" y="6083808"/>
            <a:ext cx="1845310" cy="74930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3970" marR="634365">
              <a:lnSpc>
                <a:spcPts val="1610"/>
              </a:lnSpc>
              <a:spcBef>
                <a:spcPts val="155"/>
              </a:spcBef>
            </a:pPr>
            <a:r>
              <a:rPr sz="1350" b="1" spc="-30" dirty="0">
                <a:latin typeface="黑体" panose="02010609060101010101" charset="-122"/>
                <a:cs typeface="黑体" panose="02010609060101010101" charset="-122"/>
              </a:rPr>
              <a:t>江</a:t>
            </a:r>
            <a:r>
              <a:rPr sz="1350" b="1" spc="-20" dirty="0">
                <a:latin typeface="黑体" panose="02010609060101010101" charset="-122"/>
                <a:cs typeface="黑体" panose="02010609060101010101" charset="-122"/>
              </a:rPr>
              <a:t>苏</a:t>
            </a:r>
            <a:r>
              <a:rPr sz="1350" b="1" spc="-30" dirty="0">
                <a:latin typeface="黑体" panose="02010609060101010101" charset="-122"/>
                <a:cs typeface="黑体" panose="02010609060101010101" charset="-122"/>
              </a:rPr>
              <a:t>省人民</a:t>
            </a:r>
            <a:r>
              <a:rPr sz="1350" b="1" spc="-20" dirty="0">
                <a:latin typeface="黑体" panose="02010609060101010101" charset="-122"/>
                <a:cs typeface="黑体" panose="02010609060101010101" charset="-122"/>
              </a:rPr>
              <a:t>医</a:t>
            </a:r>
            <a:r>
              <a:rPr sz="1350" b="1" spc="-10" dirty="0">
                <a:latin typeface="黑体" panose="02010609060101010101" charset="-122"/>
                <a:cs typeface="黑体" panose="02010609060101010101" charset="-122"/>
              </a:rPr>
              <a:t>院 </a:t>
            </a:r>
            <a:r>
              <a:rPr sz="1350" b="1" spc="-5" dirty="0">
                <a:solidFill>
                  <a:srgbClr val="0052A4"/>
                </a:solidFill>
                <a:latin typeface="黑体" panose="02010609060101010101" charset="-122"/>
                <a:cs typeface="黑体" panose="02010609060101010101" charset="-122"/>
              </a:rPr>
              <a:t>王</a:t>
            </a:r>
            <a:r>
              <a:rPr sz="1350" b="1" spc="-15" dirty="0">
                <a:solidFill>
                  <a:srgbClr val="0052A4"/>
                </a:solidFill>
                <a:latin typeface="黑体" panose="02010609060101010101" charset="-122"/>
                <a:cs typeface="黑体" panose="02010609060101010101" charset="-122"/>
              </a:rPr>
              <a:t>彤</a:t>
            </a:r>
            <a:endParaRPr sz="1350">
              <a:latin typeface="黑体" panose="02010609060101010101" charset="-122"/>
              <a:cs typeface="黑体" panose="02010609060101010101" charset="-122"/>
            </a:endParaRPr>
          </a:p>
          <a:p>
            <a:pPr marL="285115" marR="5080" indent="-273050">
              <a:lnSpc>
                <a:spcPts val="1220"/>
              </a:lnSpc>
              <a:spcBef>
                <a:spcPts val="30"/>
              </a:spcBef>
              <a:buChar char="·"/>
              <a:tabLst>
                <a:tab pos="324485" algn="l"/>
                <a:tab pos="325120" algn="l"/>
              </a:tabLst>
            </a:pPr>
            <a:r>
              <a:rPr dirty="0"/>
              <a:t>	</a:t>
            </a:r>
            <a:r>
              <a:rPr sz="950" spc="-40" dirty="0">
                <a:latin typeface="黑体" panose="02010609060101010101" charset="-122"/>
                <a:cs typeface="黑体" panose="02010609060101010101" charset="-122"/>
              </a:rPr>
              <a:t>主任</a:t>
            </a:r>
            <a:r>
              <a:rPr sz="950" spc="-50" dirty="0">
                <a:latin typeface="黑体" panose="02010609060101010101" charset="-122"/>
                <a:cs typeface="黑体" panose="02010609060101010101" charset="-122"/>
              </a:rPr>
              <a:t>医</a:t>
            </a:r>
            <a:r>
              <a:rPr sz="950" spc="-40" dirty="0">
                <a:latin typeface="黑体" panose="02010609060101010101" charset="-122"/>
                <a:cs typeface="黑体" panose="02010609060101010101" charset="-122"/>
              </a:rPr>
              <a:t>师、教授、</a:t>
            </a:r>
            <a:r>
              <a:rPr sz="950" spc="-50" dirty="0">
                <a:latin typeface="黑体" panose="02010609060101010101" charset="-122"/>
                <a:cs typeface="黑体" panose="02010609060101010101" charset="-122"/>
              </a:rPr>
              <a:t>博</a:t>
            </a:r>
            <a:r>
              <a:rPr sz="950" spc="-40" dirty="0">
                <a:latin typeface="黑体" panose="02010609060101010101" charset="-122"/>
                <a:cs typeface="黑体" panose="02010609060101010101" charset="-122"/>
              </a:rPr>
              <a:t>导，康</a:t>
            </a:r>
            <a:r>
              <a:rPr sz="950" dirty="0">
                <a:latin typeface="黑体" panose="02010609060101010101" charset="-122"/>
                <a:cs typeface="黑体" panose="02010609060101010101" charset="-122"/>
              </a:rPr>
              <a:t>复 </a:t>
            </a:r>
            <a:r>
              <a:rPr sz="950" spc="-15" dirty="0">
                <a:latin typeface="黑体" panose="02010609060101010101" charset="-122"/>
                <a:cs typeface="黑体" panose="02010609060101010101" charset="-122"/>
              </a:rPr>
              <a:t>医学中心副</a:t>
            </a:r>
            <a:r>
              <a:rPr sz="950" spc="-30" dirty="0">
                <a:latin typeface="黑体" panose="02010609060101010101" charset="-122"/>
                <a:cs typeface="黑体" panose="02010609060101010101" charset="-122"/>
              </a:rPr>
              <a:t>主</a:t>
            </a:r>
            <a:r>
              <a:rPr sz="950" dirty="0">
                <a:latin typeface="黑体" panose="02010609060101010101" charset="-122"/>
                <a:cs typeface="黑体" panose="02010609060101010101" charset="-122"/>
              </a:rPr>
              <a:t>任</a:t>
            </a:r>
            <a:endParaRPr sz="9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58488" y="5253227"/>
            <a:ext cx="1847214" cy="58166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3970" marR="306705">
              <a:lnSpc>
                <a:spcPts val="1600"/>
              </a:lnSpc>
              <a:spcBef>
                <a:spcPts val="165"/>
              </a:spcBef>
            </a:pPr>
            <a:r>
              <a:rPr sz="1350" b="1" spc="-40" dirty="0">
                <a:latin typeface="黑体" panose="02010609060101010101" charset="-122"/>
                <a:cs typeface="黑体" panose="02010609060101010101" charset="-122"/>
              </a:rPr>
              <a:t>四</a:t>
            </a:r>
            <a:r>
              <a:rPr sz="1350" b="1" spc="-30" dirty="0">
                <a:latin typeface="黑体" panose="02010609060101010101" charset="-122"/>
                <a:cs typeface="黑体" panose="02010609060101010101" charset="-122"/>
              </a:rPr>
              <a:t>川</a:t>
            </a:r>
            <a:r>
              <a:rPr sz="1350" b="1" spc="-40" dirty="0">
                <a:latin typeface="黑体" panose="02010609060101010101" charset="-122"/>
                <a:cs typeface="黑体" panose="02010609060101010101" charset="-122"/>
              </a:rPr>
              <a:t>省</a:t>
            </a:r>
            <a:r>
              <a:rPr sz="1350" b="1" spc="-30" dirty="0">
                <a:latin typeface="黑体" panose="02010609060101010101" charset="-122"/>
                <a:cs typeface="黑体" panose="02010609060101010101" charset="-122"/>
              </a:rPr>
              <a:t>八</a:t>
            </a:r>
            <a:r>
              <a:rPr sz="1350" b="1" spc="-40" dirty="0">
                <a:latin typeface="黑体" panose="02010609060101010101" charset="-122"/>
                <a:cs typeface="黑体" panose="02010609060101010101" charset="-122"/>
              </a:rPr>
              <a:t>一</a:t>
            </a:r>
            <a:r>
              <a:rPr sz="1350" b="1" spc="-30" dirty="0">
                <a:latin typeface="黑体" panose="02010609060101010101" charset="-122"/>
                <a:cs typeface="黑体" panose="02010609060101010101" charset="-122"/>
              </a:rPr>
              <a:t>康</a:t>
            </a:r>
            <a:r>
              <a:rPr sz="1350" b="1" spc="-40" dirty="0">
                <a:latin typeface="黑体" panose="02010609060101010101" charset="-122"/>
                <a:cs typeface="黑体" panose="02010609060101010101" charset="-122"/>
              </a:rPr>
              <a:t>复</a:t>
            </a:r>
            <a:r>
              <a:rPr sz="1350" b="1" spc="-30" dirty="0">
                <a:latin typeface="黑体" panose="02010609060101010101" charset="-122"/>
                <a:cs typeface="黑体" panose="02010609060101010101" charset="-122"/>
              </a:rPr>
              <a:t>中</a:t>
            </a:r>
            <a:r>
              <a:rPr sz="1350" b="1" spc="-10" dirty="0">
                <a:latin typeface="黑体" panose="02010609060101010101" charset="-122"/>
                <a:cs typeface="黑体" panose="02010609060101010101" charset="-122"/>
              </a:rPr>
              <a:t>心 </a:t>
            </a:r>
            <a:r>
              <a:rPr sz="1350" b="1" spc="20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邵</a:t>
            </a:r>
            <a:r>
              <a:rPr sz="1350" b="1" spc="-1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明</a:t>
            </a:r>
            <a:endParaRPr sz="1350">
              <a:latin typeface="黑体" panose="02010609060101010101" charset="-122"/>
              <a:cs typeface="黑体" panose="02010609060101010101" charset="-122"/>
            </a:endParaRPr>
          </a:p>
          <a:p>
            <a:pPr marL="326390" indent="-314325">
              <a:lnSpc>
                <a:spcPts val="1115"/>
              </a:lnSpc>
              <a:buChar char="·"/>
              <a:tabLst>
                <a:tab pos="326390" algn="l"/>
                <a:tab pos="327025" algn="l"/>
              </a:tabLst>
            </a:pPr>
            <a:r>
              <a:rPr sz="950" spc="-40" dirty="0">
                <a:latin typeface="黑体" panose="02010609060101010101" charset="-122"/>
                <a:cs typeface="黑体" panose="02010609060101010101" charset="-122"/>
              </a:rPr>
              <a:t>主任</a:t>
            </a:r>
            <a:r>
              <a:rPr sz="950" spc="-50" dirty="0">
                <a:latin typeface="黑体" panose="02010609060101010101" charset="-122"/>
                <a:cs typeface="黑体" panose="02010609060101010101" charset="-122"/>
              </a:rPr>
              <a:t>医</a:t>
            </a:r>
            <a:r>
              <a:rPr sz="950" spc="-40" dirty="0">
                <a:latin typeface="黑体" panose="02010609060101010101" charset="-122"/>
                <a:cs typeface="黑体" panose="02010609060101010101" charset="-122"/>
              </a:rPr>
              <a:t>师、硕士生</a:t>
            </a:r>
            <a:r>
              <a:rPr sz="950" spc="-50" dirty="0">
                <a:latin typeface="黑体" panose="02010609060101010101" charset="-122"/>
                <a:cs typeface="黑体" panose="02010609060101010101" charset="-122"/>
              </a:rPr>
              <a:t>导</a:t>
            </a:r>
            <a:r>
              <a:rPr sz="950" spc="-40" dirty="0">
                <a:latin typeface="黑体" panose="02010609060101010101" charset="-122"/>
                <a:cs typeface="黑体" panose="02010609060101010101" charset="-122"/>
              </a:rPr>
              <a:t>师，院</a:t>
            </a:r>
            <a:r>
              <a:rPr sz="950" dirty="0">
                <a:latin typeface="黑体" panose="02010609060101010101" charset="-122"/>
                <a:cs typeface="黑体" panose="02010609060101010101" charset="-122"/>
              </a:rPr>
              <a:t>长</a:t>
            </a:r>
            <a:endParaRPr sz="9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027423" y="6234671"/>
            <a:ext cx="1711325" cy="42418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1520"/>
              </a:lnSpc>
              <a:spcBef>
                <a:spcPts val="225"/>
              </a:spcBef>
            </a:pPr>
            <a:r>
              <a:rPr sz="1350" b="1" spc="-40" dirty="0">
                <a:latin typeface="黑体" panose="02010609060101010101" charset="-122"/>
                <a:cs typeface="黑体" panose="02010609060101010101" charset="-122"/>
              </a:rPr>
              <a:t>中</a:t>
            </a:r>
            <a:r>
              <a:rPr sz="1350" b="1" spc="-30" dirty="0">
                <a:latin typeface="黑体" panose="02010609060101010101" charset="-122"/>
                <a:cs typeface="黑体" panose="02010609060101010101" charset="-122"/>
              </a:rPr>
              <a:t>山</a:t>
            </a:r>
            <a:r>
              <a:rPr sz="1350" b="1" spc="-40" dirty="0">
                <a:latin typeface="黑体" panose="02010609060101010101" charset="-122"/>
                <a:cs typeface="黑体" panose="02010609060101010101" charset="-122"/>
              </a:rPr>
              <a:t>大</a:t>
            </a:r>
            <a:r>
              <a:rPr sz="1350" b="1" spc="-30" dirty="0">
                <a:latin typeface="黑体" panose="02010609060101010101" charset="-122"/>
                <a:cs typeface="黑体" panose="02010609060101010101" charset="-122"/>
              </a:rPr>
              <a:t>学</a:t>
            </a:r>
            <a:r>
              <a:rPr sz="1350" b="1" spc="-40" dirty="0">
                <a:latin typeface="黑体" panose="02010609060101010101" charset="-122"/>
                <a:cs typeface="黑体" panose="02010609060101010101" charset="-122"/>
              </a:rPr>
              <a:t>附</a:t>
            </a:r>
            <a:r>
              <a:rPr sz="1350" b="1" spc="-30" dirty="0">
                <a:latin typeface="黑体" panose="02010609060101010101" charset="-122"/>
                <a:cs typeface="黑体" panose="02010609060101010101" charset="-122"/>
              </a:rPr>
              <a:t>属</a:t>
            </a:r>
            <a:r>
              <a:rPr sz="1350" b="1" spc="-40" dirty="0">
                <a:latin typeface="黑体" panose="02010609060101010101" charset="-122"/>
                <a:cs typeface="黑体" panose="02010609060101010101" charset="-122"/>
              </a:rPr>
              <a:t>第</a:t>
            </a:r>
            <a:r>
              <a:rPr sz="1350" b="1" spc="-30" dirty="0">
                <a:latin typeface="黑体" panose="02010609060101010101" charset="-122"/>
                <a:cs typeface="黑体" panose="02010609060101010101" charset="-122"/>
              </a:rPr>
              <a:t>三</a:t>
            </a:r>
            <a:r>
              <a:rPr sz="1350" b="1" spc="-40" dirty="0">
                <a:latin typeface="黑体" panose="02010609060101010101" charset="-122"/>
                <a:cs typeface="黑体" panose="02010609060101010101" charset="-122"/>
              </a:rPr>
              <a:t>医</a:t>
            </a:r>
            <a:r>
              <a:rPr sz="1350" b="1" spc="-10" dirty="0">
                <a:latin typeface="黑体" panose="02010609060101010101" charset="-122"/>
                <a:cs typeface="黑体" panose="02010609060101010101" charset="-122"/>
              </a:rPr>
              <a:t>院 </a:t>
            </a:r>
            <a:r>
              <a:rPr sz="1350" b="1" spc="-30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胡昔</a:t>
            </a:r>
            <a:r>
              <a:rPr sz="1350" b="1" spc="-1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权</a:t>
            </a:r>
            <a:r>
              <a:rPr sz="1350" b="1" spc="-15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350" b="1" spc="-20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Ph.D</a:t>
            </a:r>
            <a:endParaRPr sz="13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25900" y="6705714"/>
            <a:ext cx="63500" cy="71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" dirty="0">
                <a:latin typeface="宋体" panose="02010600030101010101" pitchFamily="2" charset="-122"/>
                <a:cs typeface="宋体" panose="02010600030101010101" pitchFamily="2" charset="-122"/>
              </a:rPr>
              <a:t>·</a:t>
            </a:r>
            <a:endParaRPr sz="3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01459" y="3077337"/>
            <a:ext cx="3065780" cy="2387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-38735" algn="ctr">
              <a:lnSpc>
                <a:spcPct val="147000"/>
              </a:lnSpc>
              <a:spcBef>
                <a:spcPts val="110"/>
              </a:spcBef>
            </a:pPr>
            <a:r>
              <a:rPr sz="1750" spc="-35" dirty="0">
                <a:latin typeface="黑体" panose="02010609060101010101" charset="-122"/>
                <a:cs typeface="黑体" panose="02010609060101010101" charset="-122"/>
              </a:rPr>
              <a:t>“</a:t>
            </a:r>
            <a:r>
              <a:rPr sz="1750" spc="-25" dirty="0">
                <a:latin typeface="黑体" panose="02010609060101010101" charset="-122"/>
                <a:cs typeface="黑体" panose="02010609060101010101" charset="-122"/>
              </a:rPr>
              <a:t>傲</a:t>
            </a:r>
            <a:r>
              <a:rPr sz="1750" spc="-35" dirty="0">
                <a:latin typeface="黑体" panose="02010609060101010101" charset="-122"/>
                <a:cs typeface="黑体" panose="02010609060101010101" charset="-122"/>
              </a:rPr>
              <a:t>意</a:t>
            </a:r>
            <a:r>
              <a:rPr sz="1750" spc="-25" dirty="0">
                <a:latin typeface="黑体" panose="02010609060101010101" charset="-122"/>
                <a:cs typeface="黑体" panose="02010609060101010101" charset="-122"/>
              </a:rPr>
              <a:t>科技与</a:t>
            </a:r>
            <a:r>
              <a:rPr sz="1750" spc="-35" dirty="0">
                <a:latin typeface="黑体" panose="02010609060101010101" charset="-122"/>
                <a:cs typeface="黑体" panose="02010609060101010101" charset="-122"/>
              </a:rPr>
              <a:t>上</a:t>
            </a:r>
            <a:r>
              <a:rPr sz="1750" spc="-25" dirty="0">
                <a:latin typeface="黑体" panose="02010609060101010101" charset="-122"/>
                <a:cs typeface="黑体" panose="02010609060101010101" charset="-122"/>
              </a:rPr>
              <a:t>海中医</a:t>
            </a:r>
            <a:r>
              <a:rPr sz="1750" spc="-35" dirty="0">
                <a:latin typeface="黑体" panose="02010609060101010101" charset="-122"/>
                <a:cs typeface="黑体" panose="02010609060101010101" charset="-122"/>
              </a:rPr>
              <a:t>药</a:t>
            </a:r>
            <a:r>
              <a:rPr sz="1750" spc="-25" dirty="0">
                <a:latin typeface="黑体" panose="02010609060101010101" charset="-122"/>
                <a:cs typeface="黑体" panose="02010609060101010101" charset="-122"/>
              </a:rPr>
              <a:t>大</a:t>
            </a:r>
            <a:r>
              <a:rPr sz="1750" dirty="0">
                <a:latin typeface="黑体" panose="02010609060101010101" charset="-122"/>
                <a:cs typeface="黑体" panose="02010609060101010101" charset="-122"/>
              </a:rPr>
              <a:t>学 </a:t>
            </a:r>
            <a:r>
              <a:rPr sz="1750" spc="-10" dirty="0">
                <a:latin typeface="黑体" panose="02010609060101010101" charset="-122"/>
                <a:cs typeface="黑体" panose="02010609060101010101" charset="-122"/>
              </a:rPr>
              <a:t>智能康复教育部工程研究中</a:t>
            </a:r>
            <a:r>
              <a:rPr sz="1750" dirty="0">
                <a:latin typeface="黑体" panose="02010609060101010101" charset="-122"/>
                <a:cs typeface="黑体" panose="02010609060101010101" charset="-122"/>
              </a:rPr>
              <a:t>心 </a:t>
            </a:r>
            <a:r>
              <a:rPr sz="1750" b="1" spc="-13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共建联合实验室</a:t>
            </a:r>
            <a:r>
              <a:rPr sz="1750" b="1" spc="-1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1750" b="1" spc="-7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750" spc="-130" dirty="0">
                <a:latin typeface="黑体" panose="02010609060101010101" charset="-122"/>
                <a:cs typeface="黑体" panose="02010609060101010101" charset="-122"/>
              </a:rPr>
              <a:t>在</a:t>
            </a:r>
            <a:r>
              <a:rPr sz="1750" spc="-120" dirty="0">
                <a:latin typeface="黑体" panose="02010609060101010101" charset="-122"/>
                <a:cs typeface="黑体" panose="02010609060101010101" charset="-122"/>
              </a:rPr>
              <a:t>科</a:t>
            </a:r>
            <a:r>
              <a:rPr sz="1750" spc="-130" dirty="0">
                <a:latin typeface="黑体" panose="02010609060101010101" charset="-122"/>
                <a:cs typeface="黑体" panose="02010609060101010101" charset="-122"/>
              </a:rPr>
              <a:t>学</a:t>
            </a:r>
            <a:r>
              <a:rPr sz="1750" spc="-120" dirty="0">
                <a:latin typeface="黑体" panose="02010609060101010101" charset="-122"/>
                <a:cs typeface="黑体" panose="02010609060101010101" charset="-122"/>
              </a:rPr>
              <a:t>研</a:t>
            </a:r>
            <a:r>
              <a:rPr sz="1750" spc="-130" dirty="0">
                <a:latin typeface="黑体" panose="02010609060101010101" charset="-122"/>
                <a:cs typeface="黑体" panose="02010609060101010101" charset="-122"/>
              </a:rPr>
              <a:t>究</a:t>
            </a:r>
            <a:r>
              <a:rPr sz="1750" dirty="0">
                <a:latin typeface="黑体" panose="02010609060101010101" charset="-122"/>
                <a:cs typeface="黑体" panose="02010609060101010101" charset="-122"/>
              </a:rPr>
              <a:t>、 </a:t>
            </a:r>
            <a:r>
              <a:rPr sz="1750" spc="-10" dirty="0">
                <a:latin typeface="黑体" panose="02010609060101010101" charset="-122"/>
                <a:cs typeface="黑体" panose="02010609060101010101" charset="-122"/>
              </a:rPr>
              <a:t>产</a:t>
            </a:r>
            <a:r>
              <a:rPr sz="1750" spc="-25" dirty="0">
                <a:latin typeface="黑体" panose="02010609060101010101" charset="-122"/>
                <a:cs typeface="黑体" panose="02010609060101010101" charset="-122"/>
              </a:rPr>
              <a:t>业</a:t>
            </a:r>
            <a:r>
              <a:rPr sz="1750" spc="-10" dirty="0">
                <a:latin typeface="黑体" panose="02010609060101010101" charset="-122"/>
                <a:cs typeface="黑体" panose="02010609060101010101" charset="-122"/>
              </a:rPr>
              <a:t>化</a:t>
            </a:r>
            <a:r>
              <a:rPr sz="1750" spc="-25" dirty="0">
                <a:latin typeface="黑体" panose="02010609060101010101" charset="-122"/>
                <a:cs typeface="黑体" panose="02010609060101010101" charset="-122"/>
              </a:rPr>
              <a:t>、</a:t>
            </a:r>
            <a:r>
              <a:rPr sz="1750" spc="-10" dirty="0">
                <a:latin typeface="黑体" panose="02010609060101010101" charset="-122"/>
                <a:cs typeface="黑体" panose="02010609060101010101" charset="-122"/>
              </a:rPr>
              <a:t>实</a:t>
            </a:r>
            <a:r>
              <a:rPr sz="1750" spc="-25" dirty="0">
                <a:latin typeface="黑体" panose="02010609060101010101" charset="-122"/>
                <a:cs typeface="黑体" panose="02010609060101010101" charset="-122"/>
              </a:rPr>
              <a:t>验</a:t>
            </a:r>
            <a:r>
              <a:rPr sz="1750" spc="-10" dirty="0">
                <a:latin typeface="黑体" panose="02010609060101010101" charset="-122"/>
                <a:cs typeface="黑体" panose="02010609060101010101" charset="-122"/>
              </a:rPr>
              <a:t>室建</a:t>
            </a:r>
            <a:r>
              <a:rPr sz="1750" spc="-25" dirty="0">
                <a:latin typeface="黑体" panose="02010609060101010101" charset="-122"/>
                <a:cs typeface="黑体" panose="02010609060101010101" charset="-122"/>
              </a:rPr>
              <a:t>设</a:t>
            </a:r>
            <a:r>
              <a:rPr sz="1750" spc="-10" dirty="0">
                <a:latin typeface="黑体" panose="02010609060101010101" charset="-122"/>
                <a:cs typeface="黑体" panose="02010609060101010101" charset="-122"/>
              </a:rPr>
              <a:t>、</a:t>
            </a:r>
            <a:r>
              <a:rPr sz="1750" spc="-25" dirty="0">
                <a:latin typeface="黑体" panose="02010609060101010101" charset="-122"/>
                <a:cs typeface="黑体" panose="02010609060101010101" charset="-122"/>
              </a:rPr>
              <a:t>社</a:t>
            </a:r>
            <a:r>
              <a:rPr sz="1750" spc="-10" dirty="0">
                <a:latin typeface="黑体" panose="02010609060101010101" charset="-122"/>
                <a:cs typeface="黑体" panose="02010609060101010101" charset="-122"/>
              </a:rPr>
              <a:t>区</a:t>
            </a:r>
            <a:r>
              <a:rPr sz="1750" dirty="0">
                <a:latin typeface="黑体" panose="02010609060101010101" charset="-122"/>
                <a:cs typeface="黑体" panose="02010609060101010101" charset="-122"/>
              </a:rPr>
              <a:t>资 </a:t>
            </a:r>
            <a:r>
              <a:rPr sz="1750" spc="-10" dirty="0">
                <a:latin typeface="黑体" panose="02010609060101010101" charset="-122"/>
                <a:cs typeface="黑体" panose="02010609060101010101" charset="-122"/>
              </a:rPr>
              <a:t>源</a:t>
            </a:r>
            <a:r>
              <a:rPr sz="1750" dirty="0">
                <a:latin typeface="黑体" panose="02010609060101010101" charset="-122"/>
                <a:cs typeface="黑体" panose="02010609060101010101" charset="-122"/>
              </a:rPr>
              <a:t>、</a:t>
            </a:r>
            <a:r>
              <a:rPr sz="1750" spc="-10" dirty="0">
                <a:latin typeface="黑体" panose="02010609060101010101" charset="-122"/>
                <a:cs typeface="黑体" panose="02010609060101010101" charset="-122"/>
              </a:rPr>
              <a:t>传</a:t>
            </a:r>
            <a:r>
              <a:rPr sz="1750" dirty="0">
                <a:latin typeface="黑体" panose="02010609060101010101" charset="-122"/>
                <a:cs typeface="黑体" panose="02010609060101010101" charset="-122"/>
              </a:rPr>
              <a:t>媒</a:t>
            </a:r>
            <a:r>
              <a:rPr sz="1750" spc="-10" dirty="0">
                <a:latin typeface="黑体" panose="02010609060101010101" charset="-122"/>
                <a:cs typeface="黑体" panose="02010609060101010101" charset="-122"/>
              </a:rPr>
              <a:t>资源</a:t>
            </a:r>
            <a:r>
              <a:rPr sz="1750" dirty="0">
                <a:latin typeface="黑体" panose="02010609060101010101" charset="-122"/>
                <a:cs typeface="黑体" panose="02010609060101010101" charset="-122"/>
              </a:rPr>
              <a:t>、</a:t>
            </a:r>
            <a:r>
              <a:rPr sz="1750" spc="-10" dirty="0">
                <a:latin typeface="黑体" panose="02010609060101010101" charset="-122"/>
                <a:cs typeface="黑体" panose="02010609060101010101" charset="-122"/>
              </a:rPr>
              <a:t>产</a:t>
            </a:r>
            <a:r>
              <a:rPr sz="1750" dirty="0">
                <a:latin typeface="黑体" panose="02010609060101010101" charset="-122"/>
                <a:cs typeface="黑体" panose="02010609060101010101" charset="-122"/>
              </a:rPr>
              <a:t>学</a:t>
            </a:r>
            <a:r>
              <a:rPr sz="1750" spc="-10" dirty="0">
                <a:latin typeface="黑体" panose="02010609060101010101" charset="-122"/>
                <a:cs typeface="黑体" panose="02010609060101010101" charset="-122"/>
              </a:rPr>
              <a:t>研</a:t>
            </a:r>
            <a:r>
              <a:rPr sz="1750" dirty="0">
                <a:latin typeface="黑体" panose="02010609060101010101" charset="-122"/>
                <a:cs typeface="黑体" panose="02010609060101010101" charset="-122"/>
              </a:rPr>
              <a:t>合</a:t>
            </a:r>
            <a:r>
              <a:rPr sz="1750" spc="-10" dirty="0">
                <a:latin typeface="黑体" panose="02010609060101010101" charset="-122"/>
                <a:cs typeface="黑体" panose="02010609060101010101" charset="-122"/>
              </a:rPr>
              <a:t>作</a:t>
            </a:r>
            <a:r>
              <a:rPr sz="1750" dirty="0">
                <a:latin typeface="黑体" panose="02010609060101010101" charset="-122"/>
                <a:cs typeface="黑体" panose="02010609060101010101" charset="-122"/>
              </a:rPr>
              <a:t>方</a:t>
            </a:r>
            <a:endParaRPr sz="1750">
              <a:latin typeface="黑体" panose="02010609060101010101" charset="-122"/>
              <a:cs typeface="黑体" panose="02010609060101010101" charset="-122"/>
            </a:endParaRPr>
          </a:p>
          <a:p>
            <a:pPr marR="144145" algn="ctr">
              <a:lnSpc>
                <a:spcPct val="100000"/>
              </a:lnSpc>
              <a:spcBef>
                <a:spcPts val="1010"/>
              </a:spcBef>
            </a:pPr>
            <a:r>
              <a:rPr sz="1750" spc="-10" dirty="0">
                <a:latin typeface="黑体" panose="02010609060101010101" charset="-122"/>
                <a:cs typeface="黑体" panose="02010609060101010101" charset="-122"/>
              </a:rPr>
              <a:t>面</a:t>
            </a:r>
            <a:r>
              <a:rPr sz="1750" spc="-25" dirty="0">
                <a:latin typeface="黑体" panose="02010609060101010101" charset="-122"/>
                <a:cs typeface="黑体" panose="02010609060101010101" charset="-122"/>
              </a:rPr>
              <a:t>达</a:t>
            </a:r>
            <a:r>
              <a:rPr sz="1750" spc="-10" dirty="0">
                <a:latin typeface="黑体" panose="02010609060101010101" charset="-122"/>
                <a:cs typeface="黑体" panose="02010609060101010101" charset="-122"/>
              </a:rPr>
              <a:t>成</a:t>
            </a:r>
            <a:r>
              <a:rPr sz="1750" spc="-25" dirty="0">
                <a:latin typeface="黑体" panose="02010609060101010101" charset="-122"/>
                <a:cs typeface="黑体" panose="02010609060101010101" charset="-122"/>
              </a:rPr>
              <a:t>深</a:t>
            </a:r>
            <a:r>
              <a:rPr sz="1750" spc="-10" dirty="0">
                <a:latin typeface="黑体" panose="02010609060101010101" charset="-122"/>
                <a:cs typeface="黑体" panose="02010609060101010101" charset="-122"/>
              </a:rPr>
              <a:t>度</a:t>
            </a:r>
            <a:r>
              <a:rPr sz="1750" spc="-25" dirty="0">
                <a:latin typeface="黑体" panose="02010609060101010101" charset="-122"/>
                <a:cs typeface="黑体" panose="02010609060101010101" charset="-122"/>
              </a:rPr>
              <a:t>合</a:t>
            </a:r>
            <a:r>
              <a:rPr sz="1750" spc="-10" dirty="0">
                <a:latin typeface="黑体" panose="02010609060101010101" charset="-122"/>
                <a:cs typeface="黑体" panose="02010609060101010101" charset="-122"/>
              </a:rPr>
              <a:t>作</a:t>
            </a:r>
            <a:r>
              <a:rPr sz="1750" dirty="0">
                <a:latin typeface="黑体" panose="02010609060101010101" charset="-122"/>
                <a:cs typeface="黑体" panose="02010609060101010101" charset="-122"/>
              </a:rPr>
              <a:t>"</a:t>
            </a:r>
            <a:endParaRPr sz="17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153891" y="2014838"/>
            <a:ext cx="5135880" cy="474154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480"/>
              </a:spcBef>
            </a:pPr>
            <a:r>
              <a:rPr sz="1300" b="1" spc="-90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国家科技</a:t>
            </a:r>
            <a:r>
              <a:rPr sz="1300" b="1" spc="-1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部</a:t>
            </a:r>
            <a:endParaRPr sz="1300">
              <a:latin typeface="黑体" panose="02010609060101010101" charset="-122"/>
              <a:cs typeface="黑体" panose="02010609060101010101" charset="-122"/>
            </a:endParaRPr>
          </a:p>
          <a:p>
            <a:pPr marL="722630" marR="5080" indent="-304800">
              <a:lnSpc>
                <a:spcPct val="100000"/>
              </a:lnSpc>
              <a:spcBef>
                <a:spcPts val="395"/>
              </a:spcBef>
              <a:buAutoNum type="arabicPeriod"/>
              <a:tabLst>
                <a:tab pos="700405" algn="l"/>
              </a:tabLst>
            </a:pPr>
            <a:r>
              <a:rPr sz="1350" spc="-114" dirty="0">
                <a:latin typeface="黑体" panose="02010609060101010101" charset="-122"/>
                <a:cs typeface="黑体" panose="02010609060101010101" charset="-122"/>
              </a:rPr>
              <a:t>基</a:t>
            </a:r>
            <a:r>
              <a:rPr sz="1350" spc="-105" dirty="0">
                <a:latin typeface="黑体" panose="02010609060101010101" charset="-122"/>
                <a:cs typeface="黑体" panose="02010609060101010101" charset="-122"/>
              </a:rPr>
              <a:t>于</a:t>
            </a:r>
            <a:r>
              <a:rPr sz="1350" spc="-114" dirty="0">
                <a:latin typeface="黑体" panose="02010609060101010101" charset="-122"/>
                <a:cs typeface="黑体" panose="02010609060101010101" charset="-122"/>
              </a:rPr>
              <a:t>运动</a:t>
            </a:r>
            <a:r>
              <a:rPr sz="1350" spc="-105" dirty="0">
                <a:latin typeface="黑体" panose="02010609060101010101" charset="-122"/>
                <a:cs typeface="黑体" panose="02010609060101010101" charset="-122"/>
              </a:rPr>
              <a:t>辅</a:t>
            </a:r>
            <a:r>
              <a:rPr sz="1350" spc="-114" dirty="0">
                <a:latin typeface="黑体" panose="02010609060101010101" charset="-122"/>
                <a:cs typeface="黑体" panose="02010609060101010101" charset="-122"/>
              </a:rPr>
              <a:t>助的</a:t>
            </a:r>
            <a:r>
              <a:rPr sz="1350" spc="-105" dirty="0">
                <a:latin typeface="黑体" panose="02010609060101010101" charset="-122"/>
                <a:cs typeface="黑体" panose="02010609060101010101" charset="-122"/>
              </a:rPr>
              <a:t>智</a:t>
            </a:r>
            <a:r>
              <a:rPr sz="1350" spc="-114" dirty="0">
                <a:latin typeface="黑体" panose="02010609060101010101" charset="-122"/>
                <a:cs typeface="黑体" panose="02010609060101010101" charset="-122"/>
              </a:rPr>
              <a:t>能虚</a:t>
            </a:r>
            <a:r>
              <a:rPr sz="1350" spc="-105" dirty="0">
                <a:latin typeface="黑体" panose="02010609060101010101" charset="-122"/>
                <a:cs typeface="黑体" panose="02010609060101010101" charset="-122"/>
              </a:rPr>
              <a:t>拟</a:t>
            </a:r>
            <a:r>
              <a:rPr sz="1350" spc="-114" dirty="0">
                <a:latin typeface="黑体" panose="02010609060101010101" charset="-122"/>
                <a:cs typeface="黑体" panose="02010609060101010101" charset="-122"/>
              </a:rPr>
              <a:t>现实</a:t>
            </a:r>
            <a:r>
              <a:rPr sz="1350" spc="-105" dirty="0">
                <a:latin typeface="黑体" panose="02010609060101010101" charset="-122"/>
                <a:cs typeface="黑体" panose="02010609060101010101" charset="-122"/>
              </a:rPr>
              <a:t>康</a:t>
            </a:r>
            <a:r>
              <a:rPr sz="1350" spc="-114" dirty="0">
                <a:latin typeface="黑体" panose="02010609060101010101" charset="-122"/>
                <a:cs typeface="黑体" panose="02010609060101010101" charset="-122"/>
              </a:rPr>
              <a:t>复训</a:t>
            </a:r>
            <a:r>
              <a:rPr sz="1350" spc="-105" dirty="0">
                <a:latin typeface="黑体" panose="02010609060101010101" charset="-122"/>
                <a:cs typeface="黑体" panose="02010609060101010101" charset="-122"/>
              </a:rPr>
              <a:t>练</a:t>
            </a:r>
            <a:r>
              <a:rPr sz="1350" spc="-114" dirty="0">
                <a:latin typeface="黑体" panose="02010609060101010101" charset="-122"/>
                <a:cs typeface="黑体" panose="02010609060101010101" charset="-122"/>
              </a:rPr>
              <a:t>技术</a:t>
            </a:r>
            <a:r>
              <a:rPr sz="1350" spc="-105" dirty="0">
                <a:latin typeface="黑体" panose="02010609060101010101" charset="-122"/>
                <a:cs typeface="黑体" panose="02010609060101010101" charset="-122"/>
              </a:rPr>
              <a:t>和</a:t>
            </a:r>
            <a:r>
              <a:rPr sz="1350" spc="-114" dirty="0">
                <a:latin typeface="黑体" panose="02010609060101010101" charset="-122"/>
                <a:cs typeface="黑体" panose="02010609060101010101" charset="-122"/>
              </a:rPr>
              <a:t>系统</a:t>
            </a:r>
            <a:r>
              <a:rPr sz="1350" spc="-105" dirty="0">
                <a:latin typeface="黑体" panose="02010609060101010101" charset="-122"/>
                <a:cs typeface="黑体" panose="02010609060101010101" charset="-122"/>
              </a:rPr>
              <a:t>研</a:t>
            </a:r>
            <a:r>
              <a:rPr sz="1350" spc="-114" dirty="0">
                <a:latin typeface="黑体" panose="02010609060101010101" charset="-122"/>
                <a:cs typeface="黑体" panose="02010609060101010101" charset="-122"/>
              </a:rPr>
              <a:t>发及</a:t>
            </a:r>
            <a:r>
              <a:rPr sz="1350" spc="-105" dirty="0">
                <a:latin typeface="黑体" panose="02010609060101010101" charset="-122"/>
                <a:cs typeface="黑体" panose="02010609060101010101" charset="-122"/>
              </a:rPr>
              <a:t>临</a:t>
            </a:r>
            <a:r>
              <a:rPr sz="1350" spc="-114" dirty="0">
                <a:latin typeface="黑体" panose="02010609060101010101" charset="-122"/>
                <a:cs typeface="黑体" panose="02010609060101010101" charset="-122"/>
              </a:rPr>
              <a:t>床</a:t>
            </a:r>
            <a:r>
              <a:rPr sz="1350" spc="-5" dirty="0">
                <a:latin typeface="黑体" panose="02010609060101010101" charset="-122"/>
                <a:cs typeface="黑体" panose="02010609060101010101" charset="-122"/>
              </a:rPr>
              <a:t>示 </a:t>
            </a: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范应</a:t>
            </a:r>
            <a:r>
              <a:rPr sz="1350" spc="-5" dirty="0">
                <a:latin typeface="黑体" panose="02010609060101010101" charset="-122"/>
                <a:cs typeface="黑体" panose="02010609060101010101" charset="-122"/>
              </a:rPr>
              <a:t>用</a:t>
            </a:r>
            <a:endParaRPr sz="1350">
              <a:latin typeface="黑体" panose="02010609060101010101" charset="-122"/>
              <a:cs typeface="黑体" panose="02010609060101010101" charset="-122"/>
            </a:endParaRPr>
          </a:p>
          <a:p>
            <a:pPr marL="42545">
              <a:lnSpc>
                <a:spcPts val="1585"/>
              </a:lnSpc>
            </a:pPr>
            <a:r>
              <a:rPr sz="1350" spc="-114" dirty="0">
                <a:solidFill>
                  <a:srgbClr val="0052A6"/>
                </a:solidFill>
                <a:latin typeface="黑体" panose="02010609060101010101" charset="-122"/>
                <a:cs typeface="黑体" panose="02010609060101010101" charset="-122"/>
              </a:rPr>
              <a:t>国家科技</a:t>
            </a:r>
            <a:r>
              <a:rPr sz="1350" spc="-5" dirty="0">
                <a:solidFill>
                  <a:srgbClr val="0052A6"/>
                </a:solidFill>
                <a:latin typeface="黑体" panose="02010609060101010101" charset="-122"/>
                <a:cs typeface="黑体" panose="02010609060101010101" charset="-122"/>
              </a:rPr>
              <a:t>部</a:t>
            </a:r>
            <a:endParaRPr sz="1350">
              <a:latin typeface="黑体" panose="02010609060101010101" charset="-122"/>
              <a:cs typeface="黑体" panose="02010609060101010101" charset="-122"/>
            </a:endParaRPr>
          </a:p>
          <a:p>
            <a:pPr marL="45720" marR="1470660" indent="371475">
              <a:lnSpc>
                <a:spcPts val="1580"/>
              </a:lnSpc>
              <a:spcBef>
                <a:spcPts val="155"/>
              </a:spcBef>
              <a:buAutoNum type="arabicPeriod" startAt="2"/>
              <a:tabLst>
                <a:tab pos="719455" algn="l"/>
                <a:tab pos="720090" algn="l"/>
              </a:tabLst>
            </a:pPr>
            <a:r>
              <a:rPr sz="1350" spc="-140" dirty="0">
                <a:latin typeface="黑体" panose="02010609060101010101" charset="-122"/>
                <a:cs typeface="黑体" panose="02010609060101010101" charset="-122"/>
              </a:rPr>
              <a:t>基于</a:t>
            </a:r>
            <a:r>
              <a:rPr sz="1350" spc="-150" dirty="0">
                <a:latin typeface="黑体" panose="02010609060101010101" charset="-122"/>
                <a:cs typeface="黑体" panose="02010609060101010101" charset="-122"/>
              </a:rPr>
              <a:t>深</a:t>
            </a:r>
            <a:r>
              <a:rPr sz="1350" spc="-140" dirty="0">
                <a:latin typeface="黑体" panose="02010609060101010101" charset="-122"/>
                <a:cs typeface="黑体" panose="02010609060101010101" charset="-122"/>
              </a:rPr>
              <a:t>度强化学习</a:t>
            </a:r>
            <a:r>
              <a:rPr sz="1350" spc="-150" dirty="0">
                <a:latin typeface="黑体" panose="02010609060101010101" charset="-122"/>
                <a:cs typeface="黑体" panose="02010609060101010101" charset="-122"/>
              </a:rPr>
              <a:t>的</a:t>
            </a:r>
            <a:r>
              <a:rPr sz="1350" spc="-140" dirty="0">
                <a:latin typeface="黑体" panose="02010609060101010101" charset="-122"/>
                <a:cs typeface="黑体" panose="02010609060101010101" charset="-122"/>
              </a:rPr>
              <a:t>人体运动意</a:t>
            </a:r>
            <a:r>
              <a:rPr sz="1350" spc="-150" dirty="0">
                <a:latin typeface="黑体" panose="02010609060101010101" charset="-122"/>
                <a:cs typeface="黑体" panose="02010609060101010101" charset="-122"/>
              </a:rPr>
              <a:t>图</a:t>
            </a:r>
            <a:r>
              <a:rPr sz="1350" spc="-140" dirty="0">
                <a:latin typeface="黑体" panose="02010609060101010101" charset="-122"/>
                <a:cs typeface="黑体" panose="02010609060101010101" charset="-122"/>
              </a:rPr>
              <a:t>精准识</a:t>
            </a:r>
            <a:r>
              <a:rPr sz="1350" spc="-5" dirty="0">
                <a:latin typeface="黑体" panose="02010609060101010101" charset="-122"/>
                <a:cs typeface="黑体" panose="02010609060101010101" charset="-122"/>
              </a:rPr>
              <a:t>别 </a:t>
            </a:r>
            <a:r>
              <a:rPr sz="1350" b="1" spc="-150" dirty="0">
                <a:solidFill>
                  <a:srgbClr val="0052A6"/>
                </a:solidFill>
                <a:latin typeface="黑体" panose="02010609060101010101" charset="-122"/>
                <a:cs typeface="黑体" panose="02010609060101010101" charset="-122"/>
              </a:rPr>
              <a:t>国</a:t>
            </a:r>
            <a:r>
              <a:rPr sz="1350" b="1" spc="-140" dirty="0">
                <a:solidFill>
                  <a:srgbClr val="0052A6"/>
                </a:solidFill>
                <a:latin typeface="黑体" panose="02010609060101010101" charset="-122"/>
                <a:cs typeface="黑体" panose="02010609060101010101" charset="-122"/>
              </a:rPr>
              <a:t>自</a:t>
            </a:r>
            <a:r>
              <a:rPr sz="1350" b="1" spc="-150" dirty="0">
                <a:solidFill>
                  <a:srgbClr val="0052A6"/>
                </a:solidFill>
                <a:latin typeface="黑体" panose="02010609060101010101" charset="-122"/>
                <a:cs typeface="黑体" panose="02010609060101010101" charset="-122"/>
              </a:rPr>
              <a:t>然基金</a:t>
            </a:r>
            <a:r>
              <a:rPr sz="1350" b="1" spc="-15" dirty="0">
                <a:solidFill>
                  <a:srgbClr val="0052A6"/>
                </a:solidFill>
                <a:latin typeface="黑体" panose="02010609060101010101" charset="-122"/>
                <a:cs typeface="黑体" panose="02010609060101010101" charset="-122"/>
              </a:rPr>
              <a:t>委</a:t>
            </a:r>
            <a:endParaRPr sz="1350">
              <a:latin typeface="黑体" panose="02010609060101010101" charset="-122"/>
              <a:cs typeface="黑体" panose="02010609060101010101" charset="-122"/>
            </a:endParaRPr>
          </a:p>
          <a:p>
            <a:pPr marL="722630" marR="21590" indent="-304800">
              <a:lnSpc>
                <a:spcPts val="1550"/>
              </a:lnSpc>
              <a:spcBef>
                <a:spcPts val="165"/>
              </a:spcBef>
              <a:buAutoNum type="arabicPeriod" startAt="2"/>
              <a:tabLst>
                <a:tab pos="701675" algn="l"/>
              </a:tabLst>
            </a:pPr>
            <a:r>
              <a:rPr sz="1350" spc="-114" dirty="0">
                <a:latin typeface="黑体" panose="02010609060101010101" charset="-122"/>
                <a:cs typeface="黑体" panose="02010609060101010101" charset="-122"/>
              </a:rPr>
              <a:t>外周信号通</a:t>
            </a:r>
            <a:r>
              <a:rPr sz="1350" spc="-130" dirty="0">
                <a:latin typeface="黑体" panose="02010609060101010101" charset="-122"/>
                <a:cs typeface="黑体" panose="02010609060101010101" charset="-122"/>
              </a:rPr>
              <a:t>路</a:t>
            </a:r>
            <a:r>
              <a:rPr sz="1350" spc="-114" dirty="0">
                <a:latin typeface="黑体" panose="02010609060101010101" charset="-122"/>
                <a:cs typeface="黑体" panose="02010609060101010101" charset="-122"/>
              </a:rPr>
              <a:t>改变“打破大脑疼</a:t>
            </a:r>
            <a:r>
              <a:rPr sz="1350" spc="-130" dirty="0">
                <a:latin typeface="黑体" panose="02010609060101010101" charset="-122"/>
                <a:cs typeface="黑体" panose="02010609060101010101" charset="-122"/>
              </a:rPr>
              <a:t>痛</a:t>
            </a:r>
            <a:r>
              <a:rPr sz="1350" spc="-114" dirty="0">
                <a:latin typeface="黑体" panose="02010609060101010101" charset="-122"/>
                <a:cs typeface="黑体" panose="02010609060101010101" charset="-122"/>
              </a:rPr>
              <a:t>环路”治疗灼性神</a:t>
            </a:r>
            <a:r>
              <a:rPr sz="1350" spc="-130" dirty="0">
                <a:latin typeface="黑体" panose="02010609060101010101" charset="-122"/>
                <a:cs typeface="黑体" panose="02010609060101010101" charset="-122"/>
              </a:rPr>
              <a:t>经</a:t>
            </a:r>
            <a:r>
              <a:rPr sz="1350" spc="-114" dirty="0">
                <a:latin typeface="黑体" panose="02010609060101010101" charset="-122"/>
                <a:cs typeface="黑体" panose="02010609060101010101" charset="-122"/>
              </a:rPr>
              <a:t>痛的中</a:t>
            </a:r>
            <a:r>
              <a:rPr sz="1350" spc="-5" dirty="0">
                <a:latin typeface="黑体" panose="02010609060101010101" charset="-122"/>
                <a:cs typeface="黑体" panose="02010609060101010101" charset="-122"/>
              </a:rPr>
              <a:t>枢 </a:t>
            </a:r>
            <a:r>
              <a:rPr sz="1350" spc="-114" dirty="0">
                <a:latin typeface="黑体" panose="02010609060101010101" charset="-122"/>
                <a:cs typeface="黑体" panose="02010609060101010101" charset="-122"/>
              </a:rPr>
              <a:t>网</a:t>
            </a:r>
            <a:r>
              <a:rPr sz="1350" spc="-105" dirty="0">
                <a:latin typeface="黑体" panose="02010609060101010101" charset="-122"/>
                <a:cs typeface="黑体" panose="02010609060101010101" charset="-122"/>
              </a:rPr>
              <a:t>络</a:t>
            </a:r>
            <a:r>
              <a:rPr sz="1350" spc="-114" dirty="0">
                <a:latin typeface="黑体" panose="02010609060101010101" charset="-122"/>
                <a:cs typeface="黑体" panose="02010609060101010101" charset="-122"/>
              </a:rPr>
              <a:t>机制</a:t>
            </a:r>
            <a:r>
              <a:rPr sz="1350" spc="-105" dirty="0">
                <a:latin typeface="黑体" panose="02010609060101010101" charset="-122"/>
                <a:cs typeface="黑体" panose="02010609060101010101" charset="-122"/>
              </a:rPr>
              <a:t>研</a:t>
            </a:r>
            <a:r>
              <a:rPr sz="1350" spc="-5" dirty="0">
                <a:latin typeface="黑体" panose="02010609060101010101" charset="-122"/>
                <a:cs typeface="黑体" panose="02010609060101010101" charset="-122"/>
              </a:rPr>
              <a:t>究</a:t>
            </a:r>
            <a:endParaRPr sz="1350">
              <a:latin typeface="黑体" panose="02010609060101010101" charset="-122"/>
              <a:cs typeface="黑体" panose="02010609060101010101" charset="-122"/>
            </a:endParaRPr>
          </a:p>
          <a:p>
            <a:pPr marL="45720">
              <a:lnSpc>
                <a:spcPct val="100000"/>
              </a:lnSpc>
              <a:spcBef>
                <a:spcPts val="65"/>
              </a:spcBef>
            </a:pPr>
            <a:r>
              <a:rPr sz="1350" b="1" spc="-125" dirty="0">
                <a:solidFill>
                  <a:srgbClr val="0052A6"/>
                </a:solidFill>
                <a:latin typeface="黑体" panose="02010609060101010101" charset="-122"/>
                <a:cs typeface="黑体" panose="02010609060101010101" charset="-122"/>
              </a:rPr>
              <a:t>国自然基金</a:t>
            </a:r>
            <a:r>
              <a:rPr sz="1350" b="1" spc="-15" dirty="0">
                <a:solidFill>
                  <a:srgbClr val="0052A6"/>
                </a:solidFill>
                <a:latin typeface="黑体" panose="02010609060101010101" charset="-122"/>
                <a:cs typeface="黑体" panose="02010609060101010101" charset="-122"/>
              </a:rPr>
              <a:t>委</a:t>
            </a:r>
            <a:endParaRPr sz="1350">
              <a:latin typeface="黑体" panose="02010609060101010101" charset="-122"/>
              <a:cs typeface="黑体" panose="02010609060101010101" charset="-122"/>
            </a:endParaRPr>
          </a:p>
          <a:p>
            <a:pPr marL="722630" marR="15240" indent="-304800">
              <a:lnSpc>
                <a:spcPct val="102000"/>
              </a:lnSpc>
              <a:spcBef>
                <a:spcPts val="135"/>
              </a:spcBef>
              <a:buAutoNum type="arabicPeriod" startAt="4"/>
              <a:tabLst>
                <a:tab pos="707390" algn="l"/>
                <a:tab pos="708025" algn="l"/>
              </a:tabLst>
            </a:pPr>
            <a:r>
              <a:rPr sz="1350" spc="-114" dirty="0">
                <a:latin typeface="黑体" panose="02010609060101010101" charset="-122"/>
                <a:cs typeface="黑体" panose="02010609060101010101" charset="-122"/>
              </a:rPr>
              <a:t>神经损伤后</a:t>
            </a:r>
            <a:r>
              <a:rPr sz="1350" spc="-130" dirty="0">
                <a:latin typeface="黑体" panose="02010609060101010101" charset="-122"/>
                <a:cs typeface="黑体" panose="02010609060101010101" charset="-122"/>
              </a:rPr>
              <a:t>瘫</a:t>
            </a:r>
            <a:r>
              <a:rPr sz="1350" spc="-114" dirty="0">
                <a:latin typeface="黑体" panose="02010609060101010101" charset="-122"/>
                <a:cs typeface="黑体" panose="02010609060101010101" charset="-122"/>
              </a:rPr>
              <a:t>痪手运动功能恢复中皮质</a:t>
            </a:r>
            <a:r>
              <a:rPr sz="1350" spc="-130" dirty="0">
                <a:latin typeface="黑体" panose="02010609060101010101" charset="-122"/>
                <a:cs typeface="黑体" panose="02010609060101010101" charset="-122"/>
              </a:rPr>
              <a:t>代</a:t>
            </a:r>
            <a:r>
              <a:rPr sz="1350" spc="-114" dirty="0">
                <a:latin typeface="黑体" panose="02010609060101010101" charset="-122"/>
                <a:cs typeface="黑体" panose="02010609060101010101" charset="-122"/>
              </a:rPr>
              <a:t>表区定向“跃迁</a:t>
            </a:r>
            <a:r>
              <a:rPr sz="1350" spc="-130" dirty="0">
                <a:latin typeface="黑体" panose="02010609060101010101" charset="-122"/>
                <a:cs typeface="黑体" panose="02010609060101010101" charset="-122"/>
              </a:rPr>
              <a:t>”</a:t>
            </a:r>
            <a:r>
              <a:rPr sz="1350" spc="-114" dirty="0">
                <a:latin typeface="黑体" panose="02010609060101010101" charset="-122"/>
                <a:cs typeface="黑体" panose="02010609060101010101" charset="-122"/>
              </a:rPr>
              <a:t>的</a:t>
            </a:r>
            <a:r>
              <a:rPr sz="1350" spc="-5" dirty="0">
                <a:latin typeface="黑体" panose="02010609060101010101" charset="-122"/>
                <a:cs typeface="黑体" panose="02010609060101010101" charset="-122"/>
              </a:rPr>
              <a:t>向 </a:t>
            </a:r>
            <a:r>
              <a:rPr sz="1350" spc="-130" dirty="0">
                <a:latin typeface="黑体" panose="02010609060101010101" charset="-122"/>
                <a:cs typeface="黑体" panose="02010609060101010101" charset="-122"/>
              </a:rPr>
              <a:t>导</a:t>
            </a:r>
            <a:r>
              <a:rPr sz="1350" spc="-140" dirty="0">
                <a:latin typeface="黑体" panose="02010609060101010101" charset="-122"/>
                <a:cs typeface="黑体" panose="02010609060101010101" charset="-122"/>
              </a:rPr>
              <a:t>机</a:t>
            </a:r>
            <a:r>
              <a:rPr sz="1350" spc="-130" dirty="0">
                <a:latin typeface="黑体" panose="02010609060101010101" charset="-122"/>
                <a:cs typeface="黑体" panose="02010609060101010101" charset="-122"/>
              </a:rPr>
              <a:t>制</a:t>
            </a:r>
            <a:r>
              <a:rPr sz="1350" spc="-140" dirty="0">
                <a:latin typeface="黑体" panose="02010609060101010101" charset="-122"/>
                <a:cs typeface="黑体" panose="02010609060101010101" charset="-122"/>
              </a:rPr>
              <a:t>和</a:t>
            </a:r>
            <a:r>
              <a:rPr sz="1350" spc="-130" dirty="0">
                <a:latin typeface="黑体" panose="02010609060101010101" charset="-122"/>
                <a:cs typeface="黑体" panose="02010609060101010101" charset="-122"/>
              </a:rPr>
              <a:t>脑</a:t>
            </a:r>
            <a:r>
              <a:rPr sz="1350" spc="-140" dirty="0">
                <a:latin typeface="黑体" panose="02010609060101010101" charset="-122"/>
                <a:cs typeface="黑体" panose="02010609060101010101" charset="-122"/>
              </a:rPr>
              <a:t>可</a:t>
            </a:r>
            <a:r>
              <a:rPr sz="1350" spc="-130" dirty="0">
                <a:latin typeface="黑体" panose="02010609060101010101" charset="-122"/>
                <a:cs typeface="黑体" panose="02010609060101010101" charset="-122"/>
              </a:rPr>
              <a:t>塑</a:t>
            </a:r>
            <a:r>
              <a:rPr sz="1350" spc="-140" dirty="0">
                <a:latin typeface="黑体" panose="02010609060101010101" charset="-122"/>
                <a:cs typeface="黑体" panose="02010609060101010101" charset="-122"/>
              </a:rPr>
              <a:t>性</a:t>
            </a:r>
            <a:r>
              <a:rPr sz="1350" spc="-130" dirty="0">
                <a:latin typeface="黑体" panose="02010609060101010101" charset="-122"/>
                <a:cs typeface="黑体" panose="02010609060101010101" charset="-122"/>
              </a:rPr>
              <a:t>研</a:t>
            </a:r>
            <a:r>
              <a:rPr sz="1350" spc="-60" dirty="0">
                <a:latin typeface="黑体" panose="02010609060101010101" charset="-122"/>
                <a:cs typeface="黑体" panose="02010609060101010101" charset="-122"/>
              </a:rPr>
              <a:t>究</a:t>
            </a:r>
            <a:endParaRPr sz="1350">
              <a:latin typeface="黑体" panose="02010609060101010101" charset="-122"/>
              <a:cs typeface="黑体" panose="02010609060101010101" charset="-122"/>
            </a:endParaRPr>
          </a:p>
          <a:p>
            <a:pPr marL="12700">
              <a:lnSpc>
                <a:spcPts val="1610"/>
              </a:lnSpc>
              <a:spcBef>
                <a:spcPts val="165"/>
              </a:spcBef>
            </a:pPr>
            <a:r>
              <a:rPr sz="1350" spc="-70" dirty="0">
                <a:solidFill>
                  <a:srgbClr val="0052A6"/>
                </a:solidFill>
                <a:latin typeface="黑体" panose="02010609060101010101" charset="-122"/>
                <a:cs typeface="黑体" panose="02010609060101010101" charset="-122"/>
              </a:rPr>
              <a:t>国自然基金</a:t>
            </a:r>
            <a:r>
              <a:rPr sz="1350" spc="-5" dirty="0">
                <a:solidFill>
                  <a:srgbClr val="0052A6"/>
                </a:solidFill>
                <a:latin typeface="黑体" panose="02010609060101010101" charset="-122"/>
                <a:cs typeface="黑体" panose="02010609060101010101" charset="-122"/>
              </a:rPr>
              <a:t>委</a:t>
            </a:r>
            <a:endParaRPr sz="1350">
              <a:latin typeface="黑体" panose="02010609060101010101" charset="-122"/>
              <a:cs typeface="黑体" panose="02010609060101010101" charset="-122"/>
            </a:endParaRPr>
          </a:p>
          <a:p>
            <a:pPr marL="722630" marR="18415" indent="-304800">
              <a:lnSpc>
                <a:spcPts val="1580"/>
              </a:lnSpc>
              <a:spcBef>
                <a:spcPts val="75"/>
              </a:spcBef>
              <a:buAutoNum type="arabicPeriod" startAt="5"/>
              <a:tabLst>
                <a:tab pos="700405" algn="l"/>
              </a:tabLst>
            </a:pPr>
            <a:r>
              <a:rPr sz="1350" spc="-114" dirty="0">
                <a:latin typeface="黑体" panose="02010609060101010101" charset="-122"/>
                <a:cs typeface="黑体" panose="02010609060101010101" charset="-122"/>
              </a:rPr>
              <a:t>基</a:t>
            </a:r>
            <a:r>
              <a:rPr sz="1350" spc="-105" dirty="0">
                <a:latin typeface="黑体" panose="02010609060101010101" charset="-122"/>
                <a:cs typeface="黑体" panose="02010609060101010101" charset="-122"/>
              </a:rPr>
              <a:t>于</a:t>
            </a:r>
            <a:r>
              <a:rPr sz="1350" spc="-114" dirty="0">
                <a:latin typeface="黑体" panose="02010609060101010101" charset="-122"/>
                <a:cs typeface="黑体" panose="02010609060101010101" charset="-122"/>
              </a:rPr>
              <a:t>镜像</a:t>
            </a:r>
            <a:r>
              <a:rPr sz="1350" spc="-105" dirty="0">
                <a:latin typeface="黑体" panose="02010609060101010101" charset="-122"/>
                <a:cs typeface="黑体" panose="02010609060101010101" charset="-122"/>
              </a:rPr>
              <a:t>神</a:t>
            </a:r>
            <a:r>
              <a:rPr sz="1350" spc="-114" dirty="0">
                <a:latin typeface="黑体" panose="02010609060101010101" charset="-122"/>
                <a:cs typeface="黑体" panose="02010609060101010101" charset="-122"/>
              </a:rPr>
              <a:t>经元</a:t>
            </a:r>
            <a:r>
              <a:rPr sz="1350" spc="-105" dirty="0">
                <a:latin typeface="黑体" panose="02010609060101010101" charset="-122"/>
                <a:cs typeface="黑体" panose="02010609060101010101" charset="-122"/>
              </a:rPr>
              <a:t>与</a:t>
            </a:r>
            <a:r>
              <a:rPr sz="1350" spc="-114" dirty="0">
                <a:latin typeface="黑体" panose="02010609060101010101" charset="-122"/>
                <a:cs typeface="黑体" panose="02010609060101010101" charset="-122"/>
              </a:rPr>
              <a:t>具身</a:t>
            </a:r>
            <a:r>
              <a:rPr sz="1350" spc="-105" dirty="0">
                <a:latin typeface="黑体" panose="02010609060101010101" charset="-122"/>
                <a:cs typeface="黑体" panose="02010609060101010101" charset="-122"/>
              </a:rPr>
              <a:t>感</a:t>
            </a:r>
            <a:r>
              <a:rPr sz="1350" spc="-114" dirty="0">
                <a:latin typeface="黑体" panose="02010609060101010101" charset="-122"/>
                <a:cs typeface="黑体" panose="02010609060101010101" charset="-122"/>
              </a:rPr>
              <a:t>知可</a:t>
            </a:r>
            <a:r>
              <a:rPr sz="1350" spc="-105" dirty="0">
                <a:latin typeface="黑体" panose="02010609060101010101" charset="-122"/>
                <a:cs typeface="黑体" panose="02010609060101010101" charset="-122"/>
              </a:rPr>
              <a:t>塑</a:t>
            </a:r>
            <a:r>
              <a:rPr sz="1350" spc="-114" dirty="0">
                <a:latin typeface="黑体" panose="02010609060101010101" charset="-122"/>
                <a:cs typeface="黑体" panose="02010609060101010101" charset="-122"/>
              </a:rPr>
              <a:t>性的</a:t>
            </a:r>
            <a:r>
              <a:rPr sz="1350" spc="-105" dirty="0">
                <a:latin typeface="黑体" panose="02010609060101010101" charset="-122"/>
                <a:cs typeface="黑体" panose="02010609060101010101" charset="-122"/>
              </a:rPr>
              <a:t>“</a:t>
            </a:r>
            <a:r>
              <a:rPr sz="1350" spc="-114" dirty="0">
                <a:latin typeface="黑体" panose="02010609060101010101" charset="-122"/>
                <a:cs typeface="黑体" panose="02010609060101010101" charset="-122"/>
              </a:rPr>
              <a:t>视-动</a:t>
            </a:r>
            <a:r>
              <a:rPr sz="1350" spc="-105" dirty="0">
                <a:latin typeface="黑体" panose="02010609060101010101" charset="-122"/>
                <a:cs typeface="黑体" panose="02010609060101010101" charset="-122"/>
              </a:rPr>
              <a:t>/</a:t>
            </a:r>
            <a:r>
              <a:rPr sz="1350" spc="-114" dirty="0">
                <a:latin typeface="黑体" panose="02010609060101010101" charset="-122"/>
                <a:cs typeface="黑体" panose="02010609060101010101" charset="-122"/>
              </a:rPr>
              <a:t>感”整</a:t>
            </a:r>
            <a:r>
              <a:rPr sz="1350" spc="-105" dirty="0">
                <a:latin typeface="黑体" panose="02010609060101010101" charset="-122"/>
                <a:cs typeface="黑体" panose="02010609060101010101" charset="-122"/>
              </a:rPr>
              <a:t>合</a:t>
            </a:r>
            <a:r>
              <a:rPr sz="1350" spc="-114" dirty="0">
                <a:latin typeface="黑体" panose="02010609060101010101" charset="-122"/>
                <a:cs typeface="黑体" panose="02010609060101010101" charset="-122"/>
              </a:rPr>
              <a:t>训练</a:t>
            </a:r>
            <a:r>
              <a:rPr sz="1350" spc="-105" dirty="0">
                <a:latin typeface="黑体" panose="02010609060101010101" charset="-122"/>
                <a:cs typeface="黑体" panose="02010609060101010101" charset="-122"/>
              </a:rPr>
              <a:t>对</a:t>
            </a:r>
            <a:r>
              <a:rPr sz="1350" spc="-5" dirty="0">
                <a:latin typeface="黑体" panose="02010609060101010101" charset="-122"/>
                <a:cs typeface="黑体" panose="02010609060101010101" charset="-122"/>
              </a:rPr>
              <a:t>脑 </a:t>
            </a:r>
            <a:r>
              <a:rPr sz="1350" spc="-130" dirty="0">
                <a:latin typeface="黑体" panose="02010609060101010101" charset="-122"/>
                <a:cs typeface="黑体" panose="02010609060101010101" charset="-122"/>
              </a:rPr>
              <a:t>卒</a:t>
            </a:r>
            <a:r>
              <a:rPr sz="1350" spc="-140" dirty="0">
                <a:latin typeface="黑体" panose="02010609060101010101" charset="-122"/>
                <a:cs typeface="黑体" panose="02010609060101010101" charset="-122"/>
              </a:rPr>
              <a:t>中</a:t>
            </a:r>
            <a:r>
              <a:rPr sz="1350" spc="-130" dirty="0">
                <a:latin typeface="黑体" panose="02010609060101010101" charset="-122"/>
                <a:cs typeface="黑体" panose="02010609060101010101" charset="-122"/>
              </a:rPr>
              <a:t>上肢</a:t>
            </a:r>
            <a:r>
              <a:rPr sz="1350" spc="-140" dirty="0">
                <a:latin typeface="黑体" panose="02010609060101010101" charset="-122"/>
                <a:cs typeface="黑体" panose="02010609060101010101" charset="-122"/>
              </a:rPr>
              <a:t>功</a:t>
            </a:r>
            <a:r>
              <a:rPr sz="1350" spc="-130" dirty="0">
                <a:latin typeface="黑体" panose="02010609060101010101" charset="-122"/>
                <a:cs typeface="黑体" panose="02010609060101010101" charset="-122"/>
              </a:rPr>
              <a:t>能的</a:t>
            </a:r>
            <a:r>
              <a:rPr sz="1350" spc="-140" dirty="0">
                <a:latin typeface="黑体" panose="02010609060101010101" charset="-122"/>
                <a:cs typeface="黑体" panose="02010609060101010101" charset="-122"/>
              </a:rPr>
              <a:t>作</a:t>
            </a:r>
            <a:r>
              <a:rPr sz="1350" spc="-130" dirty="0">
                <a:latin typeface="黑体" panose="02010609060101010101" charset="-122"/>
                <a:cs typeface="黑体" panose="02010609060101010101" charset="-122"/>
              </a:rPr>
              <a:t>用与</a:t>
            </a:r>
            <a:r>
              <a:rPr sz="1350" spc="-140" dirty="0">
                <a:latin typeface="黑体" panose="02010609060101010101" charset="-122"/>
                <a:cs typeface="黑体" panose="02010609060101010101" charset="-122"/>
              </a:rPr>
              <a:t>多</a:t>
            </a:r>
            <a:r>
              <a:rPr sz="1350" spc="-130" dirty="0">
                <a:latin typeface="黑体" panose="02010609060101010101" charset="-122"/>
                <a:cs typeface="黑体" panose="02010609060101010101" charset="-122"/>
              </a:rPr>
              <a:t>维脑</a:t>
            </a:r>
            <a:r>
              <a:rPr sz="1350" spc="-140" dirty="0">
                <a:latin typeface="黑体" panose="02010609060101010101" charset="-122"/>
                <a:cs typeface="黑体" panose="02010609060101010101" charset="-122"/>
              </a:rPr>
              <a:t>机</a:t>
            </a:r>
            <a:r>
              <a:rPr sz="1350" spc="-5" dirty="0">
                <a:latin typeface="黑体" panose="02010609060101010101" charset="-122"/>
                <a:cs typeface="黑体" panose="02010609060101010101" charset="-122"/>
              </a:rPr>
              <a:t>制</a:t>
            </a:r>
            <a:endParaRPr sz="1350">
              <a:latin typeface="黑体" panose="02010609060101010101" charset="-122"/>
              <a:cs typeface="黑体" panose="02010609060101010101" charset="-122"/>
            </a:endParaRPr>
          </a:p>
          <a:p>
            <a:pPr marL="45720">
              <a:lnSpc>
                <a:spcPts val="1565"/>
              </a:lnSpc>
            </a:pPr>
            <a:r>
              <a:rPr sz="1350" b="1" spc="-150" dirty="0">
                <a:solidFill>
                  <a:srgbClr val="0052A6"/>
                </a:solidFill>
                <a:latin typeface="黑体" panose="02010609060101010101" charset="-122"/>
                <a:cs typeface="黑体" panose="02010609060101010101" charset="-122"/>
              </a:rPr>
              <a:t>国</a:t>
            </a:r>
            <a:r>
              <a:rPr sz="1350" b="1" spc="-140" dirty="0">
                <a:solidFill>
                  <a:srgbClr val="0052A6"/>
                </a:solidFill>
                <a:latin typeface="黑体" panose="02010609060101010101" charset="-122"/>
                <a:cs typeface="黑体" panose="02010609060101010101" charset="-122"/>
              </a:rPr>
              <a:t>自</a:t>
            </a:r>
            <a:r>
              <a:rPr sz="1350" b="1" spc="-150" dirty="0">
                <a:solidFill>
                  <a:srgbClr val="0052A6"/>
                </a:solidFill>
                <a:latin typeface="黑体" panose="02010609060101010101" charset="-122"/>
                <a:cs typeface="黑体" panose="02010609060101010101" charset="-122"/>
              </a:rPr>
              <a:t>然基金</a:t>
            </a:r>
            <a:r>
              <a:rPr sz="1350" b="1" spc="-15" dirty="0">
                <a:solidFill>
                  <a:srgbClr val="0052A6"/>
                </a:solidFill>
                <a:latin typeface="黑体" panose="02010609060101010101" charset="-122"/>
                <a:cs typeface="黑体" panose="02010609060101010101" charset="-122"/>
              </a:rPr>
              <a:t>委</a:t>
            </a:r>
            <a:endParaRPr sz="1350">
              <a:latin typeface="黑体" panose="02010609060101010101" charset="-122"/>
              <a:cs typeface="黑体" panose="02010609060101010101" charset="-122"/>
            </a:endParaRPr>
          </a:p>
          <a:p>
            <a:pPr marL="45720" marR="73660" indent="371475">
              <a:lnSpc>
                <a:spcPts val="1520"/>
              </a:lnSpc>
              <a:spcBef>
                <a:spcPts val="195"/>
              </a:spcBef>
              <a:buAutoNum type="arabicPeriod" startAt="6"/>
              <a:tabLst>
                <a:tab pos="722630" algn="l"/>
                <a:tab pos="723265" algn="l"/>
              </a:tabLst>
            </a:pPr>
            <a:r>
              <a:rPr sz="1300" spc="-90" dirty="0">
                <a:latin typeface="黑体" panose="02010609060101010101" charset="-122"/>
                <a:cs typeface="黑体" panose="02010609060101010101" charset="-122"/>
              </a:rPr>
              <a:t>基于</a:t>
            </a:r>
            <a:r>
              <a:rPr sz="1300" spc="-80" dirty="0">
                <a:latin typeface="黑体" panose="02010609060101010101" charset="-122"/>
                <a:cs typeface="黑体" panose="02010609060101010101" charset="-122"/>
              </a:rPr>
              <a:t>人</a:t>
            </a:r>
            <a:r>
              <a:rPr sz="1300" spc="-90" dirty="0">
                <a:latin typeface="黑体" panose="02010609060101010101" charset="-122"/>
                <a:cs typeface="黑体" panose="02010609060101010101" charset="-122"/>
              </a:rPr>
              <a:t>工智能</a:t>
            </a:r>
            <a:r>
              <a:rPr sz="1300" spc="-80" dirty="0">
                <a:latin typeface="黑体" panose="02010609060101010101" charset="-122"/>
                <a:cs typeface="黑体" panose="02010609060101010101" charset="-122"/>
              </a:rPr>
              <a:t>算</a:t>
            </a:r>
            <a:r>
              <a:rPr sz="1300" spc="-90" dirty="0">
                <a:latin typeface="黑体" panose="02010609060101010101" charset="-122"/>
                <a:cs typeface="黑体" panose="02010609060101010101" charset="-122"/>
              </a:rPr>
              <a:t>法预测</a:t>
            </a:r>
            <a:r>
              <a:rPr sz="1300" spc="-80" dirty="0">
                <a:latin typeface="黑体" panose="02010609060101010101" charset="-122"/>
                <a:cs typeface="黑体" panose="02010609060101010101" charset="-122"/>
              </a:rPr>
              <a:t>针</a:t>
            </a:r>
            <a:r>
              <a:rPr sz="1300" spc="-90" dirty="0">
                <a:latin typeface="黑体" panose="02010609060101010101" charset="-122"/>
                <a:cs typeface="黑体" panose="02010609060101010101" charset="-122"/>
              </a:rPr>
              <a:t>刺治疗</a:t>
            </a:r>
            <a:r>
              <a:rPr sz="1300" spc="-80" dirty="0">
                <a:latin typeface="黑体" panose="02010609060101010101" charset="-122"/>
                <a:cs typeface="黑体" panose="02010609060101010101" charset="-122"/>
              </a:rPr>
              <a:t>脑</a:t>
            </a:r>
            <a:r>
              <a:rPr sz="1300" spc="-90" dirty="0">
                <a:latin typeface="黑体" panose="02010609060101010101" charset="-122"/>
                <a:cs typeface="黑体" panose="02010609060101010101" charset="-122"/>
              </a:rPr>
              <a:t>卒中患</a:t>
            </a:r>
            <a:r>
              <a:rPr sz="1300" spc="-80" dirty="0">
                <a:latin typeface="黑体" panose="02010609060101010101" charset="-122"/>
                <a:cs typeface="黑体" panose="02010609060101010101" charset="-122"/>
              </a:rPr>
              <a:t>者</a:t>
            </a:r>
            <a:r>
              <a:rPr sz="1300" spc="-90" dirty="0">
                <a:latin typeface="黑体" panose="02010609060101010101" charset="-122"/>
                <a:cs typeface="黑体" panose="02010609060101010101" charset="-122"/>
              </a:rPr>
              <a:t>上肢痉</a:t>
            </a:r>
            <a:r>
              <a:rPr sz="1300" spc="-80" dirty="0">
                <a:latin typeface="黑体" panose="02010609060101010101" charset="-122"/>
                <a:cs typeface="黑体" panose="02010609060101010101" charset="-122"/>
              </a:rPr>
              <a:t>挛</a:t>
            </a:r>
            <a:r>
              <a:rPr sz="1300" spc="-90" dirty="0">
                <a:latin typeface="黑体" panose="02010609060101010101" charset="-122"/>
                <a:cs typeface="黑体" panose="02010609060101010101" charset="-122"/>
              </a:rPr>
              <a:t>的预后</a:t>
            </a:r>
            <a:r>
              <a:rPr sz="1300" spc="-80" dirty="0">
                <a:latin typeface="黑体" panose="02010609060101010101" charset="-122"/>
                <a:cs typeface="黑体" panose="02010609060101010101" charset="-122"/>
              </a:rPr>
              <a:t>研</a:t>
            </a:r>
            <a:r>
              <a:rPr sz="1300" spc="-5" dirty="0">
                <a:latin typeface="黑体" panose="02010609060101010101" charset="-122"/>
                <a:cs typeface="黑体" panose="02010609060101010101" charset="-122"/>
              </a:rPr>
              <a:t>究 </a:t>
            </a:r>
            <a:r>
              <a:rPr sz="1300" b="1" spc="-110" dirty="0">
                <a:solidFill>
                  <a:srgbClr val="005BAC"/>
                </a:solidFill>
                <a:latin typeface="黑体" panose="02010609060101010101" charset="-122"/>
                <a:cs typeface="黑体" panose="02010609060101010101" charset="-122"/>
              </a:rPr>
              <a:t>国</a:t>
            </a:r>
            <a:r>
              <a:rPr sz="1300" b="1" spc="-100" dirty="0">
                <a:solidFill>
                  <a:srgbClr val="005BAC"/>
                </a:solidFill>
                <a:latin typeface="黑体" panose="02010609060101010101" charset="-122"/>
                <a:cs typeface="黑体" panose="02010609060101010101" charset="-122"/>
              </a:rPr>
              <a:t>自</a:t>
            </a:r>
            <a:r>
              <a:rPr sz="1300" b="1" spc="-110" dirty="0">
                <a:solidFill>
                  <a:srgbClr val="005BAC"/>
                </a:solidFill>
                <a:latin typeface="黑体" panose="02010609060101010101" charset="-122"/>
                <a:cs typeface="黑体" panose="02010609060101010101" charset="-122"/>
              </a:rPr>
              <a:t>然</a:t>
            </a:r>
            <a:r>
              <a:rPr sz="1300" b="1" spc="-100" dirty="0">
                <a:solidFill>
                  <a:srgbClr val="005BAC"/>
                </a:solidFill>
                <a:latin typeface="黑体" panose="02010609060101010101" charset="-122"/>
                <a:cs typeface="黑体" panose="02010609060101010101" charset="-122"/>
              </a:rPr>
              <a:t>基</a:t>
            </a:r>
            <a:r>
              <a:rPr sz="1300" b="1" spc="-110" dirty="0">
                <a:solidFill>
                  <a:srgbClr val="005BAC"/>
                </a:solidFill>
                <a:latin typeface="黑体" panose="02010609060101010101" charset="-122"/>
                <a:cs typeface="黑体" panose="02010609060101010101" charset="-122"/>
              </a:rPr>
              <a:t>金</a:t>
            </a:r>
            <a:r>
              <a:rPr sz="1300" b="1" spc="-15" dirty="0">
                <a:solidFill>
                  <a:srgbClr val="005BAC"/>
                </a:solidFill>
                <a:latin typeface="黑体" panose="02010609060101010101" charset="-122"/>
                <a:cs typeface="黑体" panose="02010609060101010101" charset="-122"/>
              </a:rPr>
              <a:t>委</a:t>
            </a:r>
            <a:endParaRPr sz="1300">
              <a:latin typeface="黑体" panose="02010609060101010101" charset="-122"/>
              <a:cs typeface="黑体" panose="02010609060101010101" charset="-122"/>
            </a:endParaRPr>
          </a:p>
          <a:p>
            <a:pPr marL="45720" marR="1915795" indent="371475">
              <a:lnSpc>
                <a:spcPts val="1580"/>
              </a:lnSpc>
              <a:spcBef>
                <a:spcPts val="330"/>
              </a:spcBef>
              <a:buAutoNum type="arabicPeriod" startAt="6"/>
              <a:tabLst>
                <a:tab pos="707390" algn="l"/>
                <a:tab pos="708025" algn="l"/>
              </a:tabLst>
            </a:pPr>
            <a:r>
              <a:rPr sz="1350" spc="-130" dirty="0">
                <a:latin typeface="黑体" panose="02010609060101010101" charset="-122"/>
                <a:cs typeface="黑体" panose="02010609060101010101" charset="-122"/>
              </a:rPr>
              <a:t>基于中轴变换</a:t>
            </a:r>
            <a:r>
              <a:rPr sz="1350" spc="-114" dirty="0">
                <a:latin typeface="黑体" panose="02010609060101010101" charset="-122"/>
                <a:cs typeface="黑体" panose="02010609060101010101" charset="-122"/>
              </a:rPr>
              <a:t>的</a:t>
            </a:r>
            <a:r>
              <a:rPr sz="1350" spc="-130" dirty="0">
                <a:latin typeface="黑体" panose="02010609060101010101" charset="-122"/>
                <a:cs typeface="黑体" panose="02010609060101010101" charset="-122"/>
              </a:rPr>
              <a:t>三维重建及应用研</a:t>
            </a:r>
            <a:r>
              <a:rPr sz="1350" spc="-5" dirty="0">
                <a:latin typeface="黑体" panose="02010609060101010101" charset="-122"/>
                <a:cs typeface="黑体" panose="02010609060101010101" charset="-122"/>
              </a:rPr>
              <a:t>究 </a:t>
            </a:r>
            <a:r>
              <a:rPr sz="1350" b="1" spc="-150" dirty="0">
                <a:solidFill>
                  <a:srgbClr val="005BAC"/>
                </a:solidFill>
                <a:latin typeface="黑体" panose="02010609060101010101" charset="-122"/>
                <a:cs typeface="黑体" panose="02010609060101010101" charset="-122"/>
              </a:rPr>
              <a:t>国</a:t>
            </a:r>
            <a:r>
              <a:rPr sz="1350" b="1" spc="-140" dirty="0">
                <a:solidFill>
                  <a:srgbClr val="005BAC"/>
                </a:solidFill>
                <a:latin typeface="黑体" panose="02010609060101010101" charset="-122"/>
                <a:cs typeface="黑体" panose="02010609060101010101" charset="-122"/>
              </a:rPr>
              <a:t>自</a:t>
            </a:r>
            <a:r>
              <a:rPr sz="1350" b="1" spc="-150" dirty="0">
                <a:solidFill>
                  <a:srgbClr val="005BAC"/>
                </a:solidFill>
                <a:latin typeface="黑体" panose="02010609060101010101" charset="-122"/>
                <a:cs typeface="黑体" panose="02010609060101010101" charset="-122"/>
              </a:rPr>
              <a:t>然基金</a:t>
            </a:r>
            <a:r>
              <a:rPr sz="1350" b="1" spc="-15" dirty="0">
                <a:solidFill>
                  <a:srgbClr val="005BAC"/>
                </a:solidFill>
                <a:latin typeface="黑体" panose="02010609060101010101" charset="-122"/>
                <a:cs typeface="黑体" panose="02010609060101010101" charset="-122"/>
              </a:rPr>
              <a:t>委</a:t>
            </a:r>
            <a:endParaRPr sz="1350">
              <a:latin typeface="黑体" panose="02010609060101010101" charset="-122"/>
              <a:cs typeface="黑体" panose="02010609060101010101" charset="-122"/>
            </a:endParaRPr>
          </a:p>
          <a:p>
            <a:pPr marL="45720" marR="822960" indent="371475">
              <a:lnSpc>
                <a:spcPts val="1580"/>
              </a:lnSpc>
              <a:spcBef>
                <a:spcPts val="80"/>
              </a:spcBef>
              <a:buAutoNum type="arabicPeriod" startAt="6"/>
              <a:tabLst>
                <a:tab pos="697230" algn="l"/>
              </a:tabLst>
            </a:pPr>
            <a:r>
              <a:rPr sz="1350" spc="-130" dirty="0">
                <a:latin typeface="黑体" panose="02010609060101010101" charset="-122"/>
                <a:cs typeface="黑体" panose="02010609060101010101" charset="-122"/>
              </a:rPr>
              <a:t>基</a:t>
            </a:r>
            <a:r>
              <a:rPr sz="1350" spc="-114" dirty="0">
                <a:latin typeface="黑体" panose="02010609060101010101" charset="-122"/>
                <a:cs typeface="黑体" panose="02010609060101010101" charset="-122"/>
              </a:rPr>
              <a:t>于</a:t>
            </a:r>
            <a:r>
              <a:rPr sz="1350" spc="-130" dirty="0">
                <a:latin typeface="黑体" panose="02010609060101010101" charset="-122"/>
                <a:cs typeface="黑体" panose="02010609060101010101" charset="-122"/>
              </a:rPr>
              <a:t>脑</a:t>
            </a:r>
            <a:r>
              <a:rPr sz="1350" spc="-114" dirty="0">
                <a:latin typeface="黑体" panose="02010609060101010101" charset="-122"/>
                <a:cs typeface="黑体" panose="02010609060101010101" charset="-122"/>
              </a:rPr>
              <a:t>电</a:t>
            </a:r>
            <a:r>
              <a:rPr sz="1350" spc="-130" dirty="0">
                <a:latin typeface="黑体" panose="02010609060101010101" charset="-122"/>
                <a:cs typeface="黑体" panose="02010609060101010101" charset="-122"/>
              </a:rPr>
              <a:t>功</a:t>
            </a:r>
            <a:r>
              <a:rPr sz="1350" spc="-114" dirty="0">
                <a:latin typeface="黑体" panose="02010609060101010101" charset="-122"/>
                <a:cs typeface="黑体" panose="02010609060101010101" charset="-122"/>
              </a:rPr>
              <a:t>能</a:t>
            </a:r>
            <a:r>
              <a:rPr sz="1350" spc="-130" dirty="0">
                <a:latin typeface="黑体" panose="02010609060101010101" charset="-122"/>
                <a:cs typeface="黑体" panose="02010609060101010101" charset="-122"/>
              </a:rPr>
              <a:t>图</a:t>
            </a:r>
            <a:r>
              <a:rPr sz="1350" spc="-114" dirty="0">
                <a:latin typeface="黑体" panose="02010609060101010101" charset="-122"/>
                <a:cs typeface="黑体" panose="02010609060101010101" charset="-122"/>
              </a:rPr>
              <a:t>网</a:t>
            </a:r>
            <a:r>
              <a:rPr sz="1350" spc="-130" dirty="0">
                <a:latin typeface="黑体" panose="02010609060101010101" charset="-122"/>
                <a:cs typeface="黑体" panose="02010609060101010101" charset="-122"/>
              </a:rPr>
              <a:t>络</a:t>
            </a:r>
            <a:r>
              <a:rPr sz="1350" spc="-114" dirty="0">
                <a:latin typeface="黑体" panose="02010609060101010101" charset="-122"/>
                <a:cs typeface="黑体" panose="02010609060101010101" charset="-122"/>
              </a:rPr>
              <a:t>分</a:t>
            </a:r>
            <a:r>
              <a:rPr sz="1350" spc="-130" dirty="0">
                <a:latin typeface="黑体" panose="02010609060101010101" charset="-122"/>
                <a:cs typeface="黑体" panose="02010609060101010101" charset="-122"/>
              </a:rPr>
              <a:t>析</a:t>
            </a:r>
            <a:r>
              <a:rPr sz="1350" spc="-114" dirty="0">
                <a:latin typeface="黑体" panose="02010609060101010101" charset="-122"/>
                <a:cs typeface="黑体" panose="02010609060101010101" charset="-122"/>
              </a:rPr>
              <a:t>的</a:t>
            </a:r>
            <a:r>
              <a:rPr sz="1350" spc="-130" dirty="0">
                <a:latin typeface="黑体" panose="02010609060101010101" charset="-122"/>
                <a:cs typeface="黑体" panose="02010609060101010101" charset="-122"/>
              </a:rPr>
              <a:t>学</a:t>
            </a:r>
            <a:r>
              <a:rPr sz="1350" spc="-114" dirty="0">
                <a:latin typeface="黑体" panose="02010609060101010101" charset="-122"/>
                <a:cs typeface="黑体" panose="02010609060101010101" charset="-122"/>
              </a:rPr>
              <a:t>习</a:t>
            </a:r>
            <a:r>
              <a:rPr sz="1350" spc="-130" dirty="0">
                <a:latin typeface="黑体" panose="02010609060101010101" charset="-122"/>
                <a:cs typeface="黑体" panose="02010609060101010101" charset="-122"/>
              </a:rPr>
              <a:t>注</a:t>
            </a:r>
            <a:r>
              <a:rPr sz="1350" spc="-114" dirty="0">
                <a:latin typeface="黑体" panose="02010609060101010101" charset="-122"/>
                <a:cs typeface="黑体" panose="02010609060101010101" charset="-122"/>
              </a:rPr>
              <a:t>意</a:t>
            </a:r>
            <a:r>
              <a:rPr sz="1350" spc="-130" dirty="0">
                <a:latin typeface="黑体" panose="02010609060101010101" charset="-122"/>
                <a:cs typeface="黑体" panose="02010609060101010101" charset="-122"/>
              </a:rPr>
              <a:t>力</a:t>
            </a:r>
            <a:r>
              <a:rPr sz="1350" spc="-114" dirty="0">
                <a:latin typeface="黑体" panose="02010609060101010101" charset="-122"/>
                <a:cs typeface="黑体" panose="02010609060101010101" charset="-122"/>
              </a:rPr>
              <a:t>提</a:t>
            </a:r>
            <a:r>
              <a:rPr sz="1350" spc="-130" dirty="0">
                <a:latin typeface="黑体" panose="02010609060101010101" charset="-122"/>
                <a:cs typeface="黑体" panose="02010609060101010101" charset="-122"/>
              </a:rPr>
              <a:t>升</a:t>
            </a:r>
            <a:r>
              <a:rPr sz="1350" spc="-114" dirty="0">
                <a:latin typeface="黑体" panose="02010609060101010101" charset="-122"/>
                <a:cs typeface="黑体" panose="02010609060101010101" charset="-122"/>
              </a:rPr>
              <a:t>方法</a:t>
            </a:r>
            <a:r>
              <a:rPr sz="1350" spc="-130" dirty="0">
                <a:latin typeface="黑体" panose="02010609060101010101" charset="-122"/>
                <a:cs typeface="黑体" panose="02010609060101010101" charset="-122"/>
              </a:rPr>
              <a:t>研</a:t>
            </a:r>
            <a:r>
              <a:rPr sz="1350" spc="-5" dirty="0">
                <a:latin typeface="黑体" panose="02010609060101010101" charset="-122"/>
                <a:cs typeface="黑体" panose="02010609060101010101" charset="-122"/>
              </a:rPr>
              <a:t>究 </a:t>
            </a:r>
            <a:r>
              <a:rPr sz="1350" b="1" spc="-150" dirty="0">
                <a:solidFill>
                  <a:srgbClr val="005BAC"/>
                </a:solidFill>
                <a:latin typeface="黑体" panose="02010609060101010101" charset="-122"/>
                <a:cs typeface="黑体" panose="02010609060101010101" charset="-122"/>
              </a:rPr>
              <a:t>国</a:t>
            </a:r>
            <a:r>
              <a:rPr sz="1350" b="1" spc="-140" dirty="0">
                <a:solidFill>
                  <a:srgbClr val="005BAC"/>
                </a:solidFill>
                <a:latin typeface="黑体" panose="02010609060101010101" charset="-122"/>
                <a:cs typeface="黑体" panose="02010609060101010101" charset="-122"/>
              </a:rPr>
              <a:t>自</a:t>
            </a:r>
            <a:r>
              <a:rPr sz="1350" b="1" spc="-150" dirty="0">
                <a:solidFill>
                  <a:srgbClr val="005BAC"/>
                </a:solidFill>
                <a:latin typeface="黑体" panose="02010609060101010101" charset="-122"/>
                <a:cs typeface="黑体" panose="02010609060101010101" charset="-122"/>
              </a:rPr>
              <a:t>然基金</a:t>
            </a:r>
            <a:r>
              <a:rPr sz="1350" b="1" spc="-15" dirty="0">
                <a:solidFill>
                  <a:srgbClr val="005BAC"/>
                </a:solidFill>
                <a:latin typeface="黑体" panose="02010609060101010101" charset="-122"/>
                <a:cs typeface="黑体" panose="02010609060101010101" charset="-122"/>
              </a:rPr>
              <a:t>委</a:t>
            </a:r>
            <a:endParaRPr sz="1350">
              <a:latin typeface="黑体" panose="02010609060101010101" charset="-122"/>
              <a:cs typeface="黑体" panose="02010609060101010101" charset="-122"/>
            </a:endParaRPr>
          </a:p>
          <a:p>
            <a:pPr marL="722630" indent="-305435">
              <a:lnSpc>
                <a:spcPct val="100000"/>
              </a:lnSpc>
              <a:spcBef>
                <a:spcPts val="105"/>
              </a:spcBef>
              <a:buAutoNum type="arabicPeriod" startAt="6"/>
              <a:tabLst>
                <a:tab pos="722630" algn="l"/>
                <a:tab pos="723265" algn="l"/>
              </a:tabLst>
            </a:pPr>
            <a:r>
              <a:rPr sz="1350" spc="-114" dirty="0">
                <a:latin typeface="黑体" panose="02010609060101010101" charset="-122"/>
                <a:cs typeface="黑体" panose="02010609060101010101" charset="-122"/>
              </a:rPr>
              <a:t>基</a:t>
            </a:r>
            <a:r>
              <a:rPr sz="1350" spc="-105" dirty="0">
                <a:latin typeface="黑体" panose="02010609060101010101" charset="-122"/>
                <a:cs typeface="黑体" panose="02010609060101010101" charset="-122"/>
              </a:rPr>
              <a:t>于</a:t>
            </a:r>
            <a:r>
              <a:rPr sz="1350" spc="-114" dirty="0">
                <a:latin typeface="黑体" panose="02010609060101010101" charset="-122"/>
                <a:cs typeface="黑体" panose="02010609060101010101" charset="-122"/>
              </a:rPr>
              <a:t>类脑</a:t>
            </a:r>
            <a:r>
              <a:rPr sz="1350" spc="-105" dirty="0">
                <a:latin typeface="黑体" panose="02010609060101010101" charset="-122"/>
                <a:cs typeface="黑体" panose="02010609060101010101" charset="-122"/>
              </a:rPr>
              <a:t>机</a:t>
            </a:r>
            <a:r>
              <a:rPr sz="1350" spc="-114" dirty="0">
                <a:latin typeface="黑体" panose="02010609060101010101" charset="-122"/>
                <a:cs typeface="黑体" panose="02010609060101010101" charset="-122"/>
              </a:rPr>
              <a:t>制的</a:t>
            </a:r>
            <a:r>
              <a:rPr sz="1350" spc="-105" dirty="0">
                <a:latin typeface="黑体" panose="02010609060101010101" charset="-122"/>
                <a:cs typeface="黑体" panose="02010609060101010101" charset="-122"/>
              </a:rPr>
              <a:t>无</a:t>
            </a:r>
            <a:r>
              <a:rPr sz="1350" spc="-114" dirty="0">
                <a:latin typeface="黑体" panose="02010609060101010101" charset="-122"/>
                <a:cs typeface="黑体" panose="02010609060101010101" charset="-122"/>
              </a:rPr>
              <a:t>人机</a:t>
            </a:r>
            <a:r>
              <a:rPr sz="1350" spc="-105" dirty="0">
                <a:latin typeface="黑体" panose="02010609060101010101" charset="-122"/>
                <a:cs typeface="黑体" panose="02010609060101010101" charset="-122"/>
              </a:rPr>
              <a:t>智</a:t>
            </a:r>
            <a:r>
              <a:rPr sz="1350" spc="-114" dirty="0">
                <a:latin typeface="黑体" panose="02010609060101010101" charset="-122"/>
                <a:cs typeface="黑体" panose="02010609060101010101" charset="-122"/>
              </a:rPr>
              <a:t>能控</a:t>
            </a:r>
            <a:r>
              <a:rPr sz="1350" spc="-105" dirty="0">
                <a:latin typeface="黑体" panose="02010609060101010101" charset="-122"/>
                <a:cs typeface="黑体" panose="02010609060101010101" charset="-122"/>
              </a:rPr>
              <a:t>制</a:t>
            </a:r>
            <a:r>
              <a:rPr sz="1350" spc="-114" dirty="0">
                <a:latin typeface="黑体" panose="02010609060101010101" charset="-122"/>
                <a:cs typeface="黑体" panose="02010609060101010101" charset="-122"/>
              </a:rPr>
              <a:t>方</a:t>
            </a:r>
            <a:r>
              <a:rPr sz="1350" spc="-5" dirty="0">
                <a:latin typeface="黑体" panose="02010609060101010101" charset="-122"/>
                <a:cs typeface="黑体" panose="02010609060101010101" charset="-122"/>
              </a:rPr>
              <a:t>法</a:t>
            </a:r>
            <a:endParaRPr sz="13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301744" y="6569430"/>
            <a:ext cx="1569085" cy="449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 marR="5080" indent="-3175">
              <a:lnSpc>
                <a:spcPct val="139000"/>
              </a:lnSpc>
              <a:spcBef>
                <a:spcPts val="100"/>
              </a:spcBef>
            </a:pPr>
            <a:r>
              <a:rPr sz="1000" spc="-80" dirty="0">
                <a:latin typeface="黑体" panose="02010609060101010101" charset="-122"/>
                <a:cs typeface="黑体" panose="02010609060101010101" charset="-122"/>
              </a:rPr>
              <a:t>教</a:t>
            </a:r>
            <a:r>
              <a:rPr sz="1000" spc="-65" dirty="0">
                <a:latin typeface="黑体" panose="02010609060101010101" charset="-122"/>
                <a:cs typeface="黑体" panose="02010609060101010101" charset="-122"/>
              </a:rPr>
              <a:t>授</a:t>
            </a:r>
            <a:r>
              <a:rPr sz="1000" spc="-80" dirty="0"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1000" spc="-65" dirty="0">
                <a:latin typeface="黑体" panose="02010609060101010101" charset="-122"/>
                <a:cs typeface="黑体" panose="02010609060101010101" charset="-122"/>
              </a:rPr>
              <a:t>主</a:t>
            </a:r>
            <a:r>
              <a:rPr sz="1000" spc="-80" dirty="0">
                <a:latin typeface="黑体" panose="02010609060101010101" charset="-122"/>
                <a:cs typeface="黑体" panose="02010609060101010101" charset="-122"/>
              </a:rPr>
              <a:t>任</a:t>
            </a:r>
            <a:r>
              <a:rPr sz="1000" spc="-65" dirty="0">
                <a:latin typeface="黑体" panose="02010609060101010101" charset="-122"/>
                <a:cs typeface="黑体" panose="02010609060101010101" charset="-122"/>
              </a:rPr>
              <a:t>医</a:t>
            </a:r>
            <a:r>
              <a:rPr sz="1000" spc="-80" dirty="0">
                <a:latin typeface="黑体" panose="02010609060101010101" charset="-122"/>
                <a:cs typeface="黑体" panose="02010609060101010101" charset="-122"/>
              </a:rPr>
              <a:t>师</a:t>
            </a:r>
            <a:r>
              <a:rPr sz="1000" spc="-65" dirty="0"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1000" spc="-80" dirty="0">
                <a:latin typeface="黑体" panose="02010609060101010101" charset="-122"/>
                <a:cs typeface="黑体" panose="02010609060101010101" charset="-122"/>
              </a:rPr>
              <a:t>医</a:t>
            </a:r>
            <a:r>
              <a:rPr sz="1000" spc="-65" dirty="0">
                <a:latin typeface="黑体" panose="02010609060101010101" charset="-122"/>
                <a:cs typeface="黑体" panose="02010609060101010101" charset="-122"/>
              </a:rPr>
              <a:t>学</a:t>
            </a:r>
            <a:r>
              <a:rPr sz="1000" spc="-80" dirty="0">
                <a:latin typeface="黑体" panose="02010609060101010101" charset="-122"/>
                <a:cs typeface="黑体" panose="02010609060101010101" charset="-122"/>
              </a:rPr>
              <a:t>博</a:t>
            </a:r>
            <a:r>
              <a:rPr sz="1000" spc="-65" dirty="0">
                <a:latin typeface="黑体" panose="02010609060101010101" charset="-122"/>
                <a:cs typeface="黑体" panose="02010609060101010101" charset="-122"/>
              </a:rPr>
              <a:t>士</a:t>
            </a:r>
            <a:r>
              <a:rPr sz="1000" spc="-5" dirty="0">
                <a:latin typeface="黑体" panose="02010609060101010101" charset="-122"/>
                <a:cs typeface="黑体" panose="02010609060101010101" charset="-122"/>
              </a:rPr>
              <a:t>， </a:t>
            </a:r>
            <a:r>
              <a:rPr sz="1000" spc="-40" dirty="0">
                <a:latin typeface="黑体" panose="02010609060101010101" charset="-122"/>
                <a:cs typeface="黑体" panose="02010609060101010101" charset="-122"/>
              </a:rPr>
              <a:t>博</a:t>
            </a:r>
            <a:r>
              <a:rPr sz="1000" spc="-30" dirty="0">
                <a:latin typeface="黑体" panose="02010609060101010101" charset="-122"/>
                <a:cs typeface="黑体" panose="02010609060101010101" charset="-122"/>
              </a:rPr>
              <a:t>士</a:t>
            </a:r>
            <a:r>
              <a:rPr sz="1000" spc="-40" dirty="0">
                <a:latin typeface="黑体" panose="02010609060101010101" charset="-122"/>
                <a:cs typeface="黑体" panose="02010609060101010101" charset="-122"/>
              </a:rPr>
              <a:t>生</a:t>
            </a:r>
            <a:r>
              <a:rPr sz="1000" spc="-30" dirty="0">
                <a:latin typeface="黑体" panose="02010609060101010101" charset="-122"/>
                <a:cs typeface="黑体" panose="02010609060101010101" charset="-122"/>
              </a:rPr>
              <a:t>导</a:t>
            </a:r>
            <a:r>
              <a:rPr sz="1000" spc="-5" dirty="0">
                <a:latin typeface="黑体" panose="02010609060101010101" charset="-122"/>
                <a:cs typeface="黑体" panose="02010609060101010101" charset="-122"/>
              </a:rPr>
              <a:t>师</a:t>
            </a:r>
            <a:endParaRPr sz="10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933448" y="7063740"/>
            <a:ext cx="100901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临</a:t>
            </a:r>
            <a:r>
              <a:rPr sz="2000" b="1" spc="-9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床</a:t>
            </a:r>
            <a:r>
              <a:rPr sz="2000" b="1" spc="-10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资</a:t>
            </a:r>
            <a:r>
              <a:rPr sz="2000" b="1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源</a:t>
            </a:r>
            <a:endParaRPr sz="20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48219" y="7687182"/>
            <a:ext cx="5988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5" dirty="0">
                <a:latin typeface="黑体" panose="02010609060101010101" charset="-122"/>
                <a:cs typeface="黑体" panose="02010609060101010101" charset="-122"/>
              </a:rPr>
              <a:t>岳阳医</a:t>
            </a:r>
            <a:r>
              <a:rPr sz="1200" b="1" spc="-5" dirty="0">
                <a:latin typeface="黑体" panose="02010609060101010101" charset="-122"/>
                <a:cs typeface="黑体" panose="02010609060101010101" charset="-122"/>
              </a:rPr>
              <a:t>院</a:t>
            </a:r>
            <a:endParaRPr sz="12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253488" y="7632306"/>
            <a:ext cx="2247265" cy="326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">
              <a:lnSpc>
                <a:spcPts val="1065"/>
              </a:lnSpc>
              <a:spcBef>
                <a:spcPts val="100"/>
              </a:spcBef>
            </a:pPr>
            <a:r>
              <a:rPr sz="900" b="1" spc="30" dirty="0">
                <a:solidFill>
                  <a:srgbClr val="CC13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上海</a:t>
            </a:r>
            <a:r>
              <a:rPr sz="900" b="1" spc="15" dirty="0">
                <a:solidFill>
                  <a:srgbClr val="CC13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中</a:t>
            </a:r>
            <a:r>
              <a:rPr sz="900" b="1" spc="30" dirty="0">
                <a:solidFill>
                  <a:srgbClr val="CC13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警桑大学</a:t>
            </a:r>
            <a:r>
              <a:rPr sz="900" b="1" spc="15" dirty="0">
                <a:solidFill>
                  <a:srgbClr val="CC13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附</a:t>
            </a:r>
            <a:r>
              <a:rPr sz="900" b="1" spc="30" dirty="0">
                <a:solidFill>
                  <a:srgbClr val="CC13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属岳阳中</a:t>
            </a:r>
            <a:r>
              <a:rPr sz="900" b="1" spc="15" dirty="0">
                <a:solidFill>
                  <a:srgbClr val="CC13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西</a:t>
            </a:r>
            <a:r>
              <a:rPr sz="900" b="1" spc="30" dirty="0">
                <a:solidFill>
                  <a:srgbClr val="CC13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医结合</a:t>
            </a:r>
            <a:r>
              <a:rPr sz="900" b="1" spc="15" dirty="0">
                <a:solidFill>
                  <a:srgbClr val="CC13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医</a:t>
            </a:r>
            <a:r>
              <a:rPr sz="900" b="1" spc="-5" dirty="0">
                <a:solidFill>
                  <a:srgbClr val="CC13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院</a:t>
            </a:r>
            <a:endParaRPr sz="9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ts val="1305"/>
              </a:lnSpc>
            </a:pPr>
            <a:r>
              <a:rPr sz="1100" spc="-245" dirty="0">
                <a:solidFill>
                  <a:srgbClr val="DD2206"/>
                </a:solidFill>
                <a:latin typeface="Arial" panose="020B0604020202020204"/>
                <a:cs typeface="Arial" panose="020B0604020202020204"/>
              </a:rPr>
              <a:t>wedene </a:t>
            </a:r>
            <a:r>
              <a:rPr sz="1100" spc="-229" dirty="0">
                <a:solidFill>
                  <a:srgbClr val="DD2206"/>
                </a:solidFill>
                <a:latin typeface="Arial" panose="020B0604020202020204"/>
                <a:cs typeface="Arial" panose="020B0604020202020204"/>
              </a:rPr>
              <a:t>Shanghal </a:t>
            </a:r>
            <a:r>
              <a:rPr sz="1100" spc="-225" dirty="0">
                <a:solidFill>
                  <a:srgbClr val="DD2206"/>
                </a:solidFill>
                <a:latin typeface="Arial" panose="020B0604020202020204"/>
                <a:cs typeface="Arial" panose="020B0604020202020204"/>
              </a:rPr>
              <a:t>umsersnty </a:t>
            </a:r>
            <a:r>
              <a:rPr sz="1100" spc="-204" dirty="0">
                <a:solidFill>
                  <a:srgbClr val="DD2206"/>
                </a:solidFill>
                <a:latin typeface="Arial" panose="020B0604020202020204"/>
                <a:cs typeface="Arial" panose="020B0604020202020204"/>
              </a:rPr>
              <a:t>Or </a:t>
            </a:r>
            <a:r>
              <a:rPr sz="1100" spc="-225" dirty="0">
                <a:solidFill>
                  <a:srgbClr val="DD2206"/>
                </a:solidFill>
                <a:latin typeface="Arial" panose="020B0604020202020204"/>
                <a:cs typeface="Arial" panose="020B0604020202020204"/>
              </a:rPr>
              <a:t>iraamana </a:t>
            </a:r>
            <a:r>
              <a:rPr sz="1100" spc="-229" dirty="0">
                <a:solidFill>
                  <a:srgbClr val="DD2206"/>
                </a:solidFill>
                <a:latin typeface="Arial" panose="020B0604020202020204"/>
                <a:cs typeface="Arial" panose="020B0604020202020204"/>
              </a:rPr>
              <a:t>chnese</a:t>
            </a:r>
            <a:r>
              <a:rPr sz="1100" spc="-200" dirty="0">
                <a:solidFill>
                  <a:srgbClr val="DD220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-235" dirty="0">
                <a:solidFill>
                  <a:srgbClr val="DD2206"/>
                </a:solidFill>
                <a:latin typeface="Arial" panose="020B0604020202020204"/>
                <a:cs typeface="Arial" panose="020B0604020202020204"/>
              </a:rPr>
              <a:t>veaicme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636008" y="7446264"/>
            <a:ext cx="2368295" cy="6781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7009879" y="7476997"/>
            <a:ext cx="1650364" cy="55689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5240" marR="5080">
              <a:lnSpc>
                <a:spcPct val="103000"/>
              </a:lnSpc>
              <a:spcBef>
                <a:spcPts val="45"/>
              </a:spcBef>
            </a:pPr>
            <a:r>
              <a:rPr sz="1300" b="1" spc="-15" dirty="0">
                <a:solidFill>
                  <a:srgbClr val="005AAA"/>
                </a:solidFill>
                <a:latin typeface="楷体" panose="02010609060101010101" charset="-122"/>
                <a:cs typeface="楷体" panose="02010609060101010101" charset="-122"/>
              </a:rPr>
              <a:t>上 海 市 同 济 医</a:t>
            </a:r>
            <a:r>
              <a:rPr sz="1300" b="1" spc="-310" dirty="0">
                <a:solidFill>
                  <a:srgbClr val="005AAA"/>
                </a:solidFill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solidFill>
                  <a:srgbClr val="005AAA"/>
                </a:solidFill>
                <a:latin typeface="楷体" panose="02010609060101010101" charset="-122"/>
                <a:cs typeface="楷体" panose="02010609060101010101" charset="-122"/>
              </a:rPr>
              <a:t>院 </a:t>
            </a:r>
            <a:r>
              <a:rPr sz="1300" b="1" spc="-40" dirty="0">
                <a:solidFill>
                  <a:srgbClr val="005AAA"/>
                </a:solidFill>
                <a:latin typeface="楷体" panose="02010609060101010101" charset="-122"/>
                <a:cs typeface="楷体" panose="02010609060101010101" charset="-122"/>
              </a:rPr>
              <a:t>同</a:t>
            </a:r>
            <a:r>
              <a:rPr sz="1300" b="1" spc="-30" dirty="0">
                <a:solidFill>
                  <a:srgbClr val="005AAA"/>
                </a:solidFill>
                <a:latin typeface="楷体" panose="02010609060101010101" charset="-122"/>
                <a:cs typeface="楷体" panose="02010609060101010101" charset="-122"/>
              </a:rPr>
              <a:t>济</a:t>
            </a:r>
            <a:r>
              <a:rPr sz="1300" b="1" spc="-40" dirty="0">
                <a:solidFill>
                  <a:srgbClr val="005AAA"/>
                </a:solidFill>
                <a:latin typeface="楷体" panose="02010609060101010101" charset="-122"/>
                <a:cs typeface="楷体" panose="02010609060101010101" charset="-122"/>
              </a:rPr>
              <a:t>大学附</a:t>
            </a:r>
            <a:r>
              <a:rPr sz="1300" b="1" spc="-30" dirty="0">
                <a:solidFill>
                  <a:srgbClr val="005AAA"/>
                </a:solidFill>
                <a:latin typeface="楷体" panose="02010609060101010101" charset="-122"/>
                <a:cs typeface="楷体" panose="02010609060101010101" charset="-122"/>
              </a:rPr>
              <a:t>房</a:t>
            </a:r>
            <a:r>
              <a:rPr sz="1300" b="1" spc="-40" dirty="0">
                <a:solidFill>
                  <a:srgbClr val="005AAA"/>
                </a:solidFill>
                <a:latin typeface="楷体" panose="02010609060101010101" charset="-122"/>
                <a:cs typeface="楷体" panose="02010609060101010101" charset="-122"/>
              </a:rPr>
              <a:t>同济医</a:t>
            </a:r>
            <a:r>
              <a:rPr sz="1300" b="1" spc="-15" dirty="0">
                <a:solidFill>
                  <a:srgbClr val="005AAA"/>
                </a:solidFill>
                <a:latin typeface="楷体" panose="02010609060101010101" charset="-122"/>
                <a:cs typeface="楷体" panose="02010609060101010101" charset="-122"/>
              </a:rPr>
              <a:t>院</a:t>
            </a:r>
            <a:endParaRPr sz="1300">
              <a:latin typeface="楷体" panose="02010609060101010101" charset="-122"/>
              <a:cs typeface="楷体" panose="02010609060101010101" charset="-122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650" b="1" spc="-15" dirty="0">
                <a:solidFill>
                  <a:srgbClr val="00539F"/>
                </a:solidFill>
                <a:latin typeface="Times New Roman" panose="02020603050405020304"/>
                <a:cs typeface="Times New Roman" panose="02020603050405020304"/>
              </a:rPr>
              <a:t>TONGJ</a:t>
            </a:r>
            <a:r>
              <a:rPr sz="650" b="1" spc="10" dirty="0">
                <a:solidFill>
                  <a:srgbClr val="00539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650" b="1" spc="-20" dirty="0">
                <a:solidFill>
                  <a:srgbClr val="00539F"/>
                </a:solidFill>
                <a:latin typeface="Times New Roman" panose="02020603050405020304"/>
                <a:cs typeface="Times New Roman" panose="02020603050405020304"/>
              </a:rPr>
              <a:t>HOSPTALOFTONGJTUNIVERSITY</a:t>
            </a:r>
            <a:endParaRPr sz="6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721088" y="6832079"/>
            <a:ext cx="5053330" cy="14960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217420" algn="l"/>
                <a:tab pos="4785360" algn="l"/>
              </a:tabLst>
            </a:pPr>
            <a:r>
              <a:rPr sz="2000" spc="-80" dirty="0">
                <a:latin typeface="黑体" panose="02010609060101010101" charset="-122"/>
                <a:cs typeface="黑体" panose="02010609060101010101" charset="-122"/>
              </a:rPr>
              <a:t>共</a:t>
            </a:r>
            <a:r>
              <a:rPr sz="2000" spc="-95" dirty="0">
                <a:latin typeface="黑体" panose="02010609060101010101" charset="-122"/>
                <a:cs typeface="黑体" panose="02010609060101010101" charset="-122"/>
              </a:rPr>
              <a:t>合</a:t>
            </a:r>
            <a:r>
              <a:rPr sz="2000" spc="-80" dirty="0">
                <a:latin typeface="黑体" panose="02010609060101010101" charset="-122"/>
                <a:cs typeface="黑体" panose="02010609060101010101" charset="-122"/>
              </a:rPr>
              <a:t>作</a:t>
            </a:r>
            <a:r>
              <a:rPr sz="2000" spc="-95" dirty="0">
                <a:latin typeface="黑体" panose="02010609060101010101" charset="-122"/>
                <a:cs typeface="黑体" panose="02010609060101010101" charset="-122"/>
              </a:rPr>
              <a:t>科</a:t>
            </a:r>
            <a:r>
              <a:rPr sz="2000" spc="-80" dirty="0">
                <a:latin typeface="黑体" panose="02010609060101010101" charset="-122"/>
                <a:cs typeface="黑体" panose="02010609060101010101" charset="-122"/>
              </a:rPr>
              <a:t>研</a:t>
            </a:r>
            <a:r>
              <a:rPr sz="2000" spc="-95" dirty="0">
                <a:latin typeface="黑体" panose="02010609060101010101" charset="-122"/>
                <a:cs typeface="黑体" panose="02010609060101010101" charset="-122"/>
              </a:rPr>
              <a:t>课</a:t>
            </a:r>
            <a:r>
              <a:rPr sz="2000" spc="-70" dirty="0">
                <a:latin typeface="黑体" panose="02010609060101010101" charset="-122"/>
                <a:cs typeface="黑体" panose="02010609060101010101" charset="-122"/>
              </a:rPr>
              <a:t>题</a:t>
            </a:r>
            <a:r>
              <a:rPr sz="2000" b="1" spc="-80" dirty="0">
                <a:solidFill>
                  <a:srgbClr val="004AA1"/>
                </a:solidFill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000" b="1" dirty="0">
                <a:solidFill>
                  <a:srgbClr val="004AA1"/>
                </a:solidFill>
                <a:latin typeface="Times New Roman" panose="02020603050405020304"/>
                <a:cs typeface="Times New Roman" panose="02020603050405020304"/>
              </a:rPr>
              <a:t>6</a:t>
            </a:r>
            <a:r>
              <a:rPr sz="2000" b="1" dirty="0">
                <a:solidFill>
                  <a:srgbClr val="004AA1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000" spc="-80" dirty="0">
                <a:latin typeface="黑体" panose="02010609060101010101" charset="-122"/>
                <a:cs typeface="黑体" panose="02010609060101010101" charset="-122"/>
              </a:rPr>
              <a:t>项</a:t>
            </a:r>
            <a:r>
              <a:rPr sz="2000" spc="-95" dirty="0"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2000" spc="-80" dirty="0">
                <a:latin typeface="黑体" panose="02010609060101010101" charset="-122"/>
                <a:cs typeface="黑体" panose="02010609060101010101" charset="-122"/>
              </a:rPr>
              <a:t>其</a:t>
            </a:r>
            <a:r>
              <a:rPr sz="2000" spc="-95" dirty="0">
                <a:latin typeface="黑体" panose="02010609060101010101" charset="-122"/>
                <a:cs typeface="黑体" panose="02010609060101010101" charset="-122"/>
              </a:rPr>
              <a:t>中</a:t>
            </a:r>
            <a:r>
              <a:rPr sz="2000" spc="-80" dirty="0">
                <a:latin typeface="黑体" panose="02010609060101010101" charset="-122"/>
                <a:cs typeface="黑体" panose="02010609060101010101" charset="-122"/>
              </a:rPr>
              <a:t>国</a:t>
            </a:r>
            <a:r>
              <a:rPr sz="2000" spc="-95" dirty="0">
                <a:latin typeface="黑体" panose="02010609060101010101" charset="-122"/>
                <a:cs typeface="黑体" panose="02010609060101010101" charset="-122"/>
              </a:rPr>
              <a:t>家</a:t>
            </a:r>
            <a:r>
              <a:rPr sz="2000" spc="-80" dirty="0">
                <a:latin typeface="黑体" panose="02010609060101010101" charset="-122"/>
                <a:cs typeface="黑体" panose="02010609060101010101" charset="-122"/>
              </a:rPr>
              <a:t>级课</a:t>
            </a:r>
            <a:r>
              <a:rPr sz="2000" spc="-95" dirty="0">
                <a:latin typeface="黑体" panose="02010609060101010101" charset="-122"/>
                <a:cs typeface="黑体" panose="02010609060101010101" charset="-122"/>
              </a:rPr>
              <a:t>题</a:t>
            </a:r>
            <a:r>
              <a:rPr sz="2000" dirty="0">
                <a:latin typeface="黑体" panose="02010609060101010101" charset="-122"/>
                <a:cs typeface="黑体" panose="02010609060101010101" charset="-122"/>
              </a:rPr>
              <a:t>!</a:t>
            </a:r>
            <a:r>
              <a:rPr sz="2000" dirty="0">
                <a:latin typeface="黑体" panose="02010609060101010101" charset="-122"/>
                <a:cs typeface="黑体" panose="02010609060101010101" charset="-122"/>
              </a:rPr>
              <a:t>	</a:t>
            </a:r>
            <a:r>
              <a:rPr sz="2000" spc="5" dirty="0">
                <a:latin typeface="黑体" panose="02010609060101010101" charset="-122"/>
                <a:cs typeface="黑体" panose="02010609060101010101" charset="-122"/>
              </a:rPr>
              <a:t>项</a:t>
            </a:r>
            <a:endParaRPr sz="2000">
              <a:latin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08585">
              <a:lnSpc>
                <a:spcPct val="100000"/>
              </a:lnSpc>
            </a:pPr>
            <a:r>
              <a:rPr sz="2650" dirty="0">
                <a:solidFill>
                  <a:srgbClr val="0045AC"/>
                </a:solidFill>
                <a:latin typeface="黑体" panose="02010609060101010101" charset="-122"/>
                <a:cs typeface="黑体" panose="02010609060101010101" charset="-122"/>
              </a:rPr>
              <a:t>印</a:t>
            </a:r>
            <a:endParaRPr sz="2650">
              <a:latin typeface="黑体" panose="02010609060101010101" charset="-122"/>
              <a:cs typeface="黑体" panose="02010609060101010101" charset="-122"/>
            </a:endParaRPr>
          </a:p>
          <a:p>
            <a:pPr marL="76200">
              <a:lnSpc>
                <a:spcPct val="100000"/>
              </a:lnSpc>
              <a:spcBef>
                <a:spcPts val="65"/>
              </a:spcBef>
            </a:pPr>
            <a:r>
              <a:rPr sz="1050" spc="100" dirty="0">
                <a:solidFill>
                  <a:srgbClr val="0040A0"/>
                </a:solidFill>
                <a:latin typeface="楷体" panose="02010609060101010101" charset="-122"/>
                <a:cs typeface="楷体" panose="02010609060101010101" charset="-122"/>
              </a:rPr>
              <a:t>恩德</a:t>
            </a:r>
            <a:r>
              <a:rPr sz="1050" spc="-5" dirty="0">
                <a:solidFill>
                  <a:srgbClr val="0040A0"/>
                </a:solidFill>
                <a:latin typeface="楷体" panose="02010609060101010101" charset="-122"/>
                <a:cs typeface="楷体" panose="02010609060101010101" charset="-122"/>
              </a:rPr>
              <a:t>莱</a:t>
            </a:r>
            <a:endParaRPr sz="1050">
              <a:latin typeface="楷体" panose="02010609060101010101" charset="-122"/>
              <a:cs typeface="楷体" panose="02010609060101010101" charset="-122"/>
            </a:endParaRPr>
          </a:p>
          <a:p>
            <a:pPr marL="19685">
              <a:lnSpc>
                <a:spcPct val="100000"/>
              </a:lnSpc>
              <a:spcBef>
                <a:spcPts val="210"/>
              </a:spcBef>
            </a:pPr>
            <a:r>
              <a:rPr sz="650" b="1" spc="-10" dirty="0">
                <a:solidFill>
                  <a:srgbClr val="0040A0"/>
                </a:solidFill>
                <a:latin typeface="Times New Roman" panose="02020603050405020304"/>
                <a:cs typeface="Times New Roman" panose="02020603050405020304"/>
              </a:rPr>
              <a:t>ENDELAI</a:t>
            </a:r>
            <a:endParaRPr sz="6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99408" y="3413759"/>
            <a:ext cx="2098040" cy="59372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3970" marR="384175">
              <a:lnSpc>
                <a:spcPts val="1600"/>
              </a:lnSpc>
              <a:spcBef>
                <a:spcPts val="165"/>
              </a:spcBef>
            </a:pPr>
            <a:r>
              <a:rPr sz="1350" b="1" spc="-30" dirty="0">
                <a:latin typeface="黑体" panose="02010609060101010101" charset="-122"/>
                <a:cs typeface="黑体" panose="02010609060101010101" charset="-122"/>
              </a:rPr>
              <a:t>复旦大</a:t>
            </a:r>
            <a:r>
              <a:rPr sz="1350" b="1" spc="-40" dirty="0">
                <a:latin typeface="黑体" panose="02010609060101010101" charset="-122"/>
                <a:cs typeface="黑体" panose="02010609060101010101" charset="-122"/>
              </a:rPr>
              <a:t>学</a:t>
            </a:r>
            <a:r>
              <a:rPr sz="1350" b="1" spc="-30" dirty="0">
                <a:latin typeface="黑体" panose="02010609060101010101" charset="-122"/>
                <a:cs typeface="黑体" panose="02010609060101010101" charset="-122"/>
              </a:rPr>
              <a:t>附属华山医</a:t>
            </a:r>
            <a:r>
              <a:rPr sz="1350" b="1" spc="-10" dirty="0">
                <a:latin typeface="黑体" panose="02010609060101010101" charset="-122"/>
                <a:cs typeface="黑体" panose="02010609060101010101" charset="-122"/>
              </a:rPr>
              <a:t>院 </a:t>
            </a:r>
            <a:r>
              <a:rPr sz="1350" b="1" spc="-40" dirty="0">
                <a:solidFill>
                  <a:srgbClr val="0052A6"/>
                </a:solidFill>
                <a:latin typeface="黑体" panose="02010609060101010101" charset="-122"/>
                <a:cs typeface="黑体" panose="02010609060101010101" charset="-122"/>
              </a:rPr>
              <a:t>李</a:t>
            </a:r>
            <a:r>
              <a:rPr sz="1350" b="1" spc="-15" dirty="0">
                <a:solidFill>
                  <a:srgbClr val="0052A6"/>
                </a:solidFill>
                <a:latin typeface="黑体" panose="02010609060101010101" charset="-122"/>
                <a:cs typeface="黑体" panose="02010609060101010101" charset="-122"/>
              </a:rPr>
              <a:t>放</a:t>
            </a:r>
            <a:r>
              <a:rPr sz="1350" b="1" spc="-130" dirty="0">
                <a:solidFill>
                  <a:srgbClr val="0052A6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350" b="1" spc="-25" dirty="0">
                <a:solidFill>
                  <a:srgbClr val="0052A6"/>
                </a:solidFill>
                <a:latin typeface="黑体" panose="02010609060101010101" charset="-122"/>
                <a:cs typeface="黑体" panose="02010609060101010101" charset="-122"/>
              </a:rPr>
              <a:t>Ph.D</a:t>
            </a:r>
            <a:endParaRPr sz="1350">
              <a:latin typeface="黑体" panose="02010609060101010101" charset="-122"/>
              <a:cs typeface="黑体" panose="02010609060101010101" charset="-122"/>
            </a:endParaRPr>
          </a:p>
          <a:p>
            <a:pPr marL="332740" indent="-320040">
              <a:lnSpc>
                <a:spcPct val="100000"/>
              </a:lnSpc>
              <a:spcBef>
                <a:spcPts val="5"/>
              </a:spcBef>
              <a:buChar char="·"/>
              <a:tabLst>
                <a:tab pos="332105" algn="l"/>
                <a:tab pos="332740" algn="l"/>
              </a:tabLst>
            </a:pPr>
            <a:r>
              <a:rPr sz="1000" spc="-90" dirty="0">
                <a:latin typeface="黑体" panose="02010609060101010101" charset="-122"/>
                <a:cs typeface="黑体" panose="02010609060101010101" charset="-122"/>
              </a:rPr>
              <a:t>康复</a:t>
            </a:r>
            <a:r>
              <a:rPr sz="1000" spc="-80" dirty="0">
                <a:latin typeface="黑体" panose="02010609060101010101" charset="-122"/>
                <a:cs typeface="黑体" panose="02010609060101010101" charset="-122"/>
              </a:rPr>
              <a:t>医</a:t>
            </a:r>
            <a:r>
              <a:rPr sz="1000" spc="-90" dirty="0">
                <a:latin typeface="黑体" panose="02010609060101010101" charset="-122"/>
                <a:cs typeface="黑体" panose="02010609060101010101" charset="-122"/>
              </a:rPr>
              <a:t>学科主</a:t>
            </a:r>
            <a:r>
              <a:rPr sz="1000" spc="-80" dirty="0">
                <a:latin typeface="黑体" panose="02010609060101010101" charset="-122"/>
                <a:cs typeface="黑体" panose="02010609060101010101" charset="-122"/>
              </a:rPr>
              <a:t>任</a:t>
            </a:r>
            <a:r>
              <a:rPr sz="1000" spc="-90" dirty="0">
                <a:latin typeface="黑体" panose="02010609060101010101" charset="-122"/>
                <a:cs typeface="黑体" panose="02010609060101010101" charset="-122"/>
              </a:rPr>
              <a:t>医师、</a:t>
            </a:r>
            <a:r>
              <a:rPr sz="1000" spc="-80" dirty="0">
                <a:latin typeface="黑体" panose="02010609060101010101" charset="-122"/>
                <a:cs typeface="黑体" panose="02010609060101010101" charset="-122"/>
              </a:rPr>
              <a:t>硕</a:t>
            </a:r>
            <a:r>
              <a:rPr sz="1000" spc="-90" dirty="0">
                <a:latin typeface="黑体" panose="02010609060101010101" charset="-122"/>
                <a:cs typeface="黑体" panose="02010609060101010101" charset="-122"/>
              </a:rPr>
              <a:t>士生导</a:t>
            </a:r>
            <a:r>
              <a:rPr sz="1000" spc="-5" dirty="0">
                <a:latin typeface="黑体" panose="02010609060101010101" charset="-122"/>
                <a:cs typeface="黑体" panose="02010609060101010101" charset="-122"/>
              </a:rPr>
              <a:t>师</a:t>
            </a:r>
            <a:endParaRPr sz="10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935984" y="4286999"/>
            <a:ext cx="2145665" cy="58610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5240" marR="609600">
              <a:lnSpc>
                <a:spcPts val="1610"/>
              </a:lnSpc>
              <a:spcBef>
                <a:spcPts val="155"/>
              </a:spcBef>
            </a:pPr>
            <a:r>
              <a:rPr sz="1350" b="1" spc="-40" dirty="0">
                <a:latin typeface="黑体" panose="02010609060101010101" charset="-122"/>
                <a:cs typeface="黑体" panose="02010609060101010101" charset="-122"/>
              </a:rPr>
              <a:t>上海市精神卫生中</a:t>
            </a:r>
            <a:r>
              <a:rPr sz="1350" b="1" spc="-10" dirty="0">
                <a:latin typeface="黑体" panose="02010609060101010101" charset="-122"/>
                <a:cs typeface="黑体" panose="02010609060101010101" charset="-122"/>
              </a:rPr>
              <a:t>心 </a:t>
            </a:r>
            <a:r>
              <a:rPr sz="1350" b="1" spc="-30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李春</a:t>
            </a:r>
            <a:r>
              <a:rPr sz="1350" b="1" spc="-1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波</a:t>
            </a:r>
            <a:r>
              <a:rPr sz="1350" b="1" spc="-310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350" b="1" spc="-20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Ph.D</a:t>
            </a:r>
            <a:endParaRPr sz="1350">
              <a:latin typeface="黑体" panose="02010609060101010101" charset="-122"/>
              <a:cs typeface="黑体" panose="02010609060101010101" charset="-122"/>
            </a:endParaRPr>
          </a:p>
          <a:p>
            <a:pPr marL="315595" indent="-303530">
              <a:lnSpc>
                <a:spcPts val="1135"/>
              </a:lnSpc>
              <a:buChar char="·"/>
              <a:tabLst>
                <a:tab pos="315595" algn="l"/>
                <a:tab pos="316230" algn="l"/>
              </a:tabLst>
            </a:pPr>
            <a:r>
              <a:rPr sz="1000" spc="-80" dirty="0">
                <a:latin typeface="黑体" panose="02010609060101010101" charset="-122"/>
                <a:cs typeface="黑体" panose="02010609060101010101" charset="-122"/>
              </a:rPr>
              <a:t>精</a:t>
            </a:r>
            <a:r>
              <a:rPr sz="1000" spc="-90" dirty="0">
                <a:latin typeface="黑体" panose="02010609060101010101" charset="-122"/>
                <a:cs typeface="黑体" panose="02010609060101010101" charset="-122"/>
              </a:rPr>
              <a:t>神</a:t>
            </a:r>
            <a:r>
              <a:rPr sz="1000" spc="-80" dirty="0">
                <a:latin typeface="黑体" panose="02010609060101010101" charset="-122"/>
                <a:cs typeface="黑体" panose="02010609060101010101" charset="-122"/>
              </a:rPr>
              <a:t>科主</a:t>
            </a:r>
            <a:r>
              <a:rPr sz="1000" spc="-90" dirty="0">
                <a:latin typeface="黑体" panose="02010609060101010101" charset="-122"/>
                <a:cs typeface="黑体" panose="02010609060101010101" charset="-122"/>
              </a:rPr>
              <a:t>任</a:t>
            </a:r>
            <a:r>
              <a:rPr sz="1000" spc="-80" dirty="0">
                <a:latin typeface="黑体" panose="02010609060101010101" charset="-122"/>
                <a:cs typeface="黑体" panose="02010609060101010101" charset="-122"/>
              </a:rPr>
              <a:t>医师</a:t>
            </a:r>
            <a:r>
              <a:rPr sz="1000" spc="-90" dirty="0"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1000" spc="-80" dirty="0">
                <a:latin typeface="黑体" panose="02010609060101010101" charset="-122"/>
                <a:cs typeface="黑体" panose="02010609060101010101" charset="-122"/>
              </a:rPr>
              <a:t>教授</a:t>
            </a:r>
            <a:r>
              <a:rPr sz="1000" spc="-85" dirty="0">
                <a:latin typeface="黑体" panose="02010609060101010101" charset="-122"/>
                <a:cs typeface="黑体" panose="02010609060101010101" charset="-122"/>
              </a:rPr>
              <a:t>/</a:t>
            </a:r>
            <a:r>
              <a:rPr sz="1000" spc="-80" dirty="0">
                <a:latin typeface="黑体" panose="02010609060101010101" charset="-122"/>
                <a:cs typeface="黑体" panose="02010609060101010101" charset="-122"/>
              </a:rPr>
              <a:t>博</a:t>
            </a:r>
            <a:r>
              <a:rPr sz="1000" spc="-90" dirty="0">
                <a:latin typeface="黑体" panose="02010609060101010101" charset="-122"/>
                <a:cs typeface="黑体" panose="02010609060101010101" charset="-122"/>
              </a:rPr>
              <a:t>士</a:t>
            </a:r>
            <a:r>
              <a:rPr sz="1000" spc="-80" dirty="0">
                <a:latin typeface="黑体" panose="02010609060101010101" charset="-122"/>
                <a:cs typeface="黑体" panose="02010609060101010101" charset="-122"/>
              </a:rPr>
              <a:t>生导</a:t>
            </a:r>
            <a:r>
              <a:rPr sz="1000" spc="-5" dirty="0">
                <a:latin typeface="黑体" panose="02010609060101010101" charset="-122"/>
                <a:cs typeface="黑体" panose="02010609060101010101" charset="-122"/>
              </a:rPr>
              <a:t>师</a:t>
            </a:r>
            <a:endParaRPr sz="10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198095" y="7219188"/>
            <a:ext cx="2336292" cy="11308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0997183" y="7263383"/>
            <a:ext cx="1155192" cy="9966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212592" y="3340608"/>
            <a:ext cx="609600" cy="7437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69391" y="3296411"/>
            <a:ext cx="653796" cy="6918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186683" y="4158996"/>
            <a:ext cx="659892" cy="653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9092183" y="7219188"/>
            <a:ext cx="635507" cy="6477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0299192" y="7226807"/>
            <a:ext cx="615696" cy="63550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272288" y="4782565"/>
            <a:ext cx="153035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黑体" panose="02010609060101010101" charset="-122"/>
                <a:cs typeface="黑体" panose="02010609060101010101" charset="-122"/>
              </a:rPr>
              <a:t>A</a:t>
            </a:r>
            <a:r>
              <a:rPr sz="1000" spc="-5" dirty="0">
                <a:latin typeface="黑体" panose="02010609060101010101" charset="-122"/>
                <a:cs typeface="黑体" panose="02010609060101010101" charset="-122"/>
              </a:rPr>
              <a:t>5</a:t>
            </a:r>
            <a:endParaRPr sz="10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11200" y="8437149"/>
            <a:ext cx="2143760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70"/>
              </a:lnSpc>
              <a:tabLst>
                <a:tab pos="833755" algn="l"/>
              </a:tabLst>
            </a:pPr>
            <a:r>
              <a:rPr sz="2300" b="1" spc="-15" dirty="0">
                <a:solidFill>
                  <a:srgbClr val="EF8000"/>
                </a:solidFill>
                <a:latin typeface="Arial" panose="020B0604020202020204"/>
                <a:cs typeface="Arial" panose="020B0604020202020204"/>
              </a:rPr>
              <a:t>CEC	</a:t>
            </a:r>
            <a:r>
              <a:rPr sz="2300" b="1" spc="-25" dirty="0">
                <a:latin typeface="Arial" panose="020B0604020202020204"/>
                <a:cs typeface="Arial" panose="020B0604020202020204"/>
              </a:rPr>
              <a:t>CAPITAL</a:t>
            </a:r>
            <a:endParaRPr sz="2300">
              <a:latin typeface="Arial" panose="020B0604020202020204"/>
              <a:cs typeface="Arial" panose="020B0604020202020204"/>
            </a:endParaRPr>
          </a:p>
          <a:p>
            <a:pPr marL="20320">
              <a:lnSpc>
                <a:spcPts val="1380"/>
              </a:lnSpc>
              <a:tabLst>
                <a:tab pos="1965960" algn="l"/>
              </a:tabLst>
            </a:pP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易</a:t>
            </a:r>
            <a:r>
              <a:rPr sz="1300" b="1" spc="19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凯</a:t>
            </a:r>
            <a:r>
              <a:rPr sz="1300" b="1" spc="24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资</a:t>
            </a:r>
            <a:r>
              <a:rPr sz="1300" b="1" spc="229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本</a:t>
            </a:r>
            <a:r>
              <a:rPr sz="1300" b="1" spc="18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有</a:t>
            </a:r>
            <a:r>
              <a:rPr sz="1300" b="1" spc="26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限</a:t>
            </a:r>
            <a:r>
              <a:rPr sz="1300" b="1" spc="14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公</a:t>
            </a:r>
            <a:r>
              <a:rPr sz="1300" b="1" dirty="0">
                <a:latin typeface="楷体" panose="02010609060101010101" charset="-122"/>
                <a:cs typeface="楷体" panose="02010609060101010101" charset="-122"/>
              </a:rPr>
              <a:t>	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司</a:t>
            </a:r>
            <a:endParaRPr sz="130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17295" y="5221211"/>
            <a:ext cx="1380490" cy="8058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70" marR="5080">
              <a:lnSpc>
                <a:spcPct val="99000"/>
              </a:lnSpc>
              <a:spcBef>
                <a:spcPts val="110"/>
              </a:spcBef>
            </a:pPr>
            <a:r>
              <a:rPr sz="1350" b="1" spc="-30" dirty="0">
                <a:latin typeface="黑体" panose="02010609060101010101" charset="-122"/>
                <a:cs typeface="黑体" panose="02010609060101010101" charset="-122"/>
              </a:rPr>
              <a:t>上海中</a:t>
            </a:r>
            <a:r>
              <a:rPr sz="1350" b="1" spc="-40" dirty="0">
                <a:latin typeface="黑体" panose="02010609060101010101" charset="-122"/>
                <a:cs typeface="黑体" panose="02010609060101010101" charset="-122"/>
              </a:rPr>
              <a:t>医</a:t>
            </a:r>
            <a:r>
              <a:rPr sz="1350" b="1" spc="-30" dirty="0">
                <a:latin typeface="黑体" panose="02010609060101010101" charset="-122"/>
                <a:cs typeface="黑体" panose="02010609060101010101" charset="-122"/>
              </a:rPr>
              <a:t>药大学</a:t>
            </a:r>
            <a:r>
              <a:rPr sz="1350" b="1" spc="-10" dirty="0">
                <a:latin typeface="黑体" panose="02010609060101010101" charset="-122"/>
                <a:cs typeface="黑体" panose="02010609060101010101" charset="-122"/>
              </a:rPr>
              <a:t>附 </a:t>
            </a:r>
            <a:r>
              <a:rPr sz="1350" b="1" spc="-30" dirty="0">
                <a:latin typeface="黑体" panose="02010609060101010101" charset="-122"/>
                <a:cs typeface="黑体" panose="02010609060101010101" charset="-122"/>
              </a:rPr>
              <a:t>属普陀</a:t>
            </a:r>
            <a:r>
              <a:rPr sz="1350" b="1" spc="-40" dirty="0">
                <a:latin typeface="黑体" panose="02010609060101010101" charset="-122"/>
                <a:cs typeface="黑体" panose="02010609060101010101" charset="-122"/>
              </a:rPr>
              <a:t>中</a:t>
            </a:r>
            <a:r>
              <a:rPr sz="1350" b="1" spc="-30" dirty="0">
                <a:latin typeface="黑体" panose="02010609060101010101" charset="-122"/>
                <a:cs typeface="黑体" panose="02010609060101010101" charset="-122"/>
              </a:rPr>
              <a:t>心医</a:t>
            </a:r>
            <a:r>
              <a:rPr sz="1350" b="1" spc="-15" dirty="0">
                <a:latin typeface="黑体" panose="02010609060101010101" charset="-122"/>
                <a:cs typeface="黑体" panose="02010609060101010101" charset="-122"/>
              </a:rPr>
              <a:t>院 </a:t>
            </a:r>
            <a:r>
              <a:rPr sz="1350" b="1" spc="-90" dirty="0">
                <a:solidFill>
                  <a:srgbClr val="005DAE"/>
                </a:solidFill>
                <a:latin typeface="黑体" panose="02010609060101010101" charset="-122"/>
                <a:cs typeface="黑体" panose="02010609060101010101" charset="-122"/>
              </a:rPr>
              <a:t>黄</a:t>
            </a:r>
            <a:r>
              <a:rPr sz="1350" b="1" spc="-15" dirty="0">
                <a:solidFill>
                  <a:srgbClr val="005DAE"/>
                </a:solidFill>
                <a:latin typeface="黑体" panose="02010609060101010101" charset="-122"/>
                <a:cs typeface="黑体" panose="02010609060101010101" charset="-122"/>
              </a:rPr>
              <a:t>勇</a:t>
            </a:r>
            <a:endParaRPr sz="1350">
              <a:latin typeface="黑体" panose="02010609060101010101" charset="-122"/>
              <a:cs typeface="黑体" panose="02010609060101010101" charset="-122"/>
            </a:endParaRPr>
          </a:p>
          <a:p>
            <a:pPr marL="321945" indent="-309880">
              <a:lnSpc>
                <a:spcPct val="100000"/>
              </a:lnSpc>
              <a:spcBef>
                <a:spcPts val="125"/>
              </a:spcBef>
              <a:buChar char="·"/>
              <a:tabLst>
                <a:tab pos="321945" algn="l"/>
                <a:tab pos="322580" algn="l"/>
              </a:tabLst>
            </a:pPr>
            <a:r>
              <a:rPr sz="1000" spc="-80" dirty="0">
                <a:latin typeface="黑体" panose="02010609060101010101" charset="-122"/>
                <a:cs typeface="黑体" panose="02010609060101010101" charset="-122"/>
              </a:rPr>
              <a:t>副</a:t>
            </a:r>
            <a:r>
              <a:rPr sz="1000" spc="-90" dirty="0">
                <a:latin typeface="黑体" panose="02010609060101010101" charset="-122"/>
                <a:cs typeface="黑体" panose="02010609060101010101" charset="-122"/>
              </a:rPr>
              <a:t>主</a:t>
            </a:r>
            <a:r>
              <a:rPr sz="1000" spc="-80" dirty="0">
                <a:latin typeface="黑体" panose="02010609060101010101" charset="-122"/>
                <a:cs typeface="黑体" panose="02010609060101010101" charset="-122"/>
              </a:rPr>
              <a:t>任医</a:t>
            </a:r>
            <a:r>
              <a:rPr sz="1000" spc="-5" dirty="0">
                <a:latin typeface="黑体" panose="02010609060101010101" charset="-122"/>
                <a:cs typeface="黑体" panose="02010609060101010101" charset="-122"/>
              </a:rPr>
              <a:t>师</a:t>
            </a:r>
            <a:endParaRPr sz="1000">
              <a:latin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0059" y="1972056"/>
            <a:ext cx="6563995" cy="760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035">
              <a:lnSpc>
                <a:spcPts val="2890"/>
              </a:lnSpc>
              <a:spcBef>
                <a:spcPts val="105"/>
              </a:spcBef>
            </a:pPr>
            <a:r>
              <a:rPr sz="2600" b="0" spc="5" dirty="0">
                <a:latin typeface="黑体" panose="02010609060101010101" charset="-122"/>
                <a:cs typeface="黑体" panose="02010609060101010101" charset="-122"/>
              </a:rPr>
              <a:t>脑</a:t>
            </a:r>
            <a:r>
              <a:rPr sz="2600" b="0" spc="-395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2600" b="0" spc="5" dirty="0">
                <a:latin typeface="黑体" panose="02010609060101010101" charset="-122"/>
                <a:cs typeface="黑体" panose="02010609060101010101" charset="-122"/>
              </a:rPr>
              <a:t>科</a:t>
            </a:r>
            <a:r>
              <a:rPr sz="2600" b="0" spc="-370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2600" b="0" spc="5" dirty="0">
                <a:latin typeface="黑体" panose="02010609060101010101" charset="-122"/>
                <a:cs typeface="黑体" panose="02010609060101010101" charset="-122"/>
              </a:rPr>
              <a:t>学</a:t>
            </a:r>
            <a:r>
              <a:rPr sz="2600" b="0" spc="-350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2600" b="0" spc="5" dirty="0">
                <a:latin typeface="黑体" panose="02010609060101010101" charset="-122"/>
                <a:cs typeface="黑体" panose="02010609060101010101" charset="-122"/>
              </a:rPr>
              <a:t>与</a:t>
            </a:r>
            <a:r>
              <a:rPr sz="2600" b="0" spc="-455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2600" b="0" spc="5" dirty="0">
                <a:latin typeface="黑体" panose="02010609060101010101" charset="-122"/>
                <a:cs typeface="黑体" panose="02010609060101010101" charset="-122"/>
              </a:rPr>
              <a:t>神</a:t>
            </a:r>
            <a:r>
              <a:rPr sz="2600" b="0" spc="-430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2600" b="0" spc="5" dirty="0">
                <a:latin typeface="黑体" panose="02010609060101010101" charset="-122"/>
                <a:cs typeface="黑体" panose="02010609060101010101" charset="-122"/>
              </a:rPr>
              <a:t>经</a:t>
            </a:r>
            <a:r>
              <a:rPr sz="2600" b="0" spc="-470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2600" b="0" spc="5" dirty="0">
                <a:latin typeface="黑体" panose="02010609060101010101" charset="-122"/>
                <a:cs typeface="黑体" panose="02010609060101010101" charset="-122"/>
              </a:rPr>
              <a:t>康</a:t>
            </a:r>
            <a:r>
              <a:rPr sz="2600" b="0" spc="-420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2600" b="0" spc="5" dirty="0">
                <a:latin typeface="黑体" panose="02010609060101010101" charset="-122"/>
                <a:cs typeface="黑体" panose="02010609060101010101" charset="-122"/>
              </a:rPr>
              <a:t>复</a:t>
            </a:r>
            <a:r>
              <a:rPr sz="2600" b="0" spc="-409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2600" b="0" spc="5" dirty="0">
                <a:latin typeface="黑体" panose="02010609060101010101" charset="-122"/>
                <a:cs typeface="黑体" panose="02010609060101010101" charset="-122"/>
              </a:rPr>
              <a:t>交</a:t>
            </a:r>
            <a:r>
              <a:rPr sz="2600" b="0" spc="-465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2600" b="0" spc="5" dirty="0">
                <a:latin typeface="黑体" panose="02010609060101010101" charset="-122"/>
                <a:cs typeface="黑体" panose="02010609060101010101" charset="-122"/>
              </a:rPr>
              <a:t>叉</a:t>
            </a:r>
            <a:r>
              <a:rPr sz="2600" b="0" spc="-430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2600" b="0" spc="5" dirty="0">
                <a:latin typeface="黑体" panose="02010609060101010101" charset="-122"/>
                <a:cs typeface="黑体" panose="02010609060101010101" charset="-122"/>
              </a:rPr>
              <a:t>赛</a:t>
            </a:r>
            <a:r>
              <a:rPr sz="2600" b="0" spc="-480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2600" b="0" spc="5" dirty="0">
                <a:latin typeface="黑体" panose="02010609060101010101" charset="-122"/>
                <a:cs typeface="黑体" panose="02010609060101010101" charset="-122"/>
              </a:rPr>
              <a:t>道</a:t>
            </a:r>
            <a:endParaRPr sz="2600">
              <a:latin typeface="黑体" panose="02010609060101010101" charset="-122"/>
              <a:cs typeface="黑体" panose="02010609060101010101" charset="-122"/>
            </a:endParaRPr>
          </a:p>
          <a:p>
            <a:pPr marL="12700">
              <a:lnSpc>
                <a:spcPts val="2890"/>
              </a:lnSpc>
            </a:pPr>
            <a:r>
              <a:rPr sz="2600" spc="-10" dirty="0"/>
              <a:t>解</a:t>
            </a:r>
            <a:r>
              <a:rPr sz="2600" spc="-465" dirty="0"/>
              <a:t> </a:t>
            </a:r>
            <a:r>
              <a:rPr sz="2600" spc="-10" dirty="0"/>
              <a:t>决</a:t>
            </a:r>
            <a:r>
              <a:rPr sz="2600" spc="-390" dirty="0"/>
              <a:t> </a:t>
            </a:r>
            <a:r>
              <a:rPr sz="2600" spc="-10" dirty="0"/>
              <a:t>临</a:t>
            </a:r>
            <a:r>
              <a:rPr sz="2600" spc="-455" dirty="0"/>
              <a:t> </a:t>
            </a:r>
            <a:r>
              <a:rPr sz="2600" spc="-10" dirty="0"/>
              <a:t>床</a:t>
            </a:r>
            <a:r>
              <a:rPr sz="2600" spc="-500" dirty="0"/>
              <a:t> </a:t>
            </a:r>
            <a:r>
              <a:rPr sz="2600" spc="-10" dirty="0"/>
              <a:t>核</a:t>
            </a:r>
            <a:r>
              <a:rPr sz="2600" spc="-440" dirty="0"/>
              <a:t> </a:t>
            </a:r>
            <a:r>
              <a:rPr sz="2600" spc="-10" dirty="0"/>
              <a:t>心</a:t>
            </a:r>
            <a:r>
              <a:rPr sz="2600" spc="-505" dirty="0"/>
              <a:t> </a:t>
            </a:r>
            <a:r>
              <a:rPr sz="2600" spc="-10" dirty="0"/>
              <a:t>痛</a:t>
            </a:r>
            <a:r>
              <a:rPr sz="2600" spc="-440" dirty="0"/>
              <a:t> </a:t>
            </a:r>
            <a:r>
              <a:rPr sz="2600" spc="-10" dirty="0"/>
              <a:t>点</a:t>
            </a:r>
            <a:r>
              <a:rPr sz="2600" spc="-225" dirty="0"/>
              <a:t> </a:t>
            </a:r>
            <a:r>
              <a:rPr sz="2600" spc="-10" dirty="0"/>
              <a:t>，</a:t>
            </a:r>
            <a:r>
              <a:rPr sz="2600" spc="-680" dirty="0"/>
              <a:t> </a:t>
            </a:r>
            <a:r>
              <a:rPr sz="2600" spc="-10" dirty="0"/>
              <a:t>巨</a:t>
            </a:r>
            <a:r>
              <a:rPr sz="2600" spc="-425" dirty="0"/>
              <a:t> </a:t>
            </a:r>
            <a:r>
              <a:rPr sz="2600" spc="-10" dirty="0"/>
              <a:t>大</a:t>
            </a:r>
            <a:r>
              <a:rPr sz="2600" spc="-385" dirty="0"/>
              <a:t> </a:t>
            </a:r>
            <a:r>
              <a:rPr sz="2600" spc="-10" dirty="0"/>
              <a:t>市</a:t>
            </a:r>
            <a:r>
              <a:rPr sz="2600" spc="-440" dirty="0"/>
              <a:t> </a:t>
            </a:r>
            <a:r>
              <a:rPr sz="2600" spc="-10" dirty="0"/>
              <a:t>场</a:t>
            </a:r>
            <a:r>
              <a:rPr sz="2600" spc="-365" dirty="0"/>
              <a:t> </a:t>
            </a:r>
            <a:r>
              <a:rPr sz="2600" spc="-10" dirty="0"/>
              <a:t>空</a:t>
            </a:r>
            <a:r>
              <a:rPr sz="2600" spc="-300" dirty="0"/>
              <a:t> </a:t>
            </a:r>
            <a:r>
              <a:rPr sz="2600" spc="-10" dirty="0"/>
              <a:t>间</a:t>
            </a:r>
            <a:endParaRPr sz="2600"/>
          </a:p>
        </p:txBody>
      </p:sp>
      <p:sp>
        <p:nvSpPr>
          <p:cNvPr id="4" name="object 4"/>
          <p:cNvSpPr/>
          <p:nvPr/>
        </p:nvSpPr>
        <p:spPr>
          <a:xfrm>
            <a:off x="13677900" y="312420"/>
            <a:ext cx="2087880" cy="6070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177250" y="906780"/>
            <a:ext cx="1171575" cy="377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70" dirty="0">
                <a:latin typeface="黑体" panose="02010609060101010101" charset="-122"/>
                <a:cs typeface="黑体" panose="02010609060101010101" charset="-122"/>
              </a:rPr>
              <a:t>傲</a:t>
            </a:r>
            <a:r>
              <a:rPr sz="2300" b="1" spc="-80" dirty="0">
                <a:latin typeface="黑体" panose="02010609060101010101" charset="-122"/>
                <a:cs typeface="黑体" panose="02010609060101010101" charset="-122"/>
              </a:rPr>
              <a:t>意</a:t>
            </a:r>
            <a:r>
              <a:rPr sz="2300" b="1" spc="-70" dirty="0">
                <a:latin typeface="黑体" panose="02010609060101010101" charset="-122"/>
                <a:cs typeface="黑体" panose="02010609060101010101" charset="-122"/>
              </a:rPr>
              <a:t>科</a:t>
            </a:r>
            <a:r>
              <a:rPr sz="2300" b="1" spc="-5" dirty="0">
                <a:latin typeface="黑体" panose="02010609060101010101" charset="-122"/>
                <a:cs typeface="黑体" panose="02010609060101010101" charset="-122"/>
              </a:rPr>
              <a:t>技</a:t>
            </a:r>
            <a:endParaRPr sz="23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1200" y="8437149"/>
            <a:ext cx="2143760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70"/>
              </a:lnSpc>
              <a:tabLst>
                <a:tab pos="833755" algn="l"/>
              </a:tabLst>
            </a:pPr>
            <a:r>
              <a:rPr sz="2300" b="1" spc="-15" dirty="0">
                <a:solidFill>
                  <a:srgbClr val="EF8000"/>
                </a:solidFill>
                <a:latin typeface="Arial" panose="020B0604020202020204"/>
                <a:cs typeface="Arial" panose="020B0604020202020204"/>
              </a:rPr>
              <a:t>CEC	</a:t>
            </a:r>
            <a:r>
              <a:rPr sz="2300" b="1" spc="-25" dirty="0">
                <a:latin typeface="Arial" panose="020B0604020202020204"/>
                <a:cs typeface="Arial" panose="020B0604020202020204"/>
              </a:rPr>
              <a:t>CAPITAL</a:t>
            </a:r>
            <a:endParaRPr sz="2300">
              <a:latin typeface="Arial" panose="020B0604020202020204"/>
              <a:cs typeface="Arial" panose="020B0604020202020204"/>
            </a:endParaRPr>
          </a:p>
          <a:p>
            <a:pPr marL="20320">
              <a:lnSpc>
                <a:spcPts val="1380"/>
              </a:lnSpc>
              <a:tabLst>
                <a:tab pos="1965960" algn="l"/>
              </a:tabLst>
            </a:pP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易</a:t>
            </a:r>
            <a:r>
              <a:rPr sz="1300" b="1" spc="19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凯</a:t>
            </a:r>
            <a:r>
              <a:rPr sz="1300" b="1" spc="24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资</a:t>
            </a:r>
            <a:r>
              <a:rPr sz="1300" b="1" spc="229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本</a:t>
            </a:r>
            <a:r>
              <a:rPr sz="1300" b="1" spc="18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有</a:t>
            </a:r>
            <a:r>
              <a:rPr sz="1300" b="1" spc="26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限</a:t>
            </a:r>
            <a:r>
              <a:rPr sz="1300" b="1" spc="14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公</a:t>
            </a:r>
            <a:r>
              <a:rPr sz="1300" b="1" dirty="0">
                <a:latin typeface="楷体" panose="02010609060101010101" charset="-122"/>
                <a:cs typeface="楷体" panose="02010609060101010101" charset="-122"/>
              </a:rPr>
              <a:t>	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司</a:t>
            </a:r>
            <a:endParaRPr sz="130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2459" y="6452616"/>
            <a:ext cx="1626235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1" spc="-12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行</a:t>
            </a:r>
            <a:r>
              <a:rPr sz="2600" b="1" spc="-1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业</a:t>
            </a:r>
            <a:r>
              <a:rPr sz="2600" b="1" spc="-12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与市</a:t>
            </a:r>
            <a:r>
              <a:rPr sz="2600" b="1" spc="-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场</a:t>
            </a:r>
            <a:endParaRPr sz="26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03367" y="6478511"/>
            <a:ext cx="1626235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1" spc="-120" dirty="0">
                <a:solidFill>
                  <a:srgbClr val="394E6C"/>
                </a:solidFill>
                <a:latin typeface="黑体" panose="02010609060101010101" charset="-122"/>
                <a:cs typeface="黑体" panose="02010609060101010101" charset="-122"/>
              </a:rPr>
              <a:t>产</a:t>
            </a:r>
            <a:r>
              <a:rPr sz="2600" b="1" spc="-110" dirty="0">
                <a:solidFill>
                  <a:srgbClr val="394E6C"/>
                </a:solidFill>
                <a:latin typeface="黑体" panose="02010609060101010101" charset="-122"/>
                <a:cs typeface="黑体" panose="02010609060101010101" charset="-122"/>
              </a:rPr>
              <a:t>品</a:t>
            </a:r>
            <a:r>
              <a:rPr sz="2600" b="1" spc="-120" dirty="0">
                <a:solidFill>
                  <a:srgbClr val="394E6C"/>
                </a:solidFill>
                <a:latin typeface="黑体" panose="02010609060101010101" charset="-122"/>
                <a:cs typeface="黑体" panose="02010609060101010101" charset="-122"/>
              </a:rPr>
              <a:t>与业</a:t>
            </a:r>
            <a:r>
              <a:rPr sz="2600" b="1" spc="-10" dirty="0">
                <a:solidFill>
                  <a:srgbClr val="394E6C"/>
                </a:solidFill>
                <a:latin typeface="黑体" panose="02010609060101010101" charset="-122"/>
                <a:cs typeface="黑体" panose="02010609060101010101" charset="-122"/>
              </a:rPr>
              <a:t>务</a:t>
            </a:r>
            <a:endParaRPr sz="26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45016" y="6446520"/>
            <a:ext cx="1308735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1" spc="-12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未</a:t>
            </a:r>
            <a:r>
              <a:rPr sz="2600" b="1" spc="-1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来</a:t>
            </a:r>
            <a:r>
              <a:rPr sz="2600" b="1" spc="-12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规</a:t>
            </a:r>
            <a:r>
              <a:rPr sz="2600" b="1" spc="-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划</a:t>
            </a:r>
            <a:endParaRPr sz="26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627356" y="6484620"/>
            <a:ext cx="2896870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1" spc="-12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财</a:t>
            </a:r>
            <a:r>
              <a:rPr sz="2600" b="1" spc="-1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务</a:t>
            </a:r>
            <a:r>
              <a:rPr sz="2600" b="1" spc="-12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预测</a:t>
            </a:r>
            <a:r>
              <a:rPr sz="2600" b="1" spc="-1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与</a:t>
            </a:r>
            <a:r>
              <a:rPr sz="2600" b="1" spc="-12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融资</a:t>
            </a:r>
            <a:r>
              <a:rPr sz="2600" b="1" spc="-1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计</a:t>
            </a:r>
            <a:r>
              <a:rPr sz="2600" b="1" spc="-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划</a:t>
            </a:r>
            <a:endParaRPr sz="2600">
              <a:latin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683995" y="316991"/>
            <a:ext cx="2083307" cy="6035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96188" y="754633"/>
            <a:ext cx="12107545" cy="542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/>
              <a:t>脑科学全球军备竞赛，兼具技术高度和产业落地</a:t>
            </a:r>
            <a:r>
              <a:rPr spc="125" dirty="0"/>
              <a:t>能</a:t>
            </a:r>
            <a:r>
              <a:rPr spc="110" dirty="0"/>
              <a:t>力成胜负</a:t>
            </a:r>
            <a:r>
              <a:rPr spc="-20" dirty="0"/>
              <a:t>手</a:t>
            </a:r>
            <a:endParaRPr spc="-20" dirty="0"/>
          </a:p>
        </p:txBody>
      </p:sp>
      <p:sp>
        <p:nvSpPr>
          <p:cNvPr id="5" name="object 5"/>
          <p:cNvSpPr txBox="1"/>
          <p:nvPr/>
        </p:nvSpPr>
        <p:spPr>
          <a:xfrm>
            <a:off x="14003528" y="893063"/>
            <a:ext cx="1242060" cy="377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110" dirty="0">
                <a:latin typeface="黑体" panose="02010609060101010101" charset="-122"/>
                <a:cs typeface="黑体" panose="02010609060101010101" charset="-122"/>
              </a:rPr>
              <a:t>傲意科</a:t>
            </a:r>
            <a:r>
              <a:rPr sz="2300" b="1" spc="-5" dirty="0">
                <a:latin typeface="黑体" panose="02010609060101010101" charset="-122"/>
                <a:cs typeface="黑体" panose="02010609060101010101" charset="-122"/>
              </a:rPr>
              <a:t>技</a:t>
            </a:r>
            <a:endParaRPr sz="23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9527" y="1793748"/>
            <a:ext cx="3479165" cy="276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b="1" spc="-6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脑科学：全球重点布局，上升</a:t>
            </a:r>
            <a:r>
              <a:rPr sz="1650" b="1" spc="-5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国</a:t>
            </a:r>
            <a:r>
              <a:rPr sz="1650" b="1" spc="-6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家战</a:t>
            </a:r>
            <a:r>
              <a:rPr sz="1650" b="1" spc="-1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略</a:t>
            </a:r>
            <a:endParaRPr sz="16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39544" y="2319401"/>
            <a:ext cx="2767330" cy="1453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590" marR="9525" indent="2540">
              <a:lnSpc>
                <a:spcPct val="139000"/>
              </a:lnSpc>
              <a:spcBef>
                <a:spcPts val="100"/>
              </a:spcBef>
            </a:pPr>
            <a:r>
              <a:rPr sz="1550" b="1" spc="-110" dirty="0">
                <a:solidFill>
                  <a:srgbClr val="ED5600"/>
                </a:solidFill>
                <a:latin typeface="黑体" panose="02010609060101010101" charset="-122"/>
                <a:cs typeface="黑体" panose="02010609060101010101" charset="-122"/>
              </a:rPr>
              <a:t>脑</a:t>
            </a:r>
            <a:r>
              <a:rPr sz="1550" b="1" spc="-100" dirty="0">
                <a:solidFill>
                  <a:srgbClr val="ED5600"/>
                </a:solidFill>
                <a:latin typeface="黑体" panose="02010609060101010101" charset="-122"/>
                <a:cs typeface="黑体" panose="02010609060101010101" charset="-122"/>
              </a:rPr>
              <a:t>科</a:t>
            </a:r>
            <a:r>
              <a:rPr sz="1550" b="1" spc="-110" dirty="0">
                <a:solidFill>
                  <a:srgbClr val="ED5600"/>
                </a:solidFill>
                <a:latin typeface="黑体" panose="02010609060101010101" charset="-122"/>
                <a:cs typeface="黑体" panose="02010609060101010101" charset="-122"/>
              </a:rPr>
              <a:t>学研</a:t>
            </a:r>
            <a:r>
              <a:rPr sz="1550" b="1" spc="-100" dirty="0">
                <a:solidFill>
                  <a:srgbClr val="ED5600"/>
                </a:solidFill>
                <a:latin typeface="黑体" panose="02010609060101010101" charset="-122"/>
                <a:cs typeface="黑体" panose="02010609060101010101" charset="-122"/>
              </a:rPr>
              <a:t>究</a:t>
            </a:r>
            <a:r>
              <a:rPr sz="1550" b="1" spc="-110" dirty="0">
                <a:solidFill>
                  <a:srgbClr val="ED5600"/>
                </a:solidFill>
                <a:latin typeface="黑体" panose="02010609060101010101" charset="-122"/>
                <a:cs typeface="黑体" panose="02010609060101010101" charset="-122"/>
              </a:rPr>
              <a:t>已经</a:t>
            </a:r>
            <a:r>
              <a:rPr sz="1550" b="1" spc="-100" dirty="0">
                <a:solidFill>
                  <a:srgbClr val="ED5600"/>
                </a:solidFill>
                <a:latin typeface="黑体" panose="02010609060101010101" charset="-122"/>
                <a:cs typeface="黑体" panose="02010609060101010101" charset="-122"/>
              </a:rPr>
              <a:t>成</a:t>
            </a:r>
            <a:r>
              <a:rPr sz="1550" b="1" spc="-110" dirty="0">
                <a:solidFill>
                  <a:srgbClr val="ED5600"/>
                </a:solidFill>
                <a:latin typeface="黑体" panose="02010609060101010101" charset="-122"/>
                <a:cs typeface="黑体" panose="02010609060101010101" charset="-122"/>
              </a:rPr>
              <a:t>为全</a:t>
            </a:r>
            <a:r>
              <a:rPr sz="1550" b="1" spc="-100" dirty="0">
                <a:solidFill>
                  <a:srgbClr val="ED5600"/>
                </a:solidFill>
                <a:latin typeface="黑体" panose="02010609060101010101" charset="-122"/>
                <a:cs typeface="黑体" panose="02010609060101010101" charset="-122"/>
              </a:rPr>
              <a:t>球</a:t>
            </a:r>
            <a:r>
              <a:rPr sz="1550" b="1" spc="-110" dirty="0">
                <a:solidFill>
                  <a:srgbClr val="ED5600"/>
                </a:solidFill>
                <a:latin typeface="黑体" panose="02010609060101010101" charset="-122"/>
                <a:cs typeface="黑体" panose="02010609060101010101" charset="-122"/>
              </a:rPr>
              <a:t>共识</a:t>
            </a:r>
            <a:r>
              <a:rPr sz="1550" b="1" spc="-10" dirty="0">
                <a:solidFill>
                  <a:srgbClr val="ED5600"/>
                </a:solidFill>
                <a:latin typeface="黑体" panose="02010609060101010101" charset="-122"/>
                <a:cs typeface="黑体" panose="02010609060101010101" charset="-122"/>
              </a:rPr>
              <a:t>。 </a:t>
            </a:r>
            <a:r>
              <a:rPr sz="1550" spc="30" dirty="0">
                <a:latin typeface="黑体" panose="02010609060101010101" charset="-122"/>
                <a:cs typeface="黑体" panose="02010609060101010101" charset="-122"/>
              </a:rPr>
              <a:t>美国政府</a:t>
            </a:r>
            <a:r>
              <a:rPr sz="1550" spc="20" dirty="0">
                <a:latin typeface="黑体" panose="02010609060101010101" charset="-122"/>
                <a:cs typeface="黑体" panose="02010609060101010101" charset="-122"/>
              </a:rPr>
              <a:t>早</a:t>
            </a:r>
            <a:r>
              <a:rPr sz="1550" spc="30" dirty="0">
                <a:latin typeface="黑体" panose="02010609060101010101" charset="-122"/>
                <a:cs typeface="黑体" panose="02010609060101010101" charset="-122"/>
              </a:rPr>
              <a:t>在</a:t>
            </a:r>
            <a:r>
              <a:rPr sz="1550" spc="15" dirty="0">
                <a:latin typeface="黑体" panose="02010609060101010101" charset="-122"/>
                <a:cs typeface="黑体" panose="02010609060101010101" charset="-122"/>
              </a:rPr>
              <a:t>1989</a:t>
            </a:r>
            <a:r>
              <a:rPr sz="1550" spc="55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550" spc="30" dirty="0">
                <a:latin typeface="黑体" panose="02010609060101010101" charset="-122"/>
                <a:cs typeface="黑体" panose="02010609060101010101" charset="-122"/>
              </a:rPr>
              <a:t>年率先发</a:t>
            </a:r>
            <a:r>
              <a:rPr sz="1550" dirty="0">
                <a:latin typeface="黑体" panose="02010609060101010101" charset="-122"/>
                <a:cs typeface="黑体" panose="02010609060101010101" charset="-122"/>
              </a:rPr>
              <a:t>布</a:t>
            </a:r>
            <a:endParaRPr sz="1550">
              <a:latin typeface="黑体" panose="02010609060101010101" charset="-122"/>
              <a:cs typeface="黑体" panose="02010609060101010101" charset="-122"/>
            </a:endParaRPr>
          </a:p>
          <a:p>
            <a:pPr marL="12700" marR="5080">
              <a:lnSpc>
                <a:spcPct val="108000"/>
              </a:lnSpc>
            </a:pPr>
            <a:r>
              <a:rPr sz="1550" spc="45" dirty="0">
                <a:latin typeface="黑体" panose="02010609060101010101" charset="-122"/>
                <a:cs typeface="黑体" panose="02010609060101010101" charset="-122"/>
              </a:rPr>
              <a:t>《全国性</a:t>
            </a:r>
            <a:r>
              <a:rPr sz="1550" spc="55" dirty="0">
                <a:latin typeface="黑体" panose="02010609060101010101" charset="-122"/>
                <a:cs typeface="黑体" panose="02010609060101010101" charset="-122"/>
              </a:rPr>
              <a:t>脑</a:t>
            </a:r>
            <a:r>
              <a:rPr sz="1550" spc="45" dirty="0">
                <a:latin typeface="黑体" panose="02010609060101010101" charset="-122"/>
                <a:cs typeface="黑体" panose="02010609060101010101" charset="-122"/>
              </a:rPr>
              <a:t>计划</a:t>
            </a:r>
            <a:r>
              <a:rPr sz="1550" spc="30" dirty="0">
                <a:latin typeface="黑体" panose="02010609060101010101" charset="-122"/>
                <a:cs typeface="黑体" panose="02010609060101010101" charset="-122"/>
              </a:rPr>
              <a:t>》</a:t>
            </a:r>
            <a:r>
              <a:rPr sz="1550" spc="50" dirty="0">
                <a:latin typeface="黑体" panose="02010609060101010101" charset="-122"/>
                <a:cs typeface="黑体" panose="02010609060101010101" charset="-122"/>
              </a:rPr>
              <a:t>,</a:t>
            </a:r>
            <a:r>
              <a:rPr sz="1550" spc="45" dirty="0">
                <a:latin typeface="黑体" panose="02010609060101010101" charset="-122"/>
                <a:cs typeface="黑体" panose="02010609060101010101" charset="-122"/>
              </a:rPr>
              <a:t>启动脑科</a:t>
            </a:r>
            <a:r>
              <a:rPr sz="1550" dirty="0">
                <a:latin typeface="黑体" panose="02010609060101010101" charset="-122"/>
                <a:cs typeface="黑体" panose="02010609060101010101" charset="-122"/>
              </a:rPr>
              <a:t>学 </a:t>
            </a:r>
            <a:r>
              <a:rPr sz="1550" spc="-15" dirty="0">
                <a:latin typeface="黑体" panose="02010609060101010101" charset="-122"/>
                <a:cs typeface="黑体" panose="02010609060101010101" charset="-122"/>
              </a:rPr>
              <a:t>研</a:t>
            </a:r>
            <a:r>
              <a:rPr sz="1550" spc="-5" dirty="0">
                <a:latin typeface="黑体" panose="02010609060101010101" charset="-122"/>
                <a:cs typeface="黑体" panose="02010609060101010101" charset="-122"/>
              </a:rPr>
              <a:t>究</a:t>
            </a:r>
            <a:r>
              <a:rPr sz="1550" spc="-15" dirty="0">
                <a:latin typeface="黑体" panose="02010609060101010101" charset="-122"/>
                <a:cs typeface="黑体" panose="02010609060101010101" charset="-122"/>
              </a:rPr>
              <a:t>。</a:t>
            </a:r>
            <a:r>
              <a:rPr sz="1550" spc="-5" dirty="0">
                <a:latin typeface="黑体" panose="02010609060101010101" charset="-122"/>
                <a:cs typeface="黑体" panose="02010609060101010101" charset="-122"/>
              </a:rPr>
              <a:t>日</a:t>
            </a:r>
            <a:r>
              <a:rPr sz="1550" spc="-15" dirty="0">
                <a:latin typeface="黑体" panose="02010609060101010101" charset="-122"/>
                <a:cs typeface="黑体" panose="02010609060101010101" charset="-122"/>
              </a:rPr>
              <a:t>本</a:t>
            </a:r>
            <a:r>
              <a:rPr sz="1550" spc="-5" dirty="0">
                <a:latin typeface="黑体" panose="02010609060101010101" charset="-122"/>
                <a:cs typeface="黑体" panose="02010609060101010101" charset="-122"/>
              </a:rPr>
              <a:t>、</a:t>
            </a:r>
            <a:r>
              <a:rPr sz="1550" spc="-15" dirty="0">
                <a:latin typeface="黑体" panose="02010609060101010101" charset="-122"/>
                <a:cs typeface="黑体" panose="02010609060101010101" charset="-122"/>
              </a:rPr>
              <a:t>欧</a:t>
            </a:r>
            <a:r>
              <a:rPr sz="1550" spc="-5" dirty="0">
                <a:latin typeface="黑体" panose="02010609060101010101" charset="-122"/>
                <a:cs typeface="黑体" panose="02010609060101010101" charset="-122"/>
              </a:rPr>
              <a:t>盟</a:t>
            </a:r>
            <a:r>
              <a:rPr sz="1550" spc="-15" dirty="0">
                <a:latin typeface="黑体" panose="02010609060101010101" charset="-122"/>
                <a:cs typeface="黑体" panose="02010609060101010101" charset="-122"/>
              </a:rPr>
              <a:t>、</a:t>
            </a:r>
            <a:r>
              <a:rPr sz="1550" spc="-5" dirty="0">
                <a:latin typeface="黑体" panose="02010609060101010101" charset="-122"/>
                <a:cs typeface="黑体" panose="02010609060101010101" charset="-122"/>
              </a:rPr>
              <a:t>韩</a:t>
            </a:r>
            <a:r>
              <a:rPr sz="1550" spc="-15" dirty="0">
                <a:latin typeface="黑体" panose="02010609060101010101" charset="-122"/>
                <a:cs typeface="黑体" panose="02010609060101010101" charset="-122"/>
              </a:rPr>
              <a:t>国</a:t>
            </a:r>
            <a:r>
              <a:rPr sz="1550" spc="-5" dirty="0">
                <a:latin typeface="黑体" panose="02010609060101010101" charset="-122"/>
                <a:cs typeface="黑体" panose="02010609060101010101" charset="-122"/>
              </a:rPr>
              <a:t>、</a:t>
            </a:r>
            <a:r>
              <a:rPr sz="1550" spc="-15" dirty="0">
                <a:latin typeface="黑体" panose="02010609060101010101" charset="-122"/>
                <a:cs typeface="黑体" panose="02010609060101010101" charset="-122"/>
              </a:rPr>
              <a:t>澳</a:t>
            </a:r>
            <a:r>
              <a:rPr sz="1550" dirty="0">
                <a:latin typeface="黑体" panose="02010609060101010101" charset="-122"/>
                <a:cs typeface="黑体" panose="02010609060101010101" charset="-122"/>
              </a:rPr>
              <a:t>大</a:t>
            </a:r>
            <a:endParaRPr sz="1550">
              <a:latin typeface="黑体" panose="02010609060101010101" charset="-122"/>
              <a:cs typeface="黑体" panose="02010609060101010101" charset="-122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1550" spc="-75" dirty="0">
                <a:latin typeface="黑体" panose="02010609060101010101" charset="-122"/>
                <a:cs typeface="黑体" panose="02010609060101010101" charset="-122"/>
              </a:rPr>
              <a:t>利亚、加拿</a:t>
            </a:r>
            <a:r>
              <a:rPr sz="1550" spc="-90" dirty="0">
                <a:latin typeface="黑体" panose="02010609060101010101" charset="-122"/>
                <a:cs typeface="黑体" panose="02010609060101010101" charset="-122"/>
              </a:rPr>
              <a:t>大</a:t>
            </a:r>
            <a:r>
              <a:rPr sz="1550" spc="-75" dirty="0">
                <a:latin typeface="黑体" panose="02010609060101010101" charset="-122"/>
                <a:cs typeface="黑体" panose="02010609060101010101" charset="-122"/>
              </a:rPr>
              <a:t>也紧跟步伐</a:t>
            </a:r>
            <a:r>
              <a:rPr sz="1550" dirty="0">
                <a:latin typeface="黑体" panose="02010609060101010101" charset="-122"/>
                <a:cs typeface="黑体" panose="02010609060101010101" charset="-122"/>
              </a:rPr>
              <a:t>。</a:t>
            </a:r>
            <a:endParaRPr sz="15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98904" y="3813047"/>
            <a:ext cx="2583180" cy="13488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948688" y="5570219"/>
            <a:ext cx="2787015" cy="186563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5080" algn="just">
              <a:lnSpc>
                <a:spcPct val="104000"/>
              </a:lnSpc>
              <a:spcBef>
                <a:spcPts val="5"/>
              </a:spcBef>
            </a:pPr>
            <a:r>
              <a:rPr sz="1650" spc="-105" dirty="0">
                <a:latin typeface="黑体" panose="02010609060101010101" charset="-122"/>
                <a:cs typeface="黑体" panose="02010609060101010101" charset="-122"/>
              </a:rPr>
              <a:t>中国在《</a:t>
            </a:r>
            <a:r>
              <a:rPr sz="1650" spc="-114" dirty="0">
                <a:latin typeface="黑体" panose="02010609060101010101" charset="-122"/>
                <a:cs typeface="黑体" panose="02010609060101010101" charset="-122"/>
              </a:rPr>
              <a:t>国</a:t>
            </a:r>
            <a:r>
              <a:rPr sz="1650" spc="-105" dirty="0">
                <a:latin typeface="黑体" panose="02010609060101010101" charset="-122"/>
                <a:cs typeface="黑体" panose="02010609060101010101" charset="-122"/>
              </a:rPr>
              <a:t>家中长期科学和</a:t>
            </a:r>
            <a:r>
              <a:rPr sz="1650" spc="-114" dirty="0">
                <a:latin typeface="黑体" panose="02010609060101010101" charset="-122"/>
                <a:cs typeface="黑体" panose="02010609060101010101" charset="-122"/>
              </a:rPr>
              <a:t>技</a:t>
            </a:r>
            <a:r>
              <a:rPr sz="1650" spc="-5" dirty="0">
                <a:latin typeface="黑体" panose="02010609060101010101" charset="-122"/>
                <a:cs typeface="黑体" panose="02010609060101010101" charset="-122"/>
              </a:rPr>
              <a:t>术 </a:t>
            </a:r>
            <a:r>
              <a:rPr sz="1650" spc="50" dirty="0">
                <a:latin typeface="黑体" panose="02010609060101010101" charset="-122"/>
                <a:cs typeface="黑体" panose="02010609060101010101" charset="-122"/>
              </a:rPr>
              <a:t>发</a:t>
            </a:r>
            <a:r>
              <a:rPr sz="1650" spc="65" dirty="0">
                <a:latin typeface="黑体" panose="02010609060101010101" charset="-122"/>
                <a:cs typeface="黑体" panose="02010609060101010101" charset="-122"/>
              </a:rPr>
              <a:t>展</a:t>
            </a:r>
            <a:r>
              <a:rPr sz="1650" spc="50" dirty="0">
                <a:latin typeface="黑体" panose="02010609060101010101" charset="-122"/>
                <a:cs typeface="黑体" panose="02010609060101010101" charset="-122"/>
              </a:rPr>
              <a:t>规划</a:t>
            </a:r>
            <a:r>
              <a:rPr sz="1650" spc="65" dirty="0">
                <a:latin typeface="黑体" panose="02010609060101010101" charset="-122"/>
                <a:cs typeface="黑体" panose="02010609060101010101" charset="-122"/>
              </a:rPr>
              <a:t>纲</a:t>
            </a:r>
            <a:r>
              <a:rPr sz="1650" spc="50" dirty="0">
                <a:latin typeface="黑体" panose="02010609060101010101" charset="-122"/>
                <a:cs typeface="黑体" panose="02010609060101010101" charset="-122"/>
              </a:rPr>
              <a:t>要(2006-2020)</a:t>
            </a:r>
            <a:r>
              <a:rPr sz="1650" spc="-5" dirty="0">
                <a:latin typeface="黑体" panose="02010609060101010101" charset="-122"/>
                <a:cs typeface="黑体" panose="02010609060101010101" charset="-122"/>
              </a:rPr>
              <a:t>》 </a:t>
            </a:r>
            <a:r>
              <a:rPr sz="1650" spc="-105" dirty="0">
                <a:latin typeface="黑体" panose="02010609060101010101" charset="-122"/>
                <a:cs typeface="黑体" panose="02010609060101010101" charset="-122"/>
              </a:rPr>
              <a:t>中首次</a:t>
            </a:r>
            <a:r>
              <a:rPr sz="1650" spc="-114" dirty="0">
                <a:latin typeface="黑体" panose="02010609060101010101" charset="-122"/>
                <a:cs typeface="黑体" panose="02010609060101010101" charset="-122"/>
              </a:rPr>
              <a:t>把</a:t>
            </a:r>
            <a:r>
              <a:rPr sz="1650" spc="-105" dirty="0">
                <a:latin typeface="黑体" panose="02010609060101010101" charset="-122"/>
                <a:cs typeface="黑体" panose="02010609060101010101" charset="-122"/>
              </a:rPr>
              <a:t>“脑科学与</a:t>
            </a:r>
            <a:r>
              <a:rPr sz="1650" spc="-114" dirty="0">
                <a:latin typeface="黑体" panose="02010609060101010101" charset="-122"/>
                <a:cs typeface="黑体" panose="02010609060101010101" charset="-122"/>
              </a:rPr>
              <a:t>认</a:t>
            </a:r>
            <a:r>
              <a:rPr sz="1650" spc="-90" dirty="0">
                <a:latin typeface="黑体" panose="02010609060101010101" charset="-122"/>
                <a:cs typeface="黑体" panose="02010609060101010101" charset="-122"/>
              </a:rPr>
              <a:t>知</a:t>
            </a:r>
            <a:r>
              <a:rPr sz="1650" spc="-114" dirty="0">
                <a:latin typeface="黑体" panose="02010609060101010101" charset="-122"/>
                <a:cs typeface="黑体" panose="02010609060101010101" charset="-122"/>
              </a:rPr>
              <a:t>”</a:t>
            </a:r>
            <a:r>
              <a:rPr sz="1650" spc="-105" dirty="0">
                <a:latin typeface="黑体" panose="02010609060101010101" charset="-122"/>
                <a:cs typeface="黑体" panose="02010609060101010101" charset="-122"/>
              </a:rPr>
              <a:t>列</a:t>
            </a:r>
            <a:r>
              <a:rPr sz="1650" spc="-5" dirty="0">
                <a:latin typeface="黑体" panose="02010609060101010101" charset="-122"/>
                <a:cs typeface="黑体" panose="02010609060101010101" charset="-122"/>
              </a:rPr>
              <a:t>入 </a:t>
            </a:r>
            <a:r>
              <a:rPr sz="1650" spc="-150" dirty="0">
                <a:latin typeface="黑体" panose="02010609060101010101" charset="-122"/>
                <a:cs typeface="黑体" panose="02010609060101010101" charset="-122"/>
              </a:rPr>
              <a:t>基</a:t>
            </a:r>
            <a:r>
              <a:rPr sz="1650" spc="-165" dirty="0">
                <a:latin typeface="黑体" panose="02010609060101010101" charset="-122"/>
                <a:cs typeface="黑体" panose="02010609060101010101" charset="-122"/>
              </a:rPr>
              <a:t>础</a:t>
            </a:r>
            <a:r>
              <a:rPr sz="1650" spc="-150" dirty="0">
                <a:latin typeface="黑体" panose="02010609060101010101" charset="-122"/>
                <a:cs typeface="黑体" panose="02010609060101010101" charset="-122"/>
              </a:rPr>
              <a:t>研</a:t>
            </a:r>
            <a:r>
              <a:rPr sz="1650" spc="-165" dirty="0">
                <a:latin typeface="黑体" panose="02010609060101010101" charset="-122"/>
                <a:cs typeface="黑体" panose="02010609060101010101" charset="-122"/>
              </a:rPr>
              <a:t>究</a:t>
            </a:r>
            <a:r>
              <a:rPr sz="1650" spc="-150" dirty="0">
                <a:latin typeface="黑体" panose="02010609060101010101" charset="-122"/>
                <a:cs typeface="黑体" panose="02010609060101010101" charset="-122"/>
              </a:rPr>
              <a:t>八</a:t>
            </a:r>
            <a:r>
              <a:rPr sz="1650" spc="-165" dirty="0">
                <a:latin typeface="黑体" panose="02010609060101010101" charset="-122"/>
                <a:cs typeface="黑体" panose="02010609060101010101" charset="-122"/>
              </a:rPr>
              <a:t>大</a:t>
            </a:r>
            <a:r>
              <a:rPr sz="1650" spc="-150" dirty="0">
                <a:latin typeface="黑体" panose="02010609060101010101" charset="-122"/>
                <a:cs typeface="黑体" panose="02010609060101010101" charset="-122"/>
              </a:rPr>
              <a:t>科学</a:t>
            </a:r>
            <a:r>
              <a:rPr sz="1650" spc="-165" dirty="0">
                <a:latin typeface="黑体" panose="02010609060101010101" charset="-122"/>
                <a:cs typeface="黑体" panose="02010609060101010101" charset="-122"/>
              </a:rPr>
              <a:t>前</a:t>
            </a:r>
            <a:r>
              <a:rPr sz="1650" spc="-150" dirty="0">
                <a:latin typeface="黑体" panose="02010609060101010101" charset="-122"/>
                <a:cs typeface="黑体" panose="02010609060101010101" charset="-122"/>
              </a:rPr>
              <a:t>沿</a:t>
            </a:r>
            <a:r>
              <a:rPr sz="1650" spc="-165" dirty="0">
                <a:latin typeface="黑体" panose="02010609060101010101" charset="-122"/>
                <a:cs typeface="黑体" panose="02010609060101010101" charset="-122"/>
              </a:rPr>
              <a:t>问</a:t>
            </a:r>
            <a:r>
              <a:rPr sz="1650" spc="-150" dirty="0">
                <a:latin typeface="黑体" panose="02010609060101010101" charset="-122"/>
                <a:cs typeface="黑体" panose="02010609060101010101" charset="-122"/>
              </a:rPr>
              <a:t>题</a:t>
            </a:r>
            <a:r>
              <a:rPr sz="1650" spc="-5" dirty="0"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1650" spc="-615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650" spc="-5" dirty="0">
                <a:solidFill>
                  <a:srgbClr val="EB5500"/>
                </a:solidFill>
                <a:latin typeface="黑体" panose="02010609060101010101" charset="-122"/>
                <a:cs typeface="黑体" panose="02010609060101010101" charset="-122"/>
              </a:rPr>
              <a:t>标</a:t>
            </a:r>
            <a:endParaRPr sz="1650">
              <a:latin typeface="黑体" panose="02010609060101010101" charset="-122"/>
              <a:cs typeface="黑体" panose="02010609060101010101" charset="-122"/>
            </a:endParaRPr>
          </a:p>
          <a:p>
            <a:pPr marL="15240" marR="7620" algn="just">
              <a:lnSpc>
                <a:spcPct val="104000"/>
              </a:lnSpc>
              <a:spcBef>
                <a:spcPts val="140"/>
              </a:spcBef>
            </a:pPr>
            <a:r>
              <a:rPr sz="1650" b="1" spc="-114" dirty="0">
                <a:solidFill>
                  <a:srgbClr val="EB5500"/>
                </a:solidFill>
                <a:latin typeface="黑体" panose="02010609060101010101" charset="-122"/>
                <a:cs typeface="黑体" panose="02010609060101010101" charset="-122"/>
              </a:rPr>
              <a:t>志</a:t>
            </a:r>
            <a:r>
              <a:rPr sz="1650" b="1" spc="-125" dirty="0">
                <a:solidFill>
                  <a:srgbClr val="EB5500"/>
                </a:solidFill>
                <a:latin typeface="黑体" panose="02010609060101010101" charset="-122"/>
                <a:cs typeface="黑体" panose="02010609060101010101" charset="-122"/>
              </a:rPr>
              <a:t>着</a:t>
            </a:r>
            <a:r>
              <a:rPr sz="1650" b="1" spc="-114" dirty="0">
                <a:solidFill>
                  <a:srgbClr val="EB5500"/>
                </a:solidFill>
                <a:latin typeface="黑体" panose="02010609060101010101" charset="-122"/>
                <a:cs typeface="黑体" panose="02010609060101010101" charset="-122"/>
              </a:rPr>
              <a:t>脑</a:t>
            </a:r>
            <a:r>
              <a:rPr sz="1650" b="1" spc="-125" dirty="0">
                <a:solidFill>
                  <a:srgbClr val="EB5500"/>
                </a:solidFill>
                <a:latin typeface="黑体" panose="02010609060101010101" charset="-122"/>
                <a:cs typeface="黑体" panose="02010609060101010101" charset="-122"/>
              </a:rPr>
              <a:t>科</a:t>
            </a:r>
            <a:r>
              <a:rPr sz="1650" b="1" spc="-114" dirty="0">
                <a:solidFill>
                  <a:srgbClr val="EB5500"/>
                </a:solidFill>
                <a:latin typeface="黑体" panose="02010609060101010101" charset="-122"/>
                <a:cs typeface="黑体" panose="02010609060101010101" charset="-122"/>
              </a:rPr>
              <a:t>学</a:t>
            </a:r>
            <a:r>
              <a:rPr sz="1650" b="1" spc="-125" dirty="0">
                <a:solidFill>
                  <a:srgbClr val="EB5500"/>
                </a:solidFill>
                <a:latin typeface="黑体" panose="02010609060101010101" charset="-122"/>
                <a:cs typeface="黑体" panose="02010609060101010101" charset="-122"/>
              </a:rPr>
              <a:t>研</a:t>
            </a:r>
            <a:r>
              <a:rPr sz="1650" b="1" spc="-114" dirty="0">
                <a:solidFill>
                  <a:srgbClr val="EB5500"/>
                </a:solidFill>
                <a:latin typeface="黑体" panose="02010609060101010101" charset="-122"/>
                <a:cs typeface="黑体" panose="02010609060101010101" charset="-122"/>
              </a:rPr>
              <a:t>究</a:t>
            </a:r>
            <a:r>
              <a:rPr sz="1650" b="1" spc="-125" dirty="0">
                <a:solidFill>
                  <a:srgbClr val="EB5500"/>
                </a:solidFill>
                <a:latin typeface="黑体" panose="02010609060101010101" charset="-122"/>
                <a:cs typeface="黑体" panose="02010609060101010101" charset="-122"/>
              </a:rPr>
              <a:t>已</a:t>
            </a:r>
            <a:r>
              <a:rPr sz="1650" b="1" spc="-114" dirty="0">
                <a:solidFill>
                  <a:srgbClr val="EB5500"/>
                </a:solidFill>
                <a:latin typeface="黑体" panose="02010609060101010101" charset="-122"/>
                <a:cs typeface="黑体" panose="02010609060101010101" charset="-122"/>
              </a:rPr>
              <a:t>经</a:t>
            </a:r>
            <a:r>
              <a:rPr sz="1650" b="1" spc="-125" dirty="0">
                <a:solidFill>
                  <a:srgbClr val="EB5500"/>
                </a:solidFill>
                <a:latin typeface="黑体" panose="02010609060101010101" charset="-122"/>
                <a:cs typeface="黑体" panose="02010609060101010101" charset="-122"/>
              </a:rPr>
              <a:t>上</a:t>
            </a:r>
            <a:r>
              <a:rPr sz="1650" b="1" spc="-114" dirty="0">
                <a:solidFill>
                  <a:srgbClr val="EB5500"/>
                </a:solidFill>
                <a:latin typeface="黑体" panose="02010609060101010101" charset="-122"/>
                <a:cs typeface="黑体" panose="02010609060101010101" charset="-122"/>
              </a:rPr>
              <a:t>升到</a:t>
            </a:r>
            <a:r>
              <a:rPr sz="1650" b="1" spc="-125" dirty="0">
                <a:solidFill>
                  <a:srgbClr val="EB5500"/>
                </a:solidFill>
                <a:latin typeface="黑体" panose="02010609060101010101" charset="-122"/>
                <a:cs typeface="黑体" panose="02010609060101010101" charset="-122"/>
              </a:rPr>
              <a:t>国</a:t>
            </a:r>
            <a:r>
              <a:rPr sz="1650" b="1" spc="-10" dirty="0">
                <a:solidFill>
                  <a:srgbClr val="EB5500"/>
                </a:solidFill>
                <a:latin typeface="黑体" panose="02010609060101010101" charset="-122"/>
                <a:cs typeface="黑体" panose="02010609060101010101" charset="-122"/>
              </a:rPr>
              <a:t>家 </a:t>
            </a:r>
            <a:r>
              <a:rPr sz="1650" b="1" spc="-100" dirty="0">
                <a:solidFill>
                  <a:srgbClr val="EB5500"/>
                </a:solidFill>
                <a:latin typeface="黑体" panose="02010609060101010101" charset="-122"/>
                <a:cs typeface="黑体" panose="02010609060101010101" charset="-122"/>
              </a:rPr>
              <a:t>科学发展战</a:t>
            </a:r>
            <a:r>
              <a:rPr sz="1650" b="1" spc="-114" dirty="0">
                <a:solidFill>
                  <a:srgbClr val="EB5500"/>
                </a:solidFill>
                <a:latin typeface="黑体" panose="02010609060101010101" charset="-122"/>
                <a:cs typeface="黑体" panose="02010609060101010101" charset="-122"/>
              </a:rPr>
              <a:t>略</a:t>
            </a:r>
            <a:r>
              <a:rPr sz="1650" b="1" spc="-100" dirty="0">
                <a:solidFill>
                  <a:srgbClr val="EB5500"/>
                </a:solidFill>
                <a:latin typeface="黑体" panose="02010609060101010101" charset="-122"/>
                <a:cs typeface="黑体" panose="02010609060101010101" charset="-122"/>
              </a:rPr>
              <a:t>层面</a:t>
            </a:r>
            <a:r>
              <a:rPr sz="1650" b="1" spc="-105" dirty="0">
                <a:solidFill>
                  <a:srgbClr val="EB5500"/>
                </a:solidFill>
                <a:latin typeface="黑体" panose="02010609060101010101" charset="-122"/>
                <a:cs typeface="黑体" panose="02010609060101010101" charset="-122"/>
              </a:rPr>
              <a:t>。</a:t>
            </a:r>
            <a:r>
              <a:rPr sz="1650" b="1" spc="-105" dirty="0">
                <a:solidFill>
                  <a:srgbClr val="EB5500"/>
                </a:solidFill>
                <a:latin typeface="黑体" panose="02010609060101010101" charset="-122"/>
                <a:cs typeface="黑体" panose="02010609060101010101" charset="-122"/>
              </a:rPr>
              <a:t>2</a:t>
            </a:r>
            <a:r>
              <a:rPr sz="1650" b="1" spc="-114" dirty="0">
                <a:solidFill>
                  <a:srgbClr val="EB5500"/>
                </a:solidFill>
                <a:latin typeface="黑体" panose="02010609060101010101" charset="-122"/>
                <a:cs typeface="黑体" panose="02010609060101010101" charset="-122"/>
              </a:rPr>
              <a:t>01</a:t>
            </a:r>
            <a:r>
              <a:rPr sz="1650" b="1" spc="-125" dirty="0">
                <a:solidFill>
                  <a:srgbClr val="EB5500"/>
                </a:solidFill>
                <a:latin typeface="黑体" panose="02010609060101010101" charset="-122"/>
                <a:cs typeface="黑体" panose="02010609060101010101" charset="-122"/>
              </a:rPr>
              <a:t>6</a:t>
            </a:r>
            <a:r>
              <a:rPr sz="1650" b="1" spc="-100" dirty="0">
                <a:solidFill>
                  <a:srgbClr val="EB5500"/>
                </a:solidFill>
                <a:latin typeface="黑体" panose="02010609060101010101" charset="-122"/>
                <a:cs typeface="黑体" panose="02010609060101010101" charset="-122"/>
              </a:rPr>
              <a:t>年，</a:t>
            </a:r>
            <a:r>
              <a:rPr sz="1650" b="1" spc="-10" dirty="0">
                <a:solidFill>
                  <a:srgbClr val="EB5500"/>
                </a:solidFill>
                <a:latin typeface="黑体" panose="02010609060101010101" charset="-122"/>
                <a:cs typeface="黑体" panose="02010609060101010101" charset="-122"/>
              </a:rPr>
              <a:t>中 </a:t>
            </a:r>
            <a:r>
              <a:rPr sz="1650" b="1" spc="-185" dirty="0">
                <a:solidFill>
                  <a:srgbClr val="EB5500"/>
                </a:solidFill>
                <a:latin typeface="黑体" panose="02010609060101010101" charset="-122"/>
                <a:cs typeface="黑体" panose="02010609060101010101" charset="-122"/>
              </a:rPr>
              <a:t>国</a:t>
            </a:r>
            <a:r>
              <a:rPr sz="1650" b="1" spc="-200" dirty="0">
                <a:solidFill>
                  <a:srgbClr val="EB5500"/>
                </a:solidFill>
                <a:latin typeface="黑体" panose="02010609060101010101" charset="-122"/>
                <a:cs typeface="黑体" panose="02010609060101010101" charset="-122"/>
              </a:rPr>
              <a:t>脑</a:t>
            </a:r>
            <a:r>
              <a:rPr sz="1650" b="1" spc="-185" dirty="0">
                <a:solidFill>
                  <a:srgbClr val="EB5500"/>
                </a:solidFill>
                <a:latin typeface="黑体" panose="02010609060101010101" charset="-122"/>
                <a:cs typeface="黑体" panose="02010609060101010101" charset="-122"/>
              </a:rPr>
              <a:t>计</a:t>
            </a:r>
            <a:r>
              <a:rPr sz="1650" b="1" spc="-200" dirty="0">
                <a:solidFill>
                  <a:srgbClr val="EB5500"/>
                </a:solidFill>
                <a:latin typeface="黑体" panose="02010609060101010101" charset="-122"/>
                <a:cs typeface="黑体" panose="02010609060101010101" charset="-122"/>
              </a:rPr>
              <a:t>划</a:t>
            </a:r>
            <a:r>
              <a:rPr sz="1650" b="1" spc="-185" dirty="0">
                <a:solidFill>
                  <a:srgbClr val="EB5500"/>
                </a:solidFill>
                <a:latin typeface="黑体" panose="02010609060101010101" charset="-122"/>
                <a:cs typeface="黑体" panose="02010609060101010101" charset="-122"/>
              </a:rPr>
              <a:t>正式</a:t>
            </a:r>
            <a:r>
              <a:rPr sz="1650" b="1" spc="-200" dirty="0">
                <a:solidFill>
                  <a:srgbClr val="EB5500"/>
                </a:solidFill>
                <a:latin typeface="黑体" panose="02010609060101010101" charset="-122"/>
                <a:cs typeface="黑体" panose="02010609060101010101" charset="-122"/>
              </a:rPr>
              <a:t>启</a:t>
            </a:r>
            <a:r>
              <a:rPr sz="1650" b="1" spc="-185" dirty="0">
                <a:solidFill>
                  <a:srgbClr val="EB5500"/>
                </a:solidFill>
                <a:latin typeface="黑体" panose="02010609060101010101" charset="-122"/>
                <a:cs typeface="黑体" panose="02010609060101010101" charset="-122"/>
              </a:rPr>
              <a:t>动</a:t>
            </a:r>
            <a:r>
              <a:rPr sz="1650" b="1" spc="-15" dirty="0">
                <a:solidFill>
                  <a:srgbClr val="EB5500"/>
                </a:solidFill>
                <a:latin typeface="黑体" panose="02010609060101010101" charset="-122"/>
                <a:cs typeface="黑体" panose="02010609060101010101" charset="-122"/>
              </a:rPr>
              <a:t>。</a:t>
            </a:r>
            <a:endParaRPr sz="16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69031" y="1796795"/>
            <a:ext cx="1866900" cy="276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b="1" spc="-5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脑科学</a:t>
            </a:r>
            <a:r>
              <a:rPr sz="1650" b="1" spc="-6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领</a:t>
            </a:r>
            <a:r>
              <a:rPr sz="1650" b="1" spc="-5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域市场分</a:t>
            </a:r>
            <a:r>
              <a:rPr sz="1650" b="1" spc="-1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类</a:t>
            </a:r>
            <a:endParaRPr sz="16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73159" y="2293619"/>
            <a:ext cx="1671955" cy="276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b="1" spc="-40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非</a:t>
            </a:r>
            <a:r>
              <a:rPr sz="1650" b="1" spc="-5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侵</a:t>
            </a:r>
            <a:r>
              <a:rPr sz="1650" b="1" spc="-40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入式脑</a:t>
            </a:r>
            <a:r>
              <a:rPr sz="1650" b="1" spc="-5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机</a:t>
            </a:r>
            <a:r>
              <a:rPr sz="1650" b="1" spc="-40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接</a:t>
            </a:r>
            <a:r>
              <a:rPr sz="1650" b="1" spc="-1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口</a:t>
            </a:r>
            <a:endParaRPr sz="1650">
              <a:latin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5141086" y="2736214"/>
          <a:ext cx="10213340" cy="3073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1870"/>
                <a:gridCol w="2183764"/>
                <a:gridCol w="1972310"/>
                <a:gridCol w="1961514"/>
                <a:gridCol w="1824990"/>
              </a:tblGrid>
              <a:tr h="6242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0E4E8"/>
                    </a:solidFill>
                  </a:tcPr>
                </a:tc>
                <a:tc>
                  <a:txBody>
                    <a:bodyPr/>
                    <a:lstStyle/>
                    <a:p>
                      <a:pPr marL="626745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750" spc="3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医疗级</a:t>
                      </a:r>
                      <a:r>
                        <a:rPr sz="1750" spc="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应</a:t>
                      </a:r>
                      <a:r>
                        <a:rPr sz="17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用</a:t>
                      </a:r>
                      <a:endParaRPr sz="17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178435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6EA"/>
                    </a:solidFill>
                  </a:tcPr>
                </a:tc>
                <a:tc>
                  <a:txBody>
                    <a:bodyPr/>
                    <a:lstStyle/>
                    <a:p>
                      <a:pPr marL="424180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750" spc="3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消费级</a:t>
                      </a:r>
                      <a:r>
                        <a:rPr sz="1750" spc="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应</a:t>
                      </a:r>
                      <a:r>
                        <a:rPr sz="17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用</a:t>
                      </a:r>
                      <a:endParaRPr sz="17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178435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6EA"/>
                    </a:solidFill>
                  </a:tcPr>
                </a:tc>
                <a:tc>
                  <a:txBody>
                    <a:bodyPr/>
                    <a:lstStyle/>
                    <a:p>
                      <a:pPr marL="415290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750" spc="3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医疗级</a:t>
                      </a:r>
                      <a:r>
                        <a:rPr sz="1750" spc="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应</a:t>
                      </a:r>
                      <a:r>
                        <a:rPr sz="17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用</a:t>
                      </a:r>
                      <a:endParaRPr sz="17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178435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6EA"/>
                    </a:solidFill>
                  </a:tcPr>
                </a:tc>
                <a:tc>
                  <a:txBody>
                    <a:bodyPr/>
                    <a:lstStyle/>
                    <a:p>
                      <a:pPr marL="41338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750" spc="3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科研级</a:t>
                      </a:r>
                      <a:r>
                        <a:rPr sz="1750" spc="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应</a:t>
                      </a:r>
                      <a:r>
                        <a:rPr sz="17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用</a:t>
                      </a:r>
                      <a:endParaRPr sz="17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18478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6EA"/>
                    </a:solidFill>
                  </a:tcPr>
                </a:tc>
              </a:tr>
              <a:tr h="608330">
                <a:tc>
                  <a:txBody>
                    <a:bodyPr/>
                    <a:lstStyle/>
                    <a:p>
                      <a:pPr marL="872490">
                        <a:lnSpc>
                          <a:spcPct val="100000"/>
                        </a:lnSpc>
                        <a:spcBef>
                          <a:spcPts val="1385"/>
                        </a:spcBef>
                      </a:pPr>
                      <a:r>
                        <a:rPr sz="1750" b="1" spc="-2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市场规</a:t>
                      </a:r>
                      <a:r>
                        <a:rPr sz="1750" b="1" spc="-1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模</a:t>
                      </a:r>
                      <a:endParaRPr sz="17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1758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2540" algn="ctr">
                        <a:lnSpc>
                          <a:spcPct val="100000"/>
                        </a:lnSpc>
                      </a:pPr>
                      <a:r>
                        <a:rPr sz="1750" spc="-1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*****</a:t>
                      </a:r>
                      <a:endParaRPr sz="17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35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7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9715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50" spc="-1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火</a:t>
                      </a:r>
                      <a:r>
                        <a:rPr sz="850" spc="-2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火</a:t>
                      </a:r>
                      <a:r>
                        <a:rPr sz="8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火</a:t>
                      </a:r>
                      <a:endParaRPr sz="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7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12128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50" spc="-1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火</a:t>
                      </a:r>
                      <a:r>
                        <a:rPr sz="8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火</a:t>
                      </a:r>
                      <a:endParaRPr sz="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4290" algn="ctr">
                        <a:lnSpc>
                          <a:spcPct val="100000"/>
                        </a:lnSpc>
                      </a:pPr>
                      <a:r>
                        <a:rPr sz="17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*</a:t>
                      </a:r>
                      <a:endParaRPr sz="17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35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08329">
                <a:tc>
                  <a:txBody>
                    <a:bodyPr/>
                    <a:lstStyle/>
                    <a:p>
                      <a:pPr marL="872490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750" b="1" spc="-2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技术壁</a:t>
                      </a:r>
                      <a:r>
                        <a:rPr sz="1750" b="1" spc="-1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垒</a:t>
                      </a:r>
                      <a:endParaRPr sz="17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1771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1E4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0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850" spc="-1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火火火</a:t>
                      </a:r>
                      <a:r>
                        <a:rPr sz="8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火</a:t>
                      </a:r>
                      <a:endParaRPr sz="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4E9"/>
                    </a:solidFill>
                  </a:tcPr>
                </a:tc>
                <a:tc>
                  <a:txBody>
                    <a:bodyPr/>
                    <a:lstStyle/>
                    <a:p>
                      <a:pPr marL="50165" algn="ctr">
                        <a:lnSpc>
                          <a:spcPct val="100000"/>
                        </a:lnSpc>
                        <a:spcBef>
                          <a:spcPts val="1265"/>
                        </a:spcBef>
                      </a:pPr>
                      <a:r>
                        <a:rPr sz="17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火</a:t>
                      </a:r>
                      <a:endParaRPr sz="17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160655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4E9"/>
                    </a:solidFill>
                  </a:tcPr>
                </a:tc>
                <a:tc>
                  <a:txBody>
                    <a:bodyPr/>
                    <a:lstStyle/>
                    <a:p>
                      <a:pPr marR="162560" algn="ct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750" spc="-1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****</a:t>
                      </a:r>
                      <a:endParaRPr sz="17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178435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4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6985" algn="ctr">
                        <a:lnSpc>
                          <a:spcPct val="100000"/>
                        </a:lnSpc>
                      </a:pPr>
                      <a:r>
                        <a:rPr sz="900" spc="-2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火</a:t>
                      </a:r>
                      <a:r>
                        <a:rPr sz="900" spc="-1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火</a:t>
                      </a:r>
                      <a:r>
                        <a:rPr sz="900" spc="-2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火</a:t>
                      </a:r>
                      <a:r>
                        <a:rPr sz="90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火</a:t>
                      </a:r>
                      <a:endParaRPr sz="9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317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4E9"/>
                    </a:solidFill>
                  </a:tcPr>
                </a:tc>
              </a:tr>
              <a:tr h="608330">
                <a:tc>
                  <a:txBody>
                    <a:bodyPr/>
                    <a:lstStyle/>
                    <a:p>
                      <a:pPr marL="701675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750" b="1" spc="-1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产</a:t>
                      </a:r>
                      <a:r>
                        <a:rPr sz="1750" b="1" spc="-2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品</a:t>
                      </a:r>
                      <a:r>
                        <a:rPr sz="1750" b="1" spc="-1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落</a:t>
                      </a:r>
                      <a:r>
                        <a:rPr sz="1750" b="1" spc="-2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地</a:t>
                      </a:r>
                      <a:r>
                        <a:rPr sz="1750" b="1" spc="-1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难度</a:t>
                      </a:r>
                      <a:endParaRPr sz="17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1784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0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68580" algn="ctr">
                        <a:lnSpc>
                          <a:spcPct val="100000"/>
                        </a:lnSpc>
                      </a:pPr>
                      <a:r>
                        <a:rPr sz="900" spc="-1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火火</a:t>
                      </a:r>
                      <a:r>
                        <a:rPr sz="90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火</a:t>
                      </a:r>
                      <a:endParaRPr sz="9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1905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165" algn="ctr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17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火</a:t>
                      </a:r>
                      <a:endParaRPr sz="17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156845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1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625475">
                        <a:lnSpc>
                          <a:spcPct val="100000"/>
                        </a:lnSpc>
                      </a:pPr>
                      <a:r>
                        <a:rPr sz="900" spc="-2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火</a:t>
                      </a:r>
                      <a:r>
                        <a:rPr sz="900" spc="-1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火</a:t>
                      </a:r>
                      <a:r>
                        <a:rPr sz="900" spc="-2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火火</a:t>
                      </a:r>
                      <a:r>
                        <a:rPr sz="90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火</a:t>
                      </a:r>
                      <a:endParaRPr sz="9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254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8895" algn="ct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750" spc="-2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*****</a:t>
                      </a:r>
                      <a:endParaRPr sz="17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16319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17854">
                <a:tc>
                  <a:txBody>
                    <a:bodyPr/>
                    <a:lstStyle/>
                    <a:p>
                      <a:pPr marL="479425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sz="1700" b="1" spc="-8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临</a:t>
                      </a:r>
                      <a:r>
                        <a:rPr sz="1700" b="1" spc="-7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床</a:t>
                      </a:r>
                      <a:r>
                        <a:rPr sz="1700" b="1" spc="-8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风险/伦</a:t>
                      </a:r>
                      <a:r>
                        <a:rPr sz="1700" b="1" spc="-7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理</a:t>
                      </a:r>
                      <a:r>
                        <a:rPr sz="1700" b="1" spc="-8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风</a:t>
                      </a:r>
                      <a:r>
                        <a:rPr sz="1700" b="1" spc="-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险</a:t>
                      </a:r>
                      <a:endParaRPr sz="17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1905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3E4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67945" algn="ctr">
                        <a:lnSpc>
                          <a:spcPct val="100000"/>
                        </a:lnSpc>
                      </a:pPr>
                      <a:r>
                        <a:rPr sz="17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*</a:t>
                      </a:r>
                      <a:endParaRPr sz="17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1E4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6223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7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*</a:t>
                      </a:r>
                      <a:endParaRPr sz="17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508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1E4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6235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750" spc="-2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*****</a:t>
                      </a:r>
                      <a:endParaRPr sz="17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508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1E4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6070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750" spc="-2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*****</a:t>
                      </a:r>
                      <a:endParaRPr sz="17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508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1E4E9"/>
                    </a:solidFill>
                  </a:tcPr>
                </a:tc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7524991" y="6111239"/>
            <a:ext cx="1883410" cy="767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7500">
              <a:lnSpc>
                <a:spcPts val="1930"/>
              </a:lnSpc>
              <a:spcBef>
                <a:spcPts val="95"/>
              </a:spcBef>
            </a:pPr>
            <a:r>
              <a:rPr sz="1650" spc="110" dirty="0">
                <a:latin typeface="宋体" panose="02010600030101010101" pitchFamily="2" charset="-122"/>
                <a:cs typeface="宋体" panose="02010600030101010101" pitchFamily="2" charset="-122"/>
              </a:rPr>
              <a:t>神经康复医学</a:t>
            </a:r>
            <a:r>
              <a:rPr sz="1650" spc="-5" dirty="0">
                <a:latin typeface="宋体" panose="02010600030101010101" pitchFamily="2" charset="-122"/>
                <a:cs typeface="宋体" panose="02010600030101010101" pitchFamily="2" charset="-122"/>
              </a:rPr>
              <a:t>、</a:t>
            </a:r>
            <a:endParaRPr sz="16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615950" marR="196850" indent="-603885">
              <a:lnSpc>
                <a:spcPts val="1980"/>
              </a:lnSpc>
              <a:spcBef>
                <a:spcPts val="15"/>
              </a:spcBef>
            </a:pPr>
            <a:r>
              <a:rPr sz="1650" spc="-20" dirty="0">
                <a:latin typeface="黑体" panose="02010609060101010101" charset="-122"/>
                <a:cs typeface="黑体" panose="02010609060101010101" charset="-122"/>
              </a:rPr>
              <a:t>CNS</a:t>
            </a:r>
            <a:r>
              <a:rPr sz="1650" spc="25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650" spc="-30" dirty="0">
                <a:latin typeface="黑体" panose="02010609060101010101" charset="-122"/>
                <a:cs typeface="黑体" panose="02010609060101010101" charset="-122"/>
              </a:rPr>
              <a:t>疾病、神经</a:t>
            </a:r>
            <a:r>
              <a:rPr sz="1650" spc="-5" dirty="0">
                <a:latin typeface="黑体" panose="02010609060101010101" charset="-122"/>
                <a:cs typeface="黑体" panose="02010609060101010101" charset="-122"/>
              </a:rPr>
              <a:t>调 </a:t>
            </a:r>
            <a:r>
              <a:rPr sz="1650" spc="30" dirty="0">
                <a:latin typeface="黑体" panose="02010609060101010101" charset="-122"/>
                <a:cs typeface="黑体" panose="02010609060101010101" charset="-122"/>
              </a:rPr>
              <a:t>控</a:t>
            </a:r>
            <a:r>
              <a:rPr sz="1650" spc="-5" dirty="0">
                <a:latin typeface="黑体" panose="02010609060101010101" charset="-122"/>
                <a:cs typeface="黑体" panose="02010609060101010101" charset="-122"/>
              </a:rPr>
              <a:t>等</a:t>
            </a:r>
            <a:endParaRPr sz="16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293100" y="7240511"/>
            <a:ext cx="6960234" cy="74104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 indent="348615">
              <a:lnSpc>
                <a:spcPts val="1850"/>
              </a:lnSpc>
              <a:spcBef>
                <a:spcPts val="265"/>
              </a:spcBef>
            </a:pPr>
            <a:r>
              <a:rPr sz="1650" spc="-45" dirty="0">
                <a:latin typeface="黑体" panose="02010609060101010101" charset="-122"/>
                <a:cs typeface="黑体" panose="02010609060101010101" charset="-122"/>
              </a:rPr>
              <a:t>非侵入</a:t>
            </a:r>
            <a:r>
              <a:rPr sz="1650" spc="-30" dirty="0">
                <a:latin typeface="黑体" panose="02010609060101010101" charset="-122"/>
                <a:cs typeface="黑体" panose="02010609060101010101" charset="-122"/>
              </a:rPr>
              <a:t>式</a:t>
            </a:r>
            <a:r>
              <a:rPr sz="1650" spc="-45" dirty="0">
                <a:latin typeface="黑体" panose="02010609060101010101" charset="-122"/>
                <a:cs typeface="黑体" panose="02010609060101010101" charset="-122"/>
              </a:rPr>
              <a:t>脑机接口技</a:t>
            </a:r>
            <a:r>
              <a:rPr sz="1650" spc="-30" dirty="0">
                <a:latin typeface="黑体" panose="02010609060101010101" charset="-122"/>
                <a:cs typeface="黑体" panose="02010609060101010101" charset="-122"/>
              </a:rPr>
              <a:t>术</a:t>
            </a:r>
            <a:r>
              <a:rPr sz="1650" spc="-45" dirty="0">
                <a:latin typeface="黑体" panose="02010609060101010101" charset="-122"/>
                <a:cs typeface="黑体" panose="02010609060101010101" charset="-122"/>
              </a:rPr>
              <a:t>在神经康复</a:t>
            </a:r>
            <a:r>
              <a:rPr sz="1650" spc="-30" dirty="0">
                <a:latin typeface="黑体" panose="02010609060101010101" charset="-122"/>
                <a:cs typeface="黑体" panose="02010609060101010101" charset="-122"/>
              </a:rPr>
              <a:t>领</a:t>
            </a:r>
            <a:r>
              <a:rPr sz="1650" spc="-45" dirty="0">
                <a:latin typeface="黑体" panose="02010609060101010101" charset="-122"/>
                <a:cs typeface="黑体" panose="02010609060101010101" charset="-122"/>
              </a:rPr>
              <a:t>域、神经调</a:t>
            </a:r>
            <a:r>
              <a:rPr sz="1650" spc="-30" dirty="0">
                <a:latin typeface="黑体" panose="02010609060101010101" charset="-122"/>
                <a:cs typeface="黑体" panose="02010609060101010101" charset="-122"/>
              </a:rPr>
              <a:t>控</a:t>
            </a:r>
            <a:r>
              <a:rPr sz="1650" spc="-45" dirty="0">
                <a:latin typeface="黑体" panose="02010609060101010101" charset="-122"/>
                <a:cs typeface="黑体" panose="02010609060101010101" charset="-122"/>
              </a:rPr>
              <a:t>和</a:t>
            </a:r>
            <a:r>
              <a:rPr sz="1650" spc="-25" dirty="0">
                <a:latin typeface="黑体" panose="02010609060101010101" charset="-122"/>
                <a:cs typeface="黑体" panose="02010609060101010101" charset="-122"/>
              </a:rPr>
              <a:t>CNS</a:t>
            </a:r>
            <a:r>
              <a:rPr sz="1650" spc="-20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650" spc="-45" dirty="0">
                <a:latin typeface="黑体" panose="02010609060101010101" charset="-122"/>
                <a:cs typeface="黑体" panose="02010609060101010101" charset="-122"/>
              </a:rPr>
              <a:t>疾病的</a:t>
            </a:r>
            <a:r>
              <a:rPr sz="1650" spc="-30" dirty="0">
                <a:latin typeface="黑体" panose="02010609060101010101" charset="-122"/>
                <a:cs typeface="黑体" panose="02010609060101010101" charset="-122"/>
              </a:rPr>
              <a:t>应</a:t>
            </a:r>
            <a:r>
              <a:rPr sz="1650" spc="-45" dirty="0">
                <a:latin typeface="黑体" panose="02010609060101010101" charset="-122"/>
                <a:cs typeface="黑体" panose="02010609060101010101" charset="-122"/>
              </a:rPr>
              <a:t>用，</a:t>
            </a:r>
            <a:r>
              <a:rPr sz="1650" spc="-5" dirty="0">
                <a:latin typeface="黑体" panose="02010609060101010101" charset="-122"/>
                <a:cs typeface="黑体" panose="02010609060101010101" charset="-122"/>
              </a:rPr>
              <a:t>是 </a:t>
            </a:r>
            <a:r>
              <a:rPr sz="1650" spc="-45" dirty="0">
                <a:latin typeface="黑体" panose="02010609060101010101" charset="-122"/>
                <a:cs typeface="黑体" panose="02010609060101010101" charset="-122"/>
              </a:rPr>
              <a:t>目</a:t>
            </a:r>
            <a:r>
              <a:rPr sz="1650" spc="-55" dirty="0">
                <a:latin typeface="黑体" panose="02010609060101010101" charset="-122"/>
                <a:cs typeface="黑体" panose="02010609060101010101" charset="-122"/>
              </a:rPr>
              <a:t>前</a:t>
            </a:r>
            <a:r>
              <a:rPr sz="1650" spc="-45" dirty="0">
                <a:latin typeface="黑体" panose="02010609060101010101" charset="-122"/>
                <a:cs typeface="黑体" panose="02010609060101010101" charset="-122"/>
              </a:rPr>
              <a:t>脑科学</a:t>
            </a:r>
            <a:r>
              <a:rPr sz="1650" spc="-55" dirty="0">
                <a:latin typeface="黑体" panose="02010609060101010101" charset="-122"/>
                <a:cs typeface="黑体" panose="02010609060101010101" charset="-122"/>
              </a:rPr>
              <a:t>产</a:t>
            </a:r>
            <a:r>
              <a:rPr sz="1650" spc="-45" dirty="0">
                <a:latin typeface="黑体" panose="02010609060101010101" charset="-122"/>
                <a:cs typeface="黑体" panose="02010609060101010101" charset="-122"/>
              </a:rPr>
              <a:t>品落地</a:t>
            </a:r>
            <a:r>
              <a:rPr sz="1650" spc="-55" dirty="0">
                <a:latin typeface="黑体" panose="02010609060101010101" charset="-122"/>
                <a:cs typeface="黑体" panose="02010609060101010101" charset="-122"/>
              </a:rPr>
              <a:t>可</a:t>
            </a:r>
            <a:r>
              <a:rPr sz="1650" spc="-45" dirty="0">
                <a:latin typeface="黑体" panose="02010609060101010101" charset="-122"/>
                <a:cs typeface="黑体" panose="02010609060101010101" charset="-122"/>
              </a:rPr>
              <a:t>实现性</a:t>
            </a:r>
            <a:r>
              <a:rPr sz="1650" spc="-55" dirty="0">
                <a:latin typeface="黑体" panose="02010609060101010101" charset="-122"/>
                <a:cs typeface="黑体" panose="02010609060101010101" charset="-122"/>
              </a:rPr>
              <a:t>最</a:t>
            </a:r>
            <a:r>
              <a:rPr sz="1650" spc="-45" dirty="0">
                <a:latin typeface="黑体" panose="02010609060101010101" charset="-122"/>
                <a:cs typeface="黑体" panose="02010609060101010101" charset="-122"/>
              </a:rPr>
              <a:t>强的领</a:t>
            </a:r>
            <a:r>
              <a:rPr sz="1650" spc="-55" dirty="0">
                <a:latin typeface="黑体" panose="02010609060101010101" charset="-122"/>
                <a:cs typeface="黑体" panose="02010609060101010101" charset="-122"/>
              </a:rPr>
              <a:t>域</a:t>
            </a:r>
            <a:r>
              <a:rPr sz="1650" spc="-45" dirty="0">
                <a:latin typeface="黑体" panose="02010609060101010101" charset="-122"/>
                <a:cs typeface="黑体" panose="02010609060101010101" charset="-122"/>
              </a:rPr>
              <a:t>，贴近</a:t>
            </a:r>
            <a:r>
              <a:rPr sz="1650" spc="-55" dirty="0">
                <a:latin typeface="黑体" panose="02010609060101010101" charset="-122"/>
                <a:cs typeface="黑体" panose="02010609060101010101" charset="-122"/>
              </a:rPr>
              <a:t>临</a:t>
            </a:r>
            <a:r>
              <a:rPr sz="1650" spc="-45" dirty="0">
                <a:latin typeface="黑体" panose="02010609060101010101" charset="-122"/>
                <a:cs typeface="黑体" panose="02010609060101010101" charset="-122"/>
              </a:rPr>
              <a:t>床、拥</a:t>
            </a:r>
            <a:r>
              <a:rPr sz="1650" spc="-55" dirty="0">
                <a:latin typeface="黑体" panose="02010609060101010101" charset="-122"/>
                <a:cs typeface="黑体" panose="02010609060101010101" charset="-122"/>
              </a:rPr>
              <a:t>有</a:t>
            </a:r>
            <a:r>
              <a:rPr sz="1650" spc="-45" dirty="0">
                <a:latin typeface="黑体" panose="02010609060101010101" charset="-122"/>
                <a:cs typeface="黑体" panose="02010609060101010101" charset="-122"/>
              </a:rPr>
              <a:t>巨大市</a:t>
            </a:r>
            <a:r>
              <a:rPr sz="1650" spc="-55" dirty="0">
                <a:latin typeface="黑体" panose="02010609060101010101" charset="-122"/>
                <a:cs typeface="黑体" panose="02010609060101010101" charset="-122"/>
              </a:rPr>
              <a:t>场</a:t>
            </a:r>
            <a:r>
              <a:rPr sz="1650" spc="-45" dirty="0">
                <a:latin typeface="黑体" panose="02010609060101010101" charset="-122"/>
                <a:cs typeface="黑体" panose="02010609060101010101" charset="-122"/>
              </a:rPr>
              <a:t>潜</a:t>
            </a:r>
            <a:r>
              <a:rPr sz="1650" spc="-55" dirty="0">
                <a:latin typeface="黑体" panose="02010609060101010101" charset="-122"/>
                <a:cs typeface="黑体" panose="02010609060101010101" charset="-122"/>
              </a:rPr>
              <a:t>力</a:t>
            </a:r>
            <a:r>
              <a:rPr sz="1650" spc="-45" dirty="0">
                <a:latin typeface="黑体" panose="02010609060101010101" charset="-122"/>
                <a:cs typeface="黑体" panose="02010609060101010101" charset="-122"/>
              </a:rPr>
              <a:t>和</a:t>
            </a:r>
            <a:r>
              <a:rPr sz="1650" spc="-5" dirty="0">
                <a:latin typeface="黑体" panose="02010609060101010101" charset="-122"/>
                <a:cs typeface="黑体" panose="02010609060101010101" charset="-122"/>
              </a:rPr>
              <a:t>高</a:t>
            </a:r>
            <a:endParaRPr sz="1650">
              <a:latin typeface="黑体" panose="02010609060101010101" charset="-122"/>
              <a:cs typeface="黑体" panose="02010609060101010101" charset="-122"/>
            </a:endParaRPr>
          </a:p>
          <a:p>
            <a:pPr marL="2926080">
              <a:lnSpc>
                <a:spcPts val="1770"/>
              </a:lnSpc>
            </a:pPr>
            <a:r>
              <a:rPr sz="1650" spc="-45" dirty="0">
                <a:latin typeface="黑体" panose="02010609060101010101" charset="-122"/>
                <a:cs typeface="黑体" panose="02010609060101010101" charset="-122"/>
              </a:rPr>
              <a:t>技</a:t>
            </a:r>
            <a:r>
              <a:rPr sz="1650" spc="-55" dirty="0">
                <a:latin typeface="黑体" panose="02010609060101010101" charset="-122"/>
                <a:cs typeface="黑体" panose="02010609060101010101" charset="-122"/>
              </a:rPr>
              <a:t>术</a:t>
            </a:r>
            <a:r>
              <a:rPr sz="1650" spc="-45" dirty="0">
                <a:latin typeface="黑体" panose="02010609060101010101" charset="-122"/>
                <a:cs typeface="黑体" panose="02010609060101010101" charset="-122"/>
              </a:rPr>
              <a:t>壁垒</a:t>
            </a:r>
            <a:r>
              <a:rPr sz="1650" spc="-5" dirty="0">
                <a:latin typeface="黑体" panose="02010609060101010101" charset="-122"/>
                <a:cs typeface="黑体" panose="02010609060101010101" charset="-122"/>
              </a:rPr>
              <a:t>。</a:t>
            </a:r>
            <a:endParaRPr sz="16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43000" y="2244851"/>
            <a:ext cx="539495" cy="5074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9462007" y="6109715"/>
            <a:ext cx="1870075" cy="76390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indent="367030">
              <a:lnSpc>
                <a:spcPct val="97000"/>
              </a:lnSpc>
              <a:spcBef>
                <a:spcPts val="155"/>
              </a:spcBef>
            </a:pPr>
            <a:r>
              <a:rPr sz="1650" spc="40" dirty="0">
                <a:latin typeface="宋体" panose="02010600030101010101" pitchFamily="2" charset="-122"/>
                <a:cs typeface="宋体" panose="02010600030101010101" pitchFamily="2" charset="-122"/>
              </a:rPr>
              <a:t>游戏、</a:t>
            </a:r>
            <a:r>
              <a:rPr sz="1650" spc="-5" dirty="0">
                <a:latin typeface="宋体" panose="02010600030101010101" pitchFamily="2" charset="-122"/>
                <a:cs typeface="宋体" panose="02010600030101010101" pitchFamily="2" charset="-122"/>
              </a:rPr>
              <a:t>ARVR消 </a:t>
            </a:r>
            <a:r>
              <a:rPr sz="1650" spc="-45" dirty="0">
                <a:latin typeface="黑体" panose="02010609060101010101" charset="-122"/>
                <a:cs typeface="黑体" panose="02010609060101010101" charset="-122"/>
              </a:rPr>
              <a:t>费电子</a:t>
            </a:r>
            <a:r>
              <a:rPr sz="1650" spc="-30" dirty="0">
                <a:latin typeface="黑体" panose="02010609060101010101" charset="-122"/>
                <a:cs typeface="黑体" panose="02010609060101010101" charset="-122"/>
              </a:rPr>
              <a:t>、</a:t>
            </a:r>
            <a:r>
              <a:rPr sz="1650" spc="-45" dirty="0">
                <a:latin typeface="黑体" panose="02010609060101010101" charset="-122"/>
                <a:cs typeface="黑体" panose="02010609060101010101" charset="-122"/>
              </a:rPr>
              <a:t>睡眠、心</a:t>
            </a:r>
            <a:r>
              <a:rPr sz="1650" spc="-5" dirty="0">
                <a:latin typeface="黑体" panose="02010609060101010101" charset="-122"/>
                <a:cs typeface="黑体" panose="02010609060101010101" charset="-122"/>
              </a:rPr>
              <a:t>理 </a:t>
            </a:r>
            <a:r>
              <a:rPr sz="1650" spc="-20" dirty="0">
                <a:latin typeface="黑体" panose="02010609060101010101" charset="-122"/>
                <a:cs typeface="黑体" panose="02010609060101010101" charset="-122"/>
              </a:rPr>
              <a:t>和精</a:t>
            </a:r>
            <a:r>
              <a:rPr sz="1650" spc="-30" dirty="0">
                <a:latin typeface="黑体" panose="02010609060101010101" charset="-122"/>
                <a:cs typeface="黑体" panose="02010609060101010101" charset="-122"/>
              </a:rPr>
              <a:t>神</a:t>
            </a:r>
            <a:r>
              <a:rPr sz="1650" spc="-20" dirty="0">
                <a:latin typeface="黑体" panose="02010609060101010101" charset="-122"/>
                <a:cs typeface="黑体" panose="02010609060101010101" charset="-122"/>
              </a:rPr>
              <a:t>类消费医</a:t>
            </a:r>
            <a:r>
              <a:rPr sz="1650" spc="-5" dirty="0">
                <a:latin typeface="黑体" panose="02010609060101010101" charset="-122"/>
                <a:cs typeface="黑体" panose="02010609060101010101" charset="-122"/>
              </a:rPr>
              <a:t>疗</a:t>
            </a:r>
            <a:endParaRPr sz="16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11200" y="8432589"/>
            <a:ext cx="2160905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70"/>
              </a:lnSpc>
            </a:pPr>
            <a:r>
              <a:rPr sz="2300" b="1" spc="-15" dirty="0">
                <a:solidFill>
                  <a:srgbClr val="EF8000"/>
                </a:solidFill>
                <a:latin typeface="Arial" panose="020B0604020202020204"/>
                <a:cs typeface="Arial" panose="020B0604020202020204"/>
              </a:rPr>
              <a:t>CEC</a:t>
            </a:r>
            <a:r>
              <a:rPr sz="2300" b="1" spc="310" dirty="0">
                <a:solidFill>
                  <a:srgbClr val="EF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300" b="1" spc="-25" dirty="0">
                <a:latin typeface="Arial" panose="020B0604020202020204"/>
                <a:cs typeface="Arial" panose="020B0604020202020204"/>
              </a:rPr>
              <a:t>CAPITAL</a:t>
            </a:r>
            <a:endParaRPr sz="2300">
              <a:latin typeface="Arial" panose="020B0604020202020204"/>
              <a:cs typeface="Arial" panose="020B0604020202020204"/>
            </a:endParaRPr>
          </a:p>
          <a:p>
            <a:pPr marL="20320">
              <a:lnSpc>
                <a:spcPts val="1380"/>
              </a:lnSpc>
              <a:tabLst>
                <a:tab pos="1983105" algn="l"/>
              </a:tabLst>
            </a:pP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易</a:t>
            </a:r>
            <a:r>
              <a:rPr sz="1300" b="1" spc="19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凯</a:t>
            </a:r>
            <a:r>
              <a:rPr sz="1300" b="1" spc="24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资</a:t>
            </a:r>
            <a:r>
              <a:rPr sz="1300" b="1" spc="22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本</a:t>
            </a:r>
            <a:r>
              <a:rPr sz="1300" b="1" spc="18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有</a:t>
            </a:r>
            <a:r>
              <a:rPr sz="1300" b="1" spc="254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限</a:t>
            </a:r>
            <a:r>
              <a:rPr sz="1300" b="1" spc="24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公</a:t>
            </a:r>
            <a:r>
              <a:rPr sz="1300" b="1" dirty="0">
                <a:latin typeface="楷体" panose="02010609060101010101" charset="-122"/>
                <a:cs typeface="楷体" panose="02010609060101010101" charset="-122"/>
              </a:rPr>
              <a:t>	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司</a:t>
            </a:r>
            <a:endParaRPr sz="130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024608" y="8680613"/>
            <a:ext cx="16319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70"/>
              </a:lnSpc>
            </a:pPr>
            <a:r>
              <a:rPr sz="1100" spc="-25" dirty="0">
                <a:latin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sz="1100" dirty="0">
                <a:latin typeface="宋体" panose="02010600030101010101" pitchFamily="2" charset="-122"/>
                <a:cs typeface="宋体" panose="02010600030101010101" pitchFamily="2" charset="-122"/>
              </a:rPr>
              <a:t>2</a:t>
            </a:r>
            <a:endParaRPr sz="11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456398" y="6233159"/>
            <a:ext cx="1764664" cy="52006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 indent="264795">
              <a:lnSpc>
                <a:spcPts val="1920"/>
              </a:lnSpc>
              <a:spcBef>
                <a:spcPts val="205"/>
              </a:spcBef>
            </a:pPr>
            <a:r>
              <a:rPr sz="1650" spc="5" dirty="0">
                <a:latin typeface="黑体" panose="02010609060101010101" charset="-122"/>
                <a:cs typeface="黑体" panose="02010609060101010101" charset="-122"/>
              </a:rPr>
              <a:t>探</a:t>
            </a:r>
            <a:r>
              <a:rPr sz="1650" spc="15" dirty="0">
                <a:latin typeface="黑体" panose="02010609060101010101" charset="-122"/>
                <a:cs typeface="黑体" panose="02010609060101010101" charset="-122"/>
              </a:rPr>
              <a:t>索</a:t>
            </a:r>
            <a:r>
              <a:rPr sz="1650" spc="5" dirty="0">
                <a:latin typeface="黑体" panose="02010609060101010101" charset="-122"/>
                <a:cs typeface="黑体" panose="02010609060101010101" charset="-122"/>
              </a:rPr>
              <a:t>脑科</a:t>
            </a:r>
            <a:r>
              <a:rPr sz="1650" spc="15" dirty="0">
                <a:latin typeface="黑体" panose="02010609060101010101" charset="-122"/>
                <a:cs typeface="黑体" panose="02010609060101010101" charset="-122"/>
              </a:rPr>
              <a:t>学</a:t>
            </a:r>
            <a:r>
              <a:rPr sz="1650" spc="5" dirty="0">
                <a:latin typeface="黑体" panose="02010609060101010101" charset="-122"/>
                <a:cs typeface="黑体" panose="02010609060101010101" charset="-122"/>
              </a:rPr>
              <a:t>和</a:t>
            </a:r>
            <a:r>
              <a:rPr sz="1650" spc="-5" dirty="0">
                <a:latin typeface="黑体" panose="02010609060101010101" charset="-122"/>
                <a:cs typeface="黑体" panose="02010609060101010101" charset="-122"/>
              </a:rPr>
              <a:t>神 </a:t>
            </a:r>
            <a:r>
              <a:rPr sz="1650" spc="-10" dirty="0">
                <a:latin typeface="黑体" panose="02010609060101010101" charset="-122"/>
                <a:cs typeface="黑体" panose="02010609060101010101" charset="-122"/>
              </a:rPr>
              <a:t>经</a:t>
            </a:r>
            <a:r>
              <a:rPr sz="1650" spc="5" dirty="0">
                <a:latin typeface="黑体" panose="02010609060101010101" charset="-122"/>
                <a:cs typeface="黑体" panose="02010609060101010101" charset="-122"/>
              </a:rPr>
              <a:t>医</a:t>
            </a:r>
            <a:r>
              <a:rPr sz="1650" spc="-10" dirty="0">
                <a:latin typeface="黑体" panose="02010609060101010101" charset="-122"/>
                <a:cs typeface="黑体" panose="02010609060101010101" charset="-122"/>
              </a:rPr>
              <a:t>学</a:t>
            </a:r>
            <a:r>
              <a:rPr sz="1650" spc="5" dirty="0">
                <a:latin typeface="黑体" panose="02010609060101010101" charset="-122"/>
                <a:cs typeface="黑体" panose="02010609060101010101" charset="-122"/>
              </a:rPr>
              <a:t>的</a:t>
            </a:r>
            <a:r>
              <a:rPr sz="1650" spc="-10" dirty="0">
                <a:latin typeface="黑体" panose="02010609060101010101" charset="-122"/>
                <a:cs typeface="黑体" panose="02010609060101010101" charset="-122"/>
              </a:rPr>
              <a:t>基</a:t>
            </a:r>
            <a:r>
              <a:rPr sz="1650" spc="5" dirty="0">
                <a:latin typeface="黑体" panose="02010609060101010101" charset="-122"/>
                <a:cs typeface="黑体" panose="02010609060101010101" charset="-122"/>
              </a:rPr>
              <a:t>础</a:t>
            </a:r>
            <a:r>
              <a:rPr sz="1650" spc="-10" dirty="0">
                <a:latin typeface="黑体" panose="02010609060101010101" charset="-122"/>
                <a:cs typeface="黑体" panose="02010609060101010101" charset="-122"/>
              </a:rPr>
              <a:t>科</a:t>
            </a:r>
            <a:r>
              <a:rPr sz="1650" spc="-5" dirty="0">
                <a:latin typeface="黑体" panose="02010609060101010101" charset="-122"/>
                <a:cs typeface="黑体" panose="02010609060101010101" charset="-122"/>
              </a:rPr>
              <a:t>研</a:t>
            </a:r>
            <a:endParaRPr sz="16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798300" y="6233159"/>
            <a:ext cx="1359535" cy="52197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81915">
              <a:lnSpc>
                <a:spcPts val="1930"/>
              </a:lnSpc>
              <a:spcBef>
                <a:spcPts val="200"/>
              </a:spcBef>
            </a:pPr>
            <a:r>
              <a:rPr sz="1650" spc="-10" dirty="0">
                <a:latin typeface="黑体" panose="02010609060101010101" charset="-122"/>
                <a:cs typeface="黑体" panose="02010609060101010101" charset="-122"/>
              </a:rPr>
              <a:t>DBS</a:t>
            </a:r>
            <a:r>
              <a:rPr sz="1650" spc="-55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650" spc="-20" dirty="0">
                <a:latin typeface="黑体" panose="02010609060101010101" charset="-122"/>
                <a:cs typeface="黑体" panose="02010609060101010101" charset="-122"/>
              </a:rPr>
              <a:t>等深</a:t>
            </a:r>
            <a:r>
              <a:rPr sz="1650" spc="-30" dirty="0">
                <a:latin typeface="黑体" panose="02010609060101010101" charset="-122"/>
                <a:cs typeface="黑体" panose="02010609060101010101" charset="-122"/>
              </a:rPr>
              <a:t>脑</a:t>
            </a:r>
            <a:r>
              <a:rPr sz="1650" spc="-5" dirty="0">
                <a:latin typeface="黑体" panose="02010609060101010101" charset="-122"/>
                <a:cs typeface="黑体" panose="02010609060101010101" charset="-122"/>
              </a:rPr>
              <a:t>刺 </a:t>
            </a:r>
            <a:r>
              <a:rPr sz="1650" spc="30" dirty="0">
                <a:latin typeface="黑体" panose="02010609060101010101" charset="-122"/>
                <a:cs typeface="黑体" panose="02010609060101010101" charset="-122"/>
              </a:rPr>
              <a:t>激</a:t>
            </a:r>
            <a:r>
              <a:rPr sz="1650" spc="15" dirty="0">
                <a:latin typeface="黑体" panose="02010609060101010101" charset="-122"/>
                <a:cs typeface="黑体" panose="02010609060101010101" charset="-122"/>
              </a:rPr>
              <a:t>脑</a:t>
            </a:r>
            <a:r>
              <a:rPr sz="1650" spc="30" dirty="0">
                <a:latin typeface="黑体" panose="02010609060101010101" charset="-122"/>
                <a:cs typeface="黑体" panose="02010609060101010101" charset="-122"/>
              </a:rPr>
              <a:t>起</a:t>
            </a:r>
            <a:r>
              <a:rPr sz="1650" spc="15" dirty="0">
                <a:latin typeface="黑体" panose="02010609060101010101" charset="-122"/>
                <a:cs typeface="黑体" panose="02010609060101010101" charset="-122"/>
              </a:rPr>
              <a:t>搏</a:t>
            </a:r>
            <a:r>
              <a:rPr sz="1650" spc="-5" dirty="0">
                <a:latin typeface="黑体" panose="02010609060101010101" charset="-122"/>
                <a:cs typeface="黑体" panose="02010609060101010101" charset="-122"/>
              </a:rPr>
              <a:t>器</a:t>
            </a:r>
            <a:endParaRPr sz="16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849859" y="2292095"/>
            <a:ext cx="1463040" cy="276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b="1" spc="-5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侵</a:t>
            </a:r>
            <a:r>
              <a:rPr sz="1650" b="1" spc="-40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入</a:t>
            </a:r>
            <a:r>
              <a:rPr sz="1650" b="1" spc="-5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式脑机</a:t>
            </a:r>
            <a:r>
              <a:rPr sz="1650" b="1" spc="-40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接</a:t>
            </a:r>
            <a:r>
              <a:rPr sz="1650" b="1" spc="-1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口</a:t>
            </a:r>
            <a:endParaRPr sz="16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042139" y="6353555"/>
            <a:ext cx="851535" cy="276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b="1" spc="-40" dirty="0">
                <a:latin typeface="黑体" panose="02010609060101010101" charset="-122"/>
                <a:cs typeface="黑体" panose="02010609060101010101" charset="-122"/>
              </a:rPr>
              <a:t>应用场</a:t>
            </a:r>
            <a:r>
              <a:rPr sz="1650" b="1" spc="-15" dirty="0">
                <a:latin typeface="黑体" panose="02010609060101010101" charset="-122"/>
                <a:cs typeface="黑体" panose="02010609060101010101" charset="-122"/>
              </a:rPr>
              <a:t>景</a:t>
            </a:r>
            <a:endParaRPr sz="16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238747" y="7493507"/>
            <a:ext cx="446405" cy="276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b="1" spc="5" dirty="0">
                <a:latin typeface="黑体" panose="02010609060101010101" charset="-122"/>
                <a:cs typeface="黑体" panose="02010609060101010101" charset="-122"/>
              </a:rPr>
              <a:t>总</a:t>
            </a:r>
            <a:r>
              <a:rPr sz="1650" b="1" spc="-15" dirty="0">
                <a:latin typeface="黑体" panose="02010609060101010101" charset="-122"/>
                <a:cs typeface="黑体" panose="02010609060101010101" charset="-122"/>
              </a:rPr>
              <a:t>结</a:t>
            </a:r>
            <a:endParaRPr sz="1650">
              <a:latin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62000"/>
            <a:ext cx="16256000" cy="8382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8380" y="793863"/>
            <a:ext cx="9000490" cy="535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50" spc="175" dirty="0"/>
              <a:t>基</a:t>
            </a:r>
            <a:r>
              <a:rPr sz="3350" spc="185" dirty="0"/>
              <a:t>于</a:t>
            </a:r>
            <a:r>
              <a:rPr sz="3350" spc="175" dirty="0"/>
              <a:t>双向式</a:t>
            </a:r>
            <a:r>
              <a:rPr sz="3350" spc="185" dirty="0"/>
              <a:t>脑</a:t>
            </a:r>
            <a:r>
              <a:rPr sz="3350" spc="175" dirty="0"/>
              <a:t>肌接口</a:t>
            </a:r>
            <a:r>
              <a:rPr sz="3350" spc="185" dirty="0"/>
              <a:t>原</a:t>
            </a:r>
            <a:r>
              <a:rPr sz="3350" spc="175" dirty="0"/>
              <a:t>理的神</a:t>
            </a:r>
            <a:r>
              <a:rPr sz="3350" spc="185" dirty="0"/>
              <a:t>经</a:t>
            </a:r>
            <a:r>
              <a:rPr sz="3350" spc="175" dirty="0"/>
              <a:t>康复解</a:t>
            </a:r>
            <a:r>
              <a:rPr sz="3350" spc="185" dirty="0"/>
              <a:t>决</a:t>
            </a:r>
            <a:r>
              <a:rPr sz="3350" spc="175" dirty="0"/>
              <a:t>方</a:t>
            </a:r>
            <a:r>
              <a:rPr sz="3350" spc="-15" dirty="0"/>
              <a:t>案</a:t>
            </a:r>
            <a:endParaRPr sz="3350"/>
          </a:p>
        </p:txBody>
      </p:sp>
      <p:sp>
        <p:nvSpPr>
          <p:cNvPr id="4" name="object 4"/>
          <p:cNvSpPr/>
          <p:nvPr/>
        </p:nvSpPr>
        <p:spPr>
          <a:xfrm>
            <a:off x="1872995" y="2651760"/>
            <a:ext cx="850392" cy="876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866900" y="4093464"/>
            <a:ext cx="864108" cy="8811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768344" y="2996183"/>
            <a:ext cx="1275715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b="1" spc="-8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大</a:t>
            </a:r>
            <a:r>
              <a:rPr sz="1700" b="1" spc="-9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脑</a:t>
            </a:r>
            <a:r>
              <a:rPr sz="1700" b="1" spc="-8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运</a:t>
            </a:r>
            <a:r>
              <a:rPr sz="1700" b="1" spc="-9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动</a:t>
            </a:r>
            <a:r>
              <a:rPr sz="1700" b="1" spc="-8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想</a:t>
            </a:r>
            <a:r>
              <a:rPr sz="1700" b="1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象</a:t>
            </a:r>
            <a:endParaRPr sz="17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68344" y="4479036"/>
            <a:ext cx="1275715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b="1" spc="-8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电</a:t>
            </a:r>
            <a:r>
              <a:rPr sz="1700" b="1" spc="-9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机</a:t>
            </a:r>
            <a:r>
              <a:rPr sz="1700" b="1" spc="-8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控</a:t>
            </a:r>
            <a:r>
              <a:rPr sz="1700" b="1" spc="-9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制</a:t>
            </a:r>
            <a:r>
              <a:rPr sz="1700" b="1" spc="-8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反</a:t>
            </a:r>
            <a:r>
              <a:rPr sz="1700" b="1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馈</a:t>
            </a:r>
            <a:endParaRPr sz="17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667500" y="2647188"/>
            <a:ext cx="1536192" cy="9177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813804" y="3730752"/>
            <a:ext cx="1365503" cy="10019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1554459" y="3096768"/>
            <a:ext cx="1074420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b="1" spc="-8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脑</a:t>
            </a:r>
            <a:r>
              <a:rPr sz="1700" b="1" spc="-7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肌</a:t>
            </a:r>
            <a:r>
              <a:rPr sz="1700" b="1" spc="-8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电</a:t>
            </a:r>
            <a:r>
              <a:rPr sz="1700" b="1" spc="-7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感</a:t>
            </a:r>
            <a:r>
              <a:rPr sz="1700" b="1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知</a:t>
            </a:r>
            <a:endParaRPr sz="17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249659" y="4570476"/>
            <a:ext cx="1674495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b="1" spc="-9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基于Al的意图</a:t>
            </a:r>
            <a:r>
              <a:rPr sz="1700" b="1" spc="-8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识</a:t>
            </a:r>
            <a:r>
              <a:rPr sz="1700" b="1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别</a:t>
            </a:r>
            <a:endParaRPr sz="17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825728" y="2702051"/>
            <a:ext cx="864107" cy="8437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808736" y="6333731"/>
            <a:ext cx="1458595" cy="687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b="1" spc="-114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初级脑机接口</a:t>
            </a:r>
            <a:r>
              <a:rPr sz="1700" b="1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：</a:t>
            </a:r>
            <a:endParaRPr sz="1700">
              <a:latin typeface="黑体" panose="02010609060101010101" charset="-122"/>
              <a:cs typeface="黑体" panose="02010609060101010101" charset="-122"/>
            </a:endParaRPr>
          </a:p>
          <a:p>
            <a:pPr marL="296545">
              <a:lnSpc>
                <a:spcPct val="100000"/>
              </a:lnSpc>
              <a:spcBef>
                <a:spcPts val="95"/>
              </a:spcBef>
            </a:pPr>
            <a:r>
              <a:rPr sz="2550" b="1" i="1" spc="-86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单</a:t>
            </a:r>
            <a:r>
              <a:rPr sz="2550" b="1" i="1" spc="-969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项</a:t>
            </a:r>
            <a:r>
              <a:rPr sz="2550" b="1" i="1" spc="-11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式</a:t>
            </a:r>
            <a:endParaRPr sz="25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43788" y="7342619"/>
            <a:ext cx="1243330" cy="461009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 indent="5715">
              <a:lnSpc>
                <a:spcPct val="104000"/>
              </a:lnSpc>
              <a:spcBef>
                <a:spcPts val="45"/>
              </a:spcBef>
            </a:pPr>
            <a:r>
              <a:rPr sz="1400" spc="-4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实现脑电信</a:t>
            </a:r>
            <a:r>
              <a:rPr sz="1400" spc="-6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号</a:t>
            </a:r>
            <a:r>
              <a:rPr sz="140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的 </a:t>
            </a:r>
            <a:r>
              <a:rPr sz="1400" spc="-3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单</a:t>
            </a:r>
            <a:r>
              <a:rPr sz="1400" spc="-4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向</a:t>
            </a:r>
            <a:r>
              <a:rPr sz="1400" spc="-3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采集与</a:t>
            </a:r>
            <a:r>
              <a:rPr sz="1400" spc="-4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解</a:t>
            </a:r>
            <a:r>
              <a:rPr sz="1400" spc="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读</a:t>
            </a:r>
            <a:endParaRPr sz="1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628900" y="6644640"/>
            <a:ext cx="419100" cy="15233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426967" y="6294212"/>
            <a:ext cx="1333500" cy="71945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650" b="1" spc="6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高</a:t>
            </a:r>
            <a:r>
              <a:rPr sz="1650" b="1" spc="8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级</a:t>
            </a:r>
            <a:r>
              <a:rPr sz="1650" b="1" spc="6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脑机接</a:t>
            </a:r>
            <a:r>
              <a:rPr sz="1650" b="1" spc="-1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口</a:t>
            </a:r>
            <a:endParaRPr sz="1650">
              <a:latin typeface="黑体" panose="02010609060101010101" charset="-122"/>
              <a:cs typeface="黑体" panose="02010609060101010101" charset="-122"/>
            </a:endParaRPr>
          </a:p>
          <a:p>
            <a:pPr marL="355600">
              <a:lnSpc>
                <a:spcPct val="100000"/>
              </a:lnSpc>
              <a:spcBef>
                <a:spcPts val="390"/>
              </a:spcBef>
            </a:pPr>
            <a:r>
              <a:rPr sz="2350" b="1" spc="-6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双向</a:t>
            </a:r>
            <a:r>
              <a:rPr sz="2350" b="1" spc="-1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式</a:t>
            </a:r>
            <a:endParaRPr sz="23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550399" y="7318247"/>
            <a:ext cx="1403350" cy="45021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8415" marR="5080" indent="-6350">
              <a:lnSpc>
                <a:spcPts val="1660"/>
              </a:lnSpc>
              <a:spcBef>
                <a:spcPts val="175"/>
              </a:spcBef>
            </a:pPr>
            <a:r>
              <a:rPr sz="1400" spc="-6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实</a:t>
            </a:r>
            <a:r>
              <a:rPr sz="1400" spc="-4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现</a:t>
            </a:r>
            <a:r>
              <a:rPr sz="1400" spc="-6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人</a:t>
            </a:r>
            <a:r>
              <a:rPr sz="1400" spc="-4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脑</a:t>
            </a:r>
            <a:r>
              <a:rPr sz="1400" spc="-6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与</a:t>
            </a:r>
            <a:r>
              <a:rPr sz="1400" spc="-4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外</a:t>
            </a:r>
            <a:r>
              <a:rPr sz="1400" spc="-6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部</a:t>
            </a:r>
            <a:r>
              <a:rPr sz="140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设 </a:t>
            </a:r>
            <a:r>
              <a:rPr sz="1400" spc="-6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备</a:t>
            </a:r>
            <a:r>
              <a:rPr sz="1400" spc="-4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间</a:t>
            </a:r>
            <a:r>
              <a:rPr sz="1400" spc="-6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的</a:t>
            </a:r>
            <a:r>
              <a:rPr sz="1400" spc="-4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信</a:t>
            </a:r>
            <a:r>
              <a:rPr sz="1400" spc="-6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息</a:t>
            </a:r>
            <a:r>
              <a:rPr sz="1400" spc="-4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交</a:t>
            </a:r>
            <a:r>
              <a:rPr sz="1400" spc="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互</a:t>
            </a:r>
            <a:endParaRPr sz="1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959855" y="6370348"/>
            <a:ext cx="1485900" cy="1459230"/>
          </a:xfrm>
          <a:prstGeom prst="rect">
            <a:avLst/>
          </a:prstGeom>
        </p:spPr>
        <p:txBody>
          <a:bodyPr vert="horz" wrap="square" lIns="0" tIns="185420" rIns="0" bIns="0" rtlCol="0">
            <a:spAutoFit/>
          </a:bodyPr>
          <a:lstStyle/>
          <a:p>
            <a:pPr marL="132715">
              <a:lnSpc>
                <a:spcPct val="100000"/>
              </a:lnSpc>
              <a:spcBef>
                <a:spcPts val="1460"/>
              </a:spcBef>
            </a:pPr>
            <a:r>
              <a:rPr sz="2550" b="1" i="1" spc="-1019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技</a:t>
            </a:r>
            <a:r>
              <a:rPr sz="2550" b="1" i="1" spc="-103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术</a:t>
            </a:r>
            <a:r>
              <a:rPr sz="2550" b="1" i="1" spc="-1019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实</a:t>
            </a:r>
            <a:r>
              <a:rPr sz="2550" b="1" i="1" spc="-11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现</a:t>
            </a:r>
            <a:endParaRPr sz="2550">
              <a:latin typeface="黑体" panose="02010609060101010101" charset="-122"/>
              <a:cs typeface="黑体" panose="02010609060101010101" charset="-122"/>
            </a:endParaRPr>
          </a:p>
          <a:p>
            <a:pPr marL="12700" marR="5080" algn="just">
              <a:lnSpc>
                <a:spcPct val="96000"/>
              </a:lnSpc>
              <a:spcBef>
                <a:spcPts val="975"/>
              </a:spcBef>
            </a:pPr>
            <a:r>
              <a:rPr sz="1700" b="1" spc="-8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基于脑肌电接</a:t>
            </a:r>
            <a:r>
              <a:rPr sz="1700" b="1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口 </a:t>
            </a:r>
            <a:r>
              <a:rPr sz="1700" b="1" spc="-8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和</a:t>
            </a:r>
            <a:r>
              <a:rPr sz="1700" b="1" spc="-9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精</a:t>
            </a:r>
            <a:r>
              <a:rPr sz="1700" b="1" spc="-8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密</a:t>
            </a:r>
            <a:r>
              <a:rPr sz="1700" b="1" spc="-9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机</a:t>
            </a:r>
            <a:r>
              <a:rPr sz="1700" b="1" spc="-8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械</a:t>
            </a:r>
            <a:r>
              <a:rPr sz="1700" b="1" spc="-9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的</a:t>
            </a:r>
            <a:r>
              <a:rPr sz="1700" b="1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神 </a:t>
            </a:r>
            <a:r>
              <a:rPr sz="1700" b="1" spc="-9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经康复</a:t>
            </a:r>
            <a:r>
              <a:rPr sz="1700" b="1" spc="-8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解</a:t>
            </a:r>
            <a:r>
              <a:rPr sz="1700" b="1" spc="-9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决方</a:t>
            </a:r>
            <a:r>
              <a:rPr sz="1700" b="1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案</a:t>
            </a:r>
            <a:endParaRPr sz="17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447023" y="6518922"/>
            <a:ext cx="7389495" cy="15068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70" marR="2060575">
              <a:lnSpc>
                <a:spcPct val="117000"/>
              </a:lnSpc>
              <a:spcBef>
                <a:spcPts val="95"/>
              </a:spcBef>
            </a:pPr>
            <a:r>
              <a:rPr sz="1700" b="1" spc="-10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基于神经</a:t>
            </a:r>
            <a:r>
              <a:rPr sz="1700" b="1" spc="-114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可</a:t>
            </a:r>
            <a:r>
              <a:rPr sz="1700" b="1" spc="-10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塑性医学理论修</a:t>
            </a:r>
            <a:r>
              <a:rPr sz="1700" spc="-10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复</a:t>
            </a:r>
            <a:r>
              <a:rPr sz="1700" spc="-9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受</a:t>
            </a:r>
            <a:r>
              <a:rPr sz="1700" spc="-10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损神</a:t>
            </a:r>
            <a:r>
              <a:rPr sz="1700" spc="-9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经</a:t>
            </a:r>
            <a:r>
              <a:rPr sz="1700" spc="-10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环路</a:t>
            </a:r>
            <a:r>
              <a:rPr sz="1700" spc="-9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1700" spc="-10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重塑</a:t>
            </a:r>
            <a:r>
              <a:rPr sz="1700" spc="-9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神</a:t>
            </a:r>
            <a:r>
              <a:rPr sz="1700" spc="-10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经功</a:t>
            </a:r>
            <a:r>
              <a:rPr sz="170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能 </a:t>
            </a:r>
            <a:r>
              <a:rPr sz="1700" b="1" spc="-114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通过脑肌电神经信号</a:t>
            </a:r>
            <a:r>
              <a:rPr sz="1700" b="1" spc="-10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传</a:t>
            </a:r>
            <a:r>
              <a:rPr sz="1700" b="1" spc="-114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感技术和</a:t>
            </a:r>
            <a:r>
              <a:rPr sz="1700" b="1" spc="-114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AI</a:t>
            </a:r>
            <a:r>
              <a:rPr sz="1700" b="1" spc="-114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解码技术</a:t>
            </a:r>
            <a:r>
              <a:rPr sz="1700" spc="-12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实</a:t>
            </a:r>
            <a:r>
              <a:rPr sz="1700" spc="-10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现</a:t>
            </a:r>
            <a:r>
              <a:rPr sz="1700" spc="-12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意</a:t>
            </a:r>
            <a:r>
              <a:rPr sz="1700" spc="-10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图</a:t>
            </a:r>
            <a:r>
              <a:rPr sz="1700" spc="-12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输</a:t>
            </a:r>
            <a:r>
              <a:rPr sz="1700" spc="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出 </a:t>
            </a:r>
            <a:r>
              <a:rPr sz="1700" b="1" spc="-10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通</a:t>
            </a:r>
            <a:r>
              <a:rPr sz="1700" b="1" spc="-9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过</a:t>
            </a:r>
            <a:r>
              <a:rPr sz="1700" b="1" spc="-10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精密</a:t>
            </a:r>
            <a:r>
              <a:rPr sz="1700" b="1" spc="-9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机</a:t>
            </a:r>
            <a:r>
              <a:rPr sz="1700" b="1" spc="-10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械和</a:t>
            </a:r>
            <a:r>
              <a:rPr sz="1700" b="1" spc="-1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VR</a:t>
            </a:r>
            <a:r>
              <a:rPr sz="1700" spc="-9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等</a:t>
            </a:r>
            <a:r>
              <a:rPr sz="1700" spc="-10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技</a:t>
            </a:r>
            <a:r>
              <a:rPr sz="1700" spc="-9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术手段</a:t>
            </a:r>
            <a:r>
              <a:rPr sz="1700" spc="-10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实</a:t>
            </a:r>
            <a:r>
              <a:rPr sz="1700" spc="-9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现本体</a:t>
            </a:r>
            <a:r>
              <a:rPr sz="1700" spc="-10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觉</a:t>
            </a:r>
            <a:r>
              <a:rPr sz="1700" spc="-9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输</a:t>
            </a:r>
            <a:r>
              <a:rPr sz="1700" spc="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入</a:t>
            </a:r>
            <a:endParaRPr sz="1700">
              <a:latin typeface="黑体" panose="02010609060101010101" charset="-122"/>
              <a:cs typeface="黑体" panose="02010609060101010101" charset="-122"/>
            </a:endParaRPr>
          </a:p>
          <a:p>
            <a:pPr marL="12700" marR="5080">
              <a:lnSpc>
                <a:spcPct val="105000"/>
              </a:lnSpc>
              <a:spcBef>
                <a:spcPts val="265"/>
              </a:spcBef>
            </a:pPr>
            <a:r>
              <a:rPr sz="1700" spc="-12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解</a:t>
            </a:r>
            <a:r>
              <a:rPr sz="1700" spc="-10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决</a:t>
            </a:r>
            <a:r>
              <a:rPr sz="1700" spc="-12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神</a:t>
            </a:r>
            <a:r>
              <a:rPr sz="1700" spc="-10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经</a:t>
            </a:r>
            <a:r>
              <a:rPr sz="1700" spc="-12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性</a:t>
            </a:r>
            <a:r>
              <a:rPr sz="1700" spc="-10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疾</a:t>
            </a:r>
            <a:r>
              <a:rPr sz="1700" spc="-12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病</a:t>
            </a:r>
            <a:r>
              <a:rPr sz="1700" spc="-10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运</a:t>
            </a:r>
            <a:r>
              <a:rPr sz="1700" spc="-12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动</a:t>
            </a:r>
            <a:r>
              <a:rPr sz="1700" spc="-10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障</a:t>
            </a:r>
            <a:r>
              <a:rPr sz="1700" spc="-12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碍</a:t>
            </a:r>
            <a:r>
              <a:rPr sz="1700" spc="-10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者</a:t>
            </a:r>
            <a:r>
              <a:rPr sz="1700" spc="-12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无</a:t>
            </a:r>
            <a:r>
              <a:rPr sz="1700" spc="-10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法</a:t>
            </a:r>
            <a:r>
              <a:rPr sz="1700" spc="-12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形</a:t>
            </a:r>
            <a:r>
              <a:rPr sz="1700" spc="-10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成</a:t>
            </a:r>
            <a:r>
              <a:rPr sz="1700" spc="-12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“输</a:t>
            </a:r>
            <a:r>
              <a:rPr sz="1700" spc="-1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入-</a:t>
            </a:r>
            <a:r>
              <a:rPr sz="1700" spc="-12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整</a:t>
            </a:r>
            <a:r>
              <a:rPr sz="1700" spc="-1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合-</a:t>
            </a:r>
            <a:r>
              <a:rPr sz="1700" spc="-12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输</a:t>
            </a:r>
            <a:r>
              <a:rPr sz="1700" spc="-10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出</a:t>
            </a:r>
            <a:r>
              <a:rPr sz="1700" spc="-12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-反</a:t>
            </a:r>
            <a:r>
              <a:rPr sz="1700" spc="-10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馈”</a:t>
            </a:r>
            <a:r>
              <a:rPr sz="1700" spc="-12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的</a:t>
            </a:r>
            <a:r>
              <a:rPr sz="1700" spc="-10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神</a:t>
            </a:r>
            <a:r>
              <a:rPr sz="1700" spc="-12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经</a:t>
            </a:r>
            <a:r>
              <a:rPr sz="1700" spc="-10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闭</a:t>
            </a:r>
            <a:r>
              <a:rPr sz="1700" spc="-12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环</a:t>
            </a:r>
            <a:r>
              <a:rPr sz="1700" spc="-10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临</a:t>
            </a:r>
            <a:r>
              <a:rPr sz="1700" spc="-12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床</a:t>
            </a:r>
            <a:r>
              <a:rPr sz="1700" spc="-10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问</a:t>
            </a:r>
            <a:r>
              <a:rPr sz="170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题 </a:t>
            </a:r>
            <a:r>
              <a:rPr sz="1700" spc="-10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脑</a:t>
            </a:r>
            <a:r>
              <a:rPr sz="1700" spc="-9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肌</a:t>
            </a:r>
            <a:r>
              <a:rPr sz="1700" spc="-10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电</a:t>
            </a:r>
            <a:r>
              <a:rPr sz="1700" spc="-10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Al</a:t>
            </a:r>
            <a:r>
              <a:rPr sz="1700" spc="-10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解</a:t>
            </a:r>
            <a:r>
              <a:rPr sz="1700" spc="-9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码</a:t>
            </a:r>
            <a:r>
              <a:rPr sz="1700" spc="-10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技术</a:t>
            </a:r>
            <a:r>
              <a:rPr sz="1700" spc="-9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覆</a:t>
            </a:r>
            <a:r>
              <a:rPr sz="1700" spc="-10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盖</a:t>
            </a:r>
            <a:r>
              <a:rPr sz="1700" b="1" spc="-10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从康复治</a:t>
            </a:r>
            <a:r>
              <a:rPr sz="1700" b="1" spc="-114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疗</a:t>
            </a:r>
            <a:r>
              <a:rPr sz="1700" b="1" spc="-10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到日常生活的康复</a:t>
            </a:r>
            <a:r>
              <a:rPr sz="1700" b="1" spc="-114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全</a:t>
            </a:r>
            <a:r>
              <a:rPr sz="1700" b="1" spc="-10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周期需</a:t>
            </a:r>
            <a:r>
              <a:rPr sz="1700" b="1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求</a:t>
            </a:r>
            <a:endParaRPr sz="17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552180" y="4309109"/>
            <a:ext cx="205740" cy="3708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8887269" y="3965575"/>
            <a:ext cx="113664" cy="608965"/>
          </a:xfrm>
          <a:prstGeom prst="rect">
            <a:avLst/>
          </a:prstGeom>
        </p:spPr>
        <p:txBody>
          <a:bodyPr vert="eaVert" wrap="square" lIns="0" tIns="0" rIns="0" bIns="0" rtlCol="0">
            <a:spAutoFit/>
          </a:bodyPr>
          <a:lstStyle/>
          <a:p>
            <a:pPr marL="12700">
              <a:lnSpc>
                <a:spcPct val="70000"/>
              </a:lnSpc>
            </a:pPr>
            <a:r>
              <a:rPr sz="700" spc="85" dirty="0">
                <a:latin typeface="宋体" panose="02010600030101010101" pitchFamily="2" charset="-122"/>
                <a:cs typeface="宋体" panose="02010600030101010101" pitchFamily="2" charset="-122"/>
              </a:rPr>
              <a:t>心首着真心</a:t>
            </a:r>
            <a:r>
              <a:rPr sz="700" dirty="0">
                <a:latin typeface="宋体" panose="02010600030101010101" pitchFamily="2" charset="-122"/>
                <a:cs typeface="宋体" panose="02010600030101010101" pitchFamily="2" charset="-122"/>
              </a:rPr>
              <a:t>心</a:t>
            </a:r>
            <a:endParaRPr sz="7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8380" y="713105"/>
            <a:ext cx="9927590" cy="535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50" spc="185" dirty="0"/>
              <a:t>康复需求缺</a:t>
            </a:r>
            <a:r>
              <a:rPr sz="3350" spc="195" dirty="0"/>
              <a:t>口</a:t>
            </a:r>
            <a:r>
              <a:rPr sz="3350" spc="185" dirty="0"/>
              <a:t>巨大，数干万患者亟待</a:t>
            </a:r>
            <a:r>
              <a:rPr sz="3350" spc="195" dirty="0"/>
              <a:t>有</a:t>
            </a:r>
            <a:r>
              <a:rPr sz="3350" spc="185" dirty="0"/>
              <a:t>效解决方</a:t>
            </a:r>
            <a:r>
              <a:rPr sz="3350" spc="-15" dirty="0"/>
              <a:t>案</a:t>
            </a:r>
            <a:endParaRPr sz="3350"/>
          </a:p>
        </p:txBody>
      </p:sp>
      <p:sp>
        <p:nvSpPr>
          <p:cNvPr id="4" name="object 4"/>
          <p:cNvSpPr/>
          <p:nvPr/>
        </p:nvSpPr>
        <p:spPr>
          <a:xfrm>
            <a:off x="13685519" y="317500"/>
            <a:ext cx="2087880" cy="6014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177250" y="890269"/>
            <a:ext cx="1151890" cy="360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10" dirty="0">
                <a:latin typeface="黑体" panose="02010609060101010101" charset="-122"/>
                <a:cs typeface="黑体" panose="02010609060101010101" charset="-122"/>
              </a:rPr>
              <a:t>傲</a:t>
            </a:r>
            <a:r>
              <a:rPr sz="2200" b="1" spc="20" dirty="0">
                <a:latin typeface="黑体" panose="02010609060101010101" charset="-122"/>
                <a:cs typeface="黑体" panose="02010609060101010101" charset="-122"/>
              </a:rPr>
              <a:t>意</a:t>
            </a:r>
            <a:r>
              <a:rPr sz="2200" b="1" spc="10" dirty="0">
                <a:latin typeface="黑体" panose="02010609060101010101" charset="-122"/>
                <a:cs typeface="黑体" panose="02010609060101010101" charset="-122"/>
              </a:rPr>
              <a:t>科</a:t>
            </a:r>
            <a:r>
              <a:rPr sz="2200" b="1" spc="-15" dirty="0">
                <a:latin typeface="黑体" panose="02010609060101010101" charset="-122"/>
                <a:cs typeface="黑体" panose="02010609060101010101" charset="-122"/>
              </a:rPr>
              <a:t>技</a:t>
            </a:r>
            <a:endParaRPr sz="22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01927" y="1822831"/>
            <a:ext cx="60960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35" dirty="0">
                <a:latin typeface="黑体" panose="02010609060101010101" charset="-122"/>
                <a:cs typeface="黑体" panose="02010609060101010101" charset="-122"/>
              </a:rPr>
              <a:t>脑卒</a:t>
            </a:r>
            <a:r>
              <a:rPr sz="1500" b="1" spc="-10" dirty="0">
                <a:latin typeface="黑体" panose="02010609060101010101" charset="-122"/>
                <a:cs typeface="黑体" panose="02010609060101010101" charset="-122"/>
              </a:rPr>
              <a:t>中</a:t>
            </a:r>
            <a:endParaRPr sz="15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46439" y="2225154"/>
            <a:ext cx="124968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155" dirty="0">
                <a:latin typeface="黑体" panose="02010609060101010101" charset="-122"/>
                <a:cs typeface="黑体" panose="02010609060101010101" charset="-122"/>
              </a:rPr>
              <a:t>脑卒中存量患</a:t>
            </a:r>
            <a:r>
              <a:rPr sz="1500" b="1" spc="-10" dirty="0">
                <a:latin typeface="黑体" panose="02010609060101010101" charset="-122"/>
                <a:cs typeface="黑体" panose="02010609060101010101" charset="-122"/>
              </a:rPr>
              <a:t>者</a:t>
            </a:r>
            <a:endParaRPr sz="15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58644" y="2593721"/>
            <a:ext cx="996950" cy="307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b="1" spc="-110" dirty="0">
                <a:solidFill>
                  <a:srgbClr val="E25200"/>
                </a:solidFill>
                <a:latin typeface="黑体" panose="02010609060101010101" charset="-122"/>
                <a:cs typeface="黑体" panose="02010609060101010101" charset="-122"/>
              </a:rPr>
              <a:t>1</a:t>
            </a:r>
            <a:r>
              <a:rPr sz="1850" b="1" spc="-120" dirty="0">
                <a:solidFill>
                  <a:srgbClr val="E25200"/>
                </a:solidFill>
                <a:latin typeface="黑体" panose="02010609060101010101" charset="-122"/>
                <a:cs typeface="黑体" panose="02010609060101010101" charset="-122"/>
              </a:rPr>
              <a:t>,</a:t>
            </a:r>
            <a:r>
              <a:rPr sz="1850" b="1" spc="-135" dirty="0">
                <a:solidFill>
                  <a:srgbClr val="E25200"/>
                </a:solidFill>
                <a:latin typeface="黑体" panose="02010609060101010101" charset="-122"/>
                <a:cs typeface="黑体" panose="02010609060101010101" charset="-122"/>
              </a:rPr>
              <a:t>4</a:t>
            </a:r>
            <a:r>
              <a:rPr sz="1850" b="1" spc="-120" dirty="0">
                <a:solidFill>
                  <a:srgbClr val="E25200"/>
                </a:solidFill>
                <a:latin typeface="黑体" panose="02010609060101010101" charset="-122"/>
                <a:cs typeface="黑体" panose="02010609060101010101" charset="-122"/>
              </a:rPr>
              <a:t>9</a:t>
            </a:r>
            <a:r>
              <a:rPr sz="1850" b="1" spc="-145" dirty="0">
                <a:solidFill>
                  <a:srgbClr val="E25200"/>
                </a:solidFill>
                <a:latin typeface="黑体" panose="02010609060101010101" charset="-122"/>
                <a:cs typeface="黑体" panose="02010609060101010101" charset="-122"/>
              </a:rPr>
              <a:t>4</a:t>
            </a:r>
            <a:r>
              <a:rPr sz="1850" b="1" spc="-120" dirty="0">
                <a:solidFill>
                  <a:srgbClr val="E25200"/>
                </a:solidFill>
                <a:latin typeface="黑体" panose="02010609060101010101" charset="-122"/>
                <a:cs typeface="黑体" panose="02010609060101010101" charset="-122"/>
              </a:rPr>
              <a:t>万</a:t>
            </a:r>
            <a:r>
              <a:rPr sz="1850" dirty="0">
                <a:latin typeface="黑体" panose="02010609060101010101" charset="-122"/>
                <a:cs typeface="黑体" panose="02010609060101010101" charset="-122"/>
              </a:rPr>
              <a:t>人</a:t>
            </a:r>
            <a:endParaRPr sz="18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29360" y="3127375"/>
            <a:ext cx="227076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35" dirty="0">
                <a:latin typeface="黑体" panose="02010609060101010101" charset="-122"/>
                <a:cs typeface="黑体" panose="02010609060101010101" charset="-122"/>
              </a:rPr>
              <a:t>其</a:t>
            </a:r>
            <a:r>
              <a:rPr sz="1500" b="1" spc="-50" dirty="0">
                <a:latin typeface="黑体" panose="02010609060101010101" charset="-122"/>
                <a:cs typeface="黑体" panose="02010609060101010101" charset="-122"/>
              </a:rPr>
              <a:t>他</a:t>
            </a:r>
            <a:r>
              <a:rPr sz="1500" b="1" spc="-35" dirty="0">
                <a:latin typeface="黑体" panose="02010609060101010101" charset="-122"/>
                <a:cs typeface="黑体" panose="02010609060101010101" charset="-122"/>
              </a:rPr>
              <a:t>神</a:t>
            </a:r>
            <a:r>
              <a:rPr sz="1500" b="1" spc="-50" dirty="0">
                <a:latin typeface="黑体" panose="02010609060101010101" charset="-122"/>
                <a:cs typeface="黑体" panose="02010609060101010101" charset="-122"/>
              </a:rPr>
              <a:t>经</a:t>
            </a:r>
            <a:r>
              <a:rPr sz="1500" b="1" spc="-35" dirty="0">
                <a:latin typeface="黑体" panose="02010609060101010101" charset="-122"/>
                <a:cs typeface="黑体" panose="02010609060101010101" charset="-122"/>
              </a:rPr>
              <a:t>康</a:t>
            </a:r>
            <a:r>
              <a:rPr sz="1500" b="1" spc="-50" dirty="0">
                <a:latin typeface="黑体" panose="02010609060101010101" charset="-122"/>
                <a:cs typeface="黑体" panose="02010609060101010101" charset="-122"/>
              </a:rPr>
              <a:t>复</a:t>
            </a:r>
            <a:r>
              <a:rPr sz="1500" b="1" spc="-35" dirty="0">
                <a:latin typeface="黑体" panose="02010609060101010101" charset="-122"/>
                <a:cs typeface="黑体" panose="02010609060101010101" charset="-122"/>
              </a:rPr>
              <a:t>适应</a:t>
            </a:r>
            <a:r>
              <a:rPr sz="1500" b="1" spc="-50" dirty="0">
                <a:latin typeface="黑体" panose="02010609060101010101" charset="-122"/>
                <a:cs typeface="黑体" panose="02010609060101010101" charset="-122"/>
              </a:rPr>
              <a:t>症</a:t>
            </a:r>
            <a:r>
              <a:rPr sz="1500" b="1" spc="-35" dirty="0">
                <a:latin typeface="黑体" panose="02010609060101010101" charset="-122"/>
                <a:cs typeface="黑体" panose="02010609060101010101" charset="-122"/>
              </a:rPr>
              <a:t>发</a:t>
            </a:r>
            <a:r>
              <a:rPr sz="1500" b="1" spc="-50" dirty="0">
                <a:latin typeface="黑体" panose="02010609060101010101" charset="-122"/>
                <a:cs typeface="黑体" panose="02010609060101010101" charset="-122"/>
              </a:rPr>
              <a:t>病</a:t>
            </a:r>
            <a:r>
              <a:rPr sz="1500" b="1" spc="-10" dirty="0">
                <a:latin typeface="黑体" panose="02010609060101010101" charset="-122"/>
                <a:cs typeface="黑体" panose="02010609060101010101" charset="-122"/>
              </a:rPr>
              <a:t>率</a:t>
            </a:r>
            <a:endParaRPr sz="15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93239" y="3566274"/>
            <a:ext cx="123888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155" dirty="0">
                <a:latin typeface="黑体" panose="02010609060101010101" charset="-122"/>
                <a:cs typeface="黑体" panose="02010609060101010101" charset="-122"/>
              </a:rPr>
              <a:t>脑</a:t>
            </a:r>
            <a:r>
              <a:rPr sz="1500" b="1" spc="-170" dirty="0">
                <a:latin typeface="黑体" panose="02010609060101010101" charset="-122"/>
                <a:cs typeface="黑体" panose="02010609060101010101" charset="-122"/>
              </a:rPr>
              <a:t>外</a:t>
            </a:r>
            <a:r>
              <a:rPr sz="1500" b="1" spc="-155" dirty="0">
                <a:latin typeface="黑体" panose="02010609060101010101" charset="-122"/>
                <a:cs typeface="黑体" panose="02010609060101010101" charset="-122"/>
              </a:rPr>
              <a:t>伤新</a:t>
            </a:r>
            <a:r>
              <a:rPr sz="1500" b="1" spc="-170" dirty="0">
                <a:latin typeface="黑体" panose="02010609060101010101" charset="-122"/>
                <a:cs typeface="黑体" panose="02010609060101010101" charset="-122"/>
              </a:rPr>
              <a:t>发</a:t>
            </a:r>
            <a:r>
              <a:rPr sz="1500" b="1" spc="-155" dirty="0">
                <a:latin typeface="黑体" panose="02010609060101010101" charset="-122"/>
                <a:cs typeface="黑体" panose="02010609060101010101" charset="-122"/>
              </a:rPr>
              <a:t>病</a:t>
            </a:r>
            <a:r>
              <a:rPr sz="1500" b="1" spc="-70" dirty="0">
                <a:latin typeface="黑体" panose="02010609060101010101" charset="-122"/>
                <a:cs typeface="黑体" panose="02010609060101010101" charset="-122"/>
              </a:rPr>
              <a:t>数</a:t>
            </a:r>
            <a:endParaRPr sz="15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23135" y="3922903"/>
            <a:ext cx="117919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60" dirty="0">
                <a:solidFill>
                  <a:srgbClr val="E35200"/>
                </a:solidFill>
                <a:latin typeface="黑体" panose="02010609060101010101" charset="-122"/>
                <a:cs typeface="黑体" panose="02010609060101010101" charset="-122"/>
              </a:rPr>
              <a:t>1.140</a:t>
            </a:r>
            <a:r>
              <a:rPr sz="1500" b="1" spc="-10" dirty="0">
                <a:solidFill>
                  <a:srgbClr val="E35200"/>
                </a:solidFill>
                <a:latin typeface="黑体" panose="02010609060101010101" charset="-122"/>
                <a:cs typeface="黑体" panose="02010609060101010101" charset="-122"/>
              </a:rPr>
              <a:t>万</a:t>
            </a:r>
            <a:r>
              <a:rPr sz="1500" b="1" spc="-390" dirty="0">
                <a:solidFill>
                  <a:srgbClr val="E35200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500" spc="-50" dirty="0">
                <a:latin typeface="黑体" panose="02010609060101010101" charset="-122"/>
                <a:cs typeface="黑体" panose="02010609060101010101" charset="-122"/>
              </a:rPr>
              <a:t>人</a:t>
            </a:r>
            <a:r>
              <a:rPr sz="1500" spc="-55" dirty="0">
                <a:latin typeface="黑体" panose="02010609060101010101" charset="-122"/>
                <a:cs typeface="黑体" panose="02010609060101010101" charset="-122"/>
              </a:rPr>
              <a:t>/</a:t>
            </a:r>
            <a:r>
              <a:rPr sz="1500" dirty="0">
                <a:latin typeface="黑体" panose="02010609060101010101" charset="-122"/>
                <a:cs typeface="黑体" panose="02010609060101010101" charset="-122"/>
              </a:rPr>
              <a:t>年</a:t>
            </a:r>
            <a:endParaRPr sz="15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83100" y="2109960"/>
            <a:ext cx="1192530" cy="773430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230505">
              <a:lnSpc>
                <a:spcPct val="100000"/>
              </a:lnSpc>
              <a:spcBef>
                <a:spcPts val="935"/>
              </a:spcBef>
            </a:pPr>
            <a:r>
              <a:rPr sz="1500" b="1" spc="-120" dirty="0">
                <a:latin typeface="黑体" panose="02010609060101010101" charset="-122"/>
                <a:cs typeface="黑体" panose="02010609060101010101" charset="-122"/>
              </a:rPr>
              <a:t>新发病</a:t>
            </a:r>
            <a:r>
              <a:rPr sz="1500" b="1" spc="-10" dirty="0">
                <a:latin typeface="黑体" panose="02010609060101010101" charset="-122"/>
                <a:cs typeface="黑体" panose="02010609060101010101" charset="-122"/>
              </a:rPr>
              <a:t>数</a:t>
            </a:r>
            <a:endParaRPr sz="1500">
              <a:latin typeface="黑体" panose="02010609060101010101" charset="-122"/>
              <a:cs typeface="黑体" panose="02010609060101010101" charset="-122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  <a:tabLst>
                <a:tab pos="479425" algn="l"/>
              </a:tabLst>
            </a:pPr>
            <a:r>
              <a:rPr sz="1850" b="1" spc="-185" dirty="0">
                <a:solidFill>
                  <a:srgbClr val="E05200"/>
                </a:solidFill>
                <a:latin typeface="Times New Roman" panose="02020603050405020304"/>
                <a:cs typeface="Times New Roman" panose="02020603050405020304"/>
              </a:rPr>
              <a:t>3</a:t>
            </a:r>
            <a:r>
              <a:rPr sz="1850" b="1" spc="-210" dirty="0">
                <a:solidFill>
                  <a:srgbClr val="E05200"/>
                </a:solidFill>
                <a:latin typeface="Times New Roman" panose="02020603050405020304"/>
                <a:cs typeface="Times New Roman" panose="02020603050405020304"/>
              </a:rPr>
              <a:t>3</a:t>
            </a:r>
            <a:r>
              <a:rPr sz="1850" b="1" spc="-95" dirty="0">
                <a:solidFill>
                  <a:srgbClr val="E05200"/>
                </a:solidFill>
                <a:latin typeface="Times New Roman" panose="02020603050405020304"/>
                <a:cs typeface="Times New Roman" panose="02020603050405020304"/>
              </a:rPr>
              <a:t>0</a:t>
            </a:r>
            <a:r>
              <a:rPr sz="1850" b="1" dirty="0">
                <a:solidFill>
                  <a:srgbClr val="E0520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850" spc="-290" dirty="0">
                <a:latin typeface="黑体" panose="02010609060101010101" charset="-122"/>
                <a:cs typeface="黑体" panose="02010609060101010101" charset="-122"/>
              </a:rPr>
              <a:t>万人</a:t>
            </a:r>
            <a:r>
              <a:rPr sz="1850" spc="-210" dirty="0">
                <a:latin typeface="黑体" panose="02010609060101010101" charset="-122"/>
                <a:cs typeface="黑体" panose="02010609060101010101" charset="-122"/>
              </a:rPr>
              <a:t>/</a:t>
            </a:r>
            <a:r>
              <a:rPr sz="1850" spc="-185" dirty="0">
                <a:latin typeface="黑体" panose="02010609060101010101" charset="-122"/>
                <a:cs typeface="黑体" panose="02010609060101010101" charset="-122"/>
              </a:rPr>
              <a:t>年</a:t>
            </a:r>
            <a:endParaRPr sz="18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22040" y="3557142"/>
            <a:ext cx="107950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145" dirty="0">
                <a:latin typeface="黑体" panose="02010609060101010101" charset="-122"/>
                <a:cs typeface="黑体" panose="02010609060101010101" charset="-122"/>
              </a:rPr>
              <a:t>脑瘫</a:t>
            </a:r>
            <a:r>
              <a:rPr sz="1500" b="1" spc="-155" dirty="0">
                <a:latin typeface="黑体" panose="02010609060101010101" charset="-122"/>
                <a:cs typeface="黑体" panose="02010609060101010101" charset="-122"/>
              </a:rPr>
              <a:t>新</a:t>
            </a:r>
            <a:r>
              <a:rPr sz="1500" b="1" spc="-145" dirty="0">
                <a:latin typeface="黑体" panose="02010609060101010101" charset="-122"/>
                <a:cs typeface="黑体" panose="02010609060101010101" charset="-122"/>
              </a:rPr>
              <a:t>发病</a:t>
            </a:r>
            <a:r>
              <a:rPr sz="1500" b="1" spc="-40" dirty="0">
                <a:latin typeface="黑体" panose="02010609060101010101" charset="-122"/>
                <a:cs typeface="黑体" panose="02010609060101010101" charset="-122"/>
              </a:rPr>
              <a:t>数</a:t>
            </a:r>
            <a:endParaRPr sz="15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83000" y="3924414"/>
            <a:ext cx="842644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D54E00"/>
                </a:solidFill>
                <a:latin typeface="Times New Roman" panose="02020603050405020304"/>
                <a:cs typeface="Times New Roman" panose="02020603050405020304"/>
              </a:rPr>
              <a:t>5</a:t>
            </a:r>
            <a:r>
              <a:rPr sz="1500" b="1" spc="-55" dirty="0">
                <a:solidFill>
                  <a:srgbClr val="D54E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500" b="1" spc="-10" dirty="0">
                <a:latin typeface="黑体" panose="02010609060101010101" charset="-122"/>
                <a:cs typeface="黑体" panose="02010609060101010101" charset="-122"/>
              </a:rPr>
              <a:t>万</a:t>
            </a:r>
            <a:r>
              <a:rPr sz="1500" b="1" spc="-484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500" spc="-120" dirty="0">
                <a:latin typeface="黑体" panose="02010609060101010101" charset="-122"/>
                <a:cs typeface="黑体" panose="02010609060101010101" charset="-122"/>
              </a:rPr>
              <a:t>人</a:t>
            </a:r>
            <a:r>
              <a:rPr sz="1500" spc="-130" dirty="0">
                <a:latin typeface="黑体" panose="02010609060101010101" charset="-122"/>
                <a:cs typeface="黑体" panose="02010609060101010101" charset="-122"/>
              </a:rPr>
              <a:t>/</a:t>
            </a:r>
            <a:r>
              <a:rPr sz="1500" dirty="0">
                <a:latin typeface="黑体" panose="02010609060101010101" charset="-122"/>
                <a:cs typeface="黑体" panose="02010609060101010101" charset="-122"/>
              </a:rPr>
              <a:t>年</a:t>
            </a:r>
            <a:endParaRPr sz="15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26428" y="2115439"/>
            <a:ext cx="920115" cy="83311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90500" marR="5080" indent="-178435">
              <a:lnSpc>
                <a:spcPts val="1700"/>
              </a:lnSpc>
              <a:spcBef>
                <a:spcPts val="240"/>
              </a:spcBef>
            </a:pPr>
            <a:r>
              <a:rPr sz="1500" b="1" spc="-130" dirty="0">
                <a:latin typeface="黑体" panose="02010609060101010101" charset="-122"/>
                <a:cs typeface="黑体" panose="02010609060101010101" charset="-122"/>
              </a:rPr>
              <a:t>我</a:t>
            </a:r>
            <a:r>
              <a:rPr sz="1500" b="1" spc="-120" dirty="0">
                <a:latin typeface="黑体" panose="02010609060101010101" charset="-122"/>
                <a:cs typeface="黑体" panose="02010609060101010101" charset="-122"/>
              </a:rPr>
              <a:t>国</a:t>
            </a:r>
            <a:r>
              <a:rPr sz="1500" b="1" spc="-130" dirty="0">
                <a:latin typeface="黑体" panose="02010609060101010101" charset="-122"/>
                <a:cs typeface="黑体" panose="02010609060101010101" charset="-122"/>
              </a:rPr>
              <a:t>脑</a:t>
            </a:r>
            <a:r>
              <a:rPr sz="1500" b="1" spc="-120" dirty="0">
                <a:latin typeface="黑体" panose="02010609060101010101" charset="-122"/>
                <a:cs typeface="黑体" panose="02010609060101010101" charset="-122"/>
              </a:rPr>
              <a:t>卒</a:t>
            </a:r>
            <a:r>
              <a:rPr sz="1500" b="1" spc="-5" dirty="0">
                <a:latin typeface="黑体" panose="02010609060101010101" charset="-122"/>
                <a:cs typeface="黑体" panose="02010609060101010101" charset="-122"/>
              </a:rPr>
              <a:t>中 </a:t>
            </a:r>
            <a:r>
              <a:rPr sz="1500" b="1" spc="-95" dirty="0">
                <a:latin typeface="黑体" panose="02010609060101010101" charset="-122"/>
                <a:cs typeface="黑体" panose="02010609060101010101" charset="-122"/>
              </a:rPr>
              <a:t>致残</a:t>
            </a:r>
            <a:r>
              <a:rPr sz="1500" b="1" spc="-10" dirty="0">
                <a:latin typeface="黑体" panose="02010609060101010101" charset="-122"/>
                <a:cs typeface="黑体" panose="02010609060101010101" charset="-122"/>
              </a:rPr>
              <a:t>率</a:t>
            </a:r>
            <a:endParaRPr sz="1500">
              <a:latin typeface="黑体" panose="02010609060101010101" charset="-122"/>
              <a:cs typeface="黑体" panose="02010609060101010101" charset="-122"/>
            </a:endParaRPr>
          </a:p>
          <a:p>
            <a:pPr marL="192405">
              <a:lnSpc>
                <a:spcPct val="100000"/>
              </a:lnSpc>
              <a:spcBef>
                <a:spcPts val="595"/>
              </a:spcBef>
            </a:pPr>
            <a:r>
              <a:rPr sz="1850" b="1" spc="-35" dirty="0">
                <a:solidFill>
                  <a:srgbClr val="F358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75%</a:t>
            </a:r>
            <a:endParaRPr sz="18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123935" y="2140063"/>
            <a:ext cx="1228090" cy="45402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84785" marR="5080" indent="-172720">
              <a:lnSpc>
                <a:spcPts val="1630"/>
              </a:lnSpc>
              <a:spcBef>
                <a:spcPts val="245"/>
              </a:spcBef>
            </a:pPr>
            <a:r>
              <a:rPr sz="1450" b="1" spc="-130" dirty="0">
                <a:latin typeface="黑体" panose="02010609060101010101" charset="-122"/>
                <a:cs typeface="黑体" panose="02010609060101010101" charset="-122"/>
              </a:rPr>
              <a:t>欧</a:t>
            </a:r>
            <a:r>
              <a:rPr sz="1450" b="1" spc="-120" dirty="0">
                <a:latin typeface="黑体" panose="02010609060101010101" charset="-122"/>
                <a:cs typeface="黑体" panose="02010609060101010101" charset="-122"/>
              </a:rPr>
              <a:t>美</a:t>
            </a:r>
            <a:r>
              <a:rPr sz="1450" b="1" spc="-130" dirty="0">
                <a:latin typeface="黑体" panose="02010609060101010101" charset="-122"/>
                <a:cs typeface="黑体" panose="02010609060101010101" charset="-122"/>
              </a:rPr>
              <a:t>主要</a:t>
            </a:r>
            <a:r>
              <a:rPr sz="1450" b="1" spc="-120" dirty="0">
                <a:latin typeface="黑体" panose="02010609060101010101" charset="-122"/>
                <a:cs typeface="黑体" panose="02010609060101010101" charset="-122"/>
              </a:rPr>
              <a:t>国</a:t>
            </a:r>
            <a:r>
              <a:rPr sz="1450" b="1" spc="-130" dirty="0">
                <a:latin typeface="黑体" panose="02010609060101010101" charset="-122"/>
                <a:cs typeface="黑体" panose="02010609060101010101" charset="-122"/>
              </a:rPr>
              <a:t>家</a:t>
            </a:r>
            <a:r>
              <a:rPr sz="1450" b="1" spc="-5" dirty="0">
                <a:latin typeface="黑体" panose="02010609060101010101" charset="-122"/>
                <a:cs typeface="黑体" panose="02010609060101010101" charset="-122"/>
              </a:rPr>
              <a:t>脑 </a:t>
            </a:r>
            <a:r>
              <a:rPr sz="1450" b="1" spc="-105" dirty="0">
                <a:latin typeface="黑体" panose="02010609060101010101" charset="-122"/>
                <a:cs typeface="黑体" panose="02010609060101010101" charset="-122"/>
              </a:rPr>
              <a:t>卒</a:t>
            </a:r>
            <a:r>
              <a:rPr sz="1450" b="1" spc="-95" dirty="0">
                <a:latin typeface="黑体" panose="02010609060101010101" charset="-122"/>
                <a:cs typeface="黑体" panose="02010609060101010101" charset="-122"/>
              </a:rPr>
              <a:t>中</a:t>
            </a:r>
            <a:r>
              <a:rPr sz="1450" b="1" spc="-105" dirty="0">
                <a:latin typeface="黑体" panose="02010609060101010101" charset="-122"/>
                <a:cs typeface="黑体" panose="02010609060101010101" charset="-122"/>
              </a:rPr>
              <a:t>致</a:t>
            </a:r>
            <a:r>
              <a:rPr sz="1450" b="1" spc="-95" dirty="0">
                <a:latin typeface="黑体" panose="02010609060101010101" charset="-122"/>
                <a:cs typeface="黑体" panose="02010609060101010101" charset="-122"/>
              </a:rPr>
              <a:t>残</a:t>
            </a:r>
            <a:r>
              <a:rPr sz="1450" b="1" spc="-10" dirty="0">
                <a:latin typeface="黑体" panose="02010609060101010101" charset="-122"/>
                <a:cs typeface="黑体" panose="02010609060101010101" charset="-122"/>
              </a:rPr>
              <a:t>率</a:t>
            </a:r>
            <a:endParaRPr sz="14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454631" y="2700909"/>
            <a:ext cx="210820" cy="246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50" b="1" spc="-5" dirty="0">
                <a:solidFill>
                  <a:srgbClr val="EB5500"/>
                </a:solidFill>
                <a:latin typeface="黑体" panose="02010609060101010101" charset="-122"/>
                <a:cs typeface="黑体" panose="02010609060101010101" charset="-122"/>
              </a:rPr>
              <a:t>3</a:t>
            </a:r>
            <a:r>
              <a:rPr sz="1450" b="1" spc="-10" dirty="0">
                <a:solidFill>
                  <a:srgbClr val="EB5500"/>
                </a:solidFill>
                <a:latin typeface="黑体" panose="02010609060101010101" charset="-122"/>
                <a:cs typeface="黑体" panose="02010609060101010101" charset="-122"/>
              </a:rPr>
              <a:t>0</a:t>
            </a:r>
            <a:endParaRPr sz="14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654904" y="2767583"/>
            <a:ext cx="82549" cy="1301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6560299" y="3533521"/>
            <a:ext cx="915669" cy="62103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05740">
              <a:lnSpc>
                <a:spcPct val="100000"/>
              </a:lnSpc>
              <a:spcBef>
                <a:spcPts val="430"/>
              </a:spcBef>
            </a:pPr>
            <a:r>
              <a:rPr sz="1500" b="1" spc="-110" dirty="0">
                <a:latin typeface="黑体" panose="02010609060101010101" charset="-122"/>
                <a:cs typeface="黑体" panose="02010609060101010101" charset="-122"/>
              </a:rPr>
              <a:t>帕</a:t>
            </a:r>
            <a:r>
              <a:rPr sz="1500" b="1" spc="-120" dirty="0">
                <a:latin typeface="黑体" panose="02010609060101010101" charset="-122"/>
                <a:cs typeface="黑体" panose="02010609060101010101" charset="-122"/>
              </a:rPr>
              <a:t>金</a:t>
            </a:r>
            <a:r>
              <a:rPr sz="1500" b="1" spc="-10" dirty="0">
                <a:latin typeface="黑体" panose="02010609060101010101" charset="-122"/>
                <a:cs typeface="黑体" panose="02010609060101010101" charset="-122"/>
              </a:rPr>
              <a:t>森</a:t>
            </a:r>
            <a:endParaRPr sz="1500">
              <a:latin typeface="黑体" panose="02010609060101010101" charset="-122"/>
              <a:cs typeface="黑体" panose="02010609060101010101" charset="-122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  <a:tabLst>
                <a:tab pos="460375" algn="l"/>
              </a:tabLst>
            </a:pPr>
            <a:r>
              <a:rPr sz="1800" b="1" spc="-100" dirty="0">
                <a:solidFill>
                  <a:srgbClr val="DF5100"/>
                </a:solidFill>
                <a:latin typeface="Times New Roman" panose="02020603050405020304"/>
                <a:cs typeface="Times New Roman" panose="02020603050405020304"/>
              </a:rPr>
              <a:t>2</a:t>
            </a:r>
            <a:r>
              <a:rPr sz="1800" b="1" spc="-120" dirty="0">
                <a:solidFill>
                  <a:srgbClr val="DF5100"/>
                </a:solidFill>
                <a:latin typeface="Times New Roman" panose="02020603050405020304"/>
                <a:cs typeface="Times New Roman" panose="02020603050405020304"/>
              </a:rPr>
              <a:t>8</a:t>
            </a:r>
            <a:r>
              <a:rPr sz="1800" b="1" dirty="0">
                <a:solidFill>
                  <a:srgbClr val="DF5100"/>
                </a:solidFill>
                <a:latin typeface="Times New Roman" panose="02020603050405020304"/>
                <a:cs typeface="Times New Roman" panose="02020603050405020304"/>
              </a:rPr>
              <a:t>0	</a:t>
            </a:r>
            <a:r>
              <a:rPr sz="1800" spc="-120" dirty="0">
                <a:latin typeface="黑体" panose="02010609060101010101" charset="-122"/>
                <a:cs typeface="黑体" panose="02010609060101010101" charset="-122"/>
              </a:rPr>
              <a:t>万</a:t>
            </a:r>
            <a:r>
              <a:rPr sz="1800" dirty="0">
                <a:latin typeface="黑体" panose="02010609060101010101" charset="-122"/>
                <a:cs typeface="黑体" panose="02010609060101010101" charset="-122"/>
              </a:rPr>
              <a:t>人</a:t>
            </a:r>
            <a:endParaRPr sz="18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155940" y="3453765"/>
            <a:ext cx="1228090" cy="70231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20"/>
              </a:spcBef>
            </a:pPr>
            <a:r>
              <a:rPr sz="1450" b="1" spc="-130" dirty="0">
                <a:latin typeface="黑体" panose="02010609060101010101" charset="-122"/>
                <a:cs typeface="黑体" panose="02010609060101010101" charset="-122"/>
              </a:rPr>
              <a:t>功</a:t>
            </a:r>
            <a:r>
              <a:rPr sz="1450" b="1" spc="-120" dirty="0">
                <a:latin typeface="黑体" panose="02010609060101010101" charset="-122"/>
                <a:cs typeface="黑体" panose="02010609060101010101" charset="-122"/>
              </a:rPr>
              <a:t>能</a:t>
            </a:r>
            <a:r>
              <a:rPr sz="1450" b="1" spc="-130" dirty="0">
                <a:latin typeface="黑体" panose="02010609060101010101" charset="-122"/>
                <a:cs typeface="黑体" panose="02010609060101010101" charset="-122"/>
              </a:rPr>
              <a:t>神经</a:t>
            </a:r>
            <a:r>
              <a:rPr sz="1450" b="1" spc="-120" dirty="0">
                <a:latin typeface="黑体" panose="02010609060101010101" charset="-122"/>
                <a:cs typeface="黑体" panose="02010609060101010101" charset="-122"/>
              </a:rPr>
              <a:t>性</a:t>
            </a:r>
            <a:r>
              <a:rPr sz="1450" b="1" spc="-130" dirty="0">
                <a:latin typeface="黑体" panose="02010609060101010101" charset="-122"/>
                <a:cs typeface="黑体" panose="02010609060101010101" charset="-122"/>
              </a:rPr>
              <a:t>疾</a:t>
            </a:r>
            <a:r>
              <a:rPr sz="1450" b="1" spc="-10" dirty="0">
                <a:latin typeface="黑体" panose="02010609060101010101" charset="-122"/>
                <a:cs typeface="黑体" panose="02010609060101010101" charset="-122"/>
              </a:rPr>
              <a:t>病</a:t>
            </a:r>
            <a:endParaRPr sz="1450">
              <a:latin typeface="黑体" panose="02010609060101010101" charset="-122"/>
              <a:cs typeface="黑体" panose="02010609060101010101" charset="-122"/>
            </a:endParaRPr>
          </a:p>
          <a:p>
            <a:pPr marL="399415">
              <a:lnSpc>
                <a:spcPct val="100000"/>
              </a:lnSpc>
              <a:spcBef>
                <a:spcPts val="925"/>
              </a:spcBef>
            </a:pPr>
            <a:r>
              <a:rPr sz="1450" b="1" spc="-95" dirty="0">
                <a:latin typeface="黑体" panose="02010609060101010101" charset="-122"/>
                <a:cs typeface="黑体" panose="02010609060101010101" charset="-122"/>
              </a:rPr>
              <a:t>万人</a:t>
            </a:r>
            <a:r>
              <a:rPr sz="1450" b="1" spc="-100" dirty="0">
                <a:latin typeface="黑体" panose="02010609060101010101" charset="-122"/>
                <a:cs typeface="黑体" panose="02010609060101010101" charset="-122"/>
              </a:rPr>
              <a:t>/</a:t>
            </a:r>
            <a:r>
              <a:rPr sz="1450" b="1" spc="-10" dirty="0">
                <a:latin typeface="黑体" panose="02010609060101010101" charset="-122"/>
                <a:cs typeface="黑体" panose="02010609060101010101" charset="-122"/>
              </a:rPr>
              <a:t>年</a:t>
            </a:r>
            <a:endParaRPr sz="14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830047" y="2372994"/>
            <a:ext cx="153289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35" dirty="0">
                <a:latin typeface="黑体" panose="02010609060101010101" charset="-122"/>
                <a:cs typeface="黑体" panose="02010609060101010101" charset="-122"/>
              </a:rPr>
              <a:t>我</a:t>
            </a:r>
            <a:r>
              <a:rPr sz="1500" b="1" spc="-25" dirty="0">
                <a:latin typeface="黑体" panose="02010609060101010101" charset="-122"/>
                <a:cs typeface="黑体" panose="02010609060101010101" charset="-122"/>
              </a:rPr>
              <a:t>国</a:t>
            </a:r>
            <a:r>
              <a:rPr sz="1500" b="1" spc="-35" dirty="0">
                <a:latin typeface="黑体" panose="02010609060101010101" charset="-122"/>
                <a:cs typeface="黑体" panose="02010609060101010101" charset="-122"/>
              </a:rPr>
              <a:t>康</a:t>
            </a:r>
            <a:r>
              <a:rPr sz="1500" b="1" spc="-25" dirty="0">
                <a:latin typeface="黑体" panose="02010609060101010101" charset="-122"/>
                <a:cs typeface="黑体" panose="02010609060101010101" charset="-122"/>
              </a:rPr>
              <a:t>复</a:t>
            </a:r>
            <a:r>
              <a:rPr sz="1500" b="1" spc="-35" dirty="0">
                <a:latin typeface="黑体" panose="02010609060101010101" charset="-122"/>
                <a:cs typeface="黑体" panose="02010609060101010101" charset="-122"/>
              </a:rPr>
              <a:t>人员</a:t>
            </a:r>
            <a:r>
              <a:rPr sz="1500" b="1" spc="-25" dirty="0">
                <a:latin typeface="黑体" panose="02010609060101010101" charset="-122"/>
                <a:cs typeface="黑体" panose="02010609060101010101" charset="-122"/>
              </a:rPr>
              <a:t>缺</a:t>
            </a:r>
            <a:r>
              <a:rPr sz="1500" b="1" spc="-10" dirty="0">
                <a:latin typeface="黑体" panose="02010609060101010101" charset="-122"/>
                <a:cs typeface="黑体" panose="02010609060101010101" charset="-122"/>
              </a:rPr>
              <a:t>口</a:t>
            </a:r>
            <a:endParaRPr sz="15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586207" y="2970275"/>
            <a:ext cx="66611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20" dirty="0">
                <a:latin typeface="黑体" panose="02010609060101010101" charset="-122"/>
                <a:cs typeface="黑体" panose="02010609060101010101" charset="-122"/>
              </a:rPr>
              <a:t>单位：万</a:t>
            </a:r>
            <a:r>
              <a:rPr sz="1100" spc="5" dirty="0">
                <a:latin typeface="黑体" panose="02010609060101010101" charset="-122"/>
                <a:cs typeface="黑体" panose="02010609060101010101" charset="-122"/>
              </a:rPr>
              <a:t>人</a:t>
            </a:r>
            <a:endParaRPr sz="11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436600" y="3707621"/>
            <a:ext cx="956310" cy="47752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100" spc="-20" dirty="0">
                <a:latin typeface="宋体" panose="02010600030101010101" pitchFamily="2" charset="-122"/>
                <a:cs typeface="宋体" panose="02010600030101010101" pitchFamily="2" charset="-122"/>
              </a:rPr>
              <a:t>1.4</a:t>
            </a:r>
            <a:endParaRPr sz="11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500" spc="-280" dirty="0">
                <a:solidFill>
                  <a:srgbClr val="89573E"/>
                </a:solidFill>
                <a:latin typeface="黑体" panose="02010609060101010101" charset="-122"/>
                <a:cs typeface="黑体" panose="02010609060101010101" charset="-122"/>
              </a:rPr>
              <a:t>目</a:t>
            </a:r>
            <a:r>
              <a:rPr sz="1500" spc="-90" dirty="0">
                <a:solidFill>
                  <a:srgbClr val="89573E"/>
                </a:solidFill>
                <a:latin typeface="黑体" panose="02010609060101010101" charset="-122"/>
                <a:cs typeface="黑体" panose="02010609060101010101" charset="-122"/>
              </a:rPr>
              <a:t>前</a:t>
            </a:r>
            <a:r>
              <a:rPr sz="1500" spc="-10" dirty="0">
                <a:solidFill>
                  <a:srgbClr val="89573E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500" spc="-280" dirty="0">
                <a:solidFill>
                  <a:srgbClr val="89573E"/>
                </a:solidFill>
                <a:latin typeface="黑体" panose="02010609060101010101" charset="-122"/>
                <a:cs typeface="黑体" panose="02010609060101010101" charset="-122"/>
              </a:rPr>
              <a:t>■规</a:t>
            </a:r>
            <a:r>
              <a:rPr sz="1500" spc="-90" dirty="0">
                <a:solidFill>
                  <a:srgbClr val="89573E"/>
                </a:solidFill>
                <a:latin typeface="黑体" panose="02010609060101010101" charset="-122"/>
                <a:cs typeface="黑体" panose="02010609060101010101" charset="-122"/>
              </a:rPr>
              <a:t>划</a:t>
            </a:r>
            <a:endParaRPr sz="15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904735" y="4546206"/>
            <a:ext cx="26650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25" dirty="0">
                <a:latin typeface="黑体" panose="02010609060101010101" charset="-122"/>
                <a:cs typeface="黑体" panose="02010609060101010101" charset="-122"/>
              </a:rPr>
              <a:t>巨大</a:t>
            </a:r>
            <a:r>
              <a:rPr sz="1500" b="1" spc="-35" dirty="0">
                <a:latin typeface="黑体" panose="02010609060101010101" charset="-122"/>
                <a:cs typeface="黑体" panose="02010609060101010101" charset="-122"/>
              </a:rPr>
              <a:t>需</a:t>
            </a:r>
            <a:r>
              <a:rPr sz="1500" b="1" spc="-25" dirty="0">
                <a:latin typeface="黑体" panose="02010609060101010101" charset="-122"/>
                <a:cs typeface="黑体" panose="02010609060101010101" charset="-122"/>
              </a:rPr>
              <a:t>求催生超500亿院</a:t>
            </a:r>
            <a:r>
              <a:rPr sz="1500" b="1" spc="-35" dirty="0">
                <a:latin typeface="黑体" panose="02010609060101010101" charset="-122"/>
                <a:cs typeface="黑体" panose="02010609060101010101" charset="-122"/>
              </a:rPr>
              <a:t>内</a:t>
            </a:r>
            <a:r>
              <a:rPr sz="1500" b="1" spc="-30" dirty="0">
                <a:latin typeface="黑体" panose="02010609060101010101" charset="-122"/>
                <a:cs typeface="黑体" panose="02010609060101010101" charset="-122"/>
              </a:rPr>
              <a:t>+</a:t>
            </a:r>
            <a:r>
              <a:rPr sz="1500" b="1" spc="-25" dirty="0">
                <a:latin typeface="黑体" panose="02010609060101010101" charset="-122"/>
                <a:cs typeface="黑体" panose="02010609060101010101" charset="-122"/>
              </a:rPr>
              <a:t>院</a:t>
            </a:r>
            <a:r>
              <a:rPr sz="1500" b="1" spc="-10" dirty="0">
                <a:latin typeface="黑体" panose="02010609060101010101" charset="-122"/>
                <a:cs typeface="黑体" panose="02010609060101010101" charset="-122"/>
              </a:rPr>
              <a:t>外</a:t>
            </a:r>
            <a:endParaRPr sz="1500">
              <a:latin typeface="黑体" panose="02010609060101010101" charset="-122"/>
              <a:cs typeface="黑体" panose="02010609060101010101" charset="-122"/>
            </a:endParaRPr>
          </a:p>
          <a:p>
            <a:pPr marL="946785">
              <a:lnSpc>
                <a:spcPct val="100000"/>
              </a:lnSpc>
            </a:pPr>
            <a:r>
              <a:rPr sz="1500" b="1" spc="-35" dirty="0">
                <a:latin typeface="黑体" panose="02010609060101010101" charset="-122"/>
                <a:cs typeface="黑体" panose="02010609060101010101" charset="-122"/>
              </a:rPr>
              <a:t>潜</a:t>
            </a:r>
            <a:r>
              <a:rPr sz="1500" b="1" spc="-25" dirty="0">
                <a:latin typeface="黑体" panose="02010609060101010101" charset="-122"/>
                <a:cs typeface="黑体" panose="02010609060101010101" charset="-122"/>
              </a:rPr>
              <a:t>在</a:t>
            </a:r>
            <a:r>
              <a:rPr sz="1500" b="1" spc="-35" dirty="0">
                <a:latin typeface="黑体" panose="02010609060101010101" charset="-122"/>
                <a:cs typeface="黑体" panose="02010609060101010101" charset="-122"/>
              </a:rPr>
              <a:t>市</a:t>
            </a:r>
            <a:r>
              <a:rPr sz="1500" b="1" spc="-25" dirty="0">
                <a:latin typeface="黑体" panose="02010609060101010101" charset="-122"/>
                <a:cs typeface="黑体" panose="02010609060101010101" charset="-122"/>
              </a:rPr>
              <a:t>场</a:t>
            </a:r>
            <a:r>
              <a:rPr sz="1500" b="1" spc="-35" dirty="0">
                <a:latin typeface="黑体" panose="02010609060101010101" charset="-122"/>
                <a:cs typeface="黑体" panose="02010609060101010101" charset="-122"/>
              </a:rPr>
              <a:t>规</a:t>
            </a:r>
            <a:r>
              <a:rPr sz="1500" b="1" spc="-10" dirty="0">
                <a:latin typeface="黑体" panose="02010609060101010101" charset="-122"/>
                <a:cs typeface="黑体" panose="02010609060101010101" charset="-122"/>
              </a:rPr>
              <a:t>模</a:t>
            </a:r>
            <a:endParaRPr sz="15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25244" y="5106998"/>
            <a:ext cx="1886585" cy="1197610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sz="1500" b="1" spc="-2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院内</a:t>
            </a:r>
            <a:r>
              <a:rPr sz="1500" b="1" spc="-3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市</a:t>
            </a:r>
            <a:r>
              <a:rPr sz="1500" b="1" spc="-1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场</a:t>
            </a:r>
            <a:endParaRPr sz="1500">
              <a:latin typeface="黑体" panose="02010609060101010101" charset="-122"/>
              <a:cs typeface="黑体" panose="02010609060101010101" charset="-122"/>
            </a:endParaRPr>
          </a:p>
          <a:p>
            <a:pPr marL="117475">
              <a:lnSpc>
                <a:spcPts val="1645"/>
              </a:lnSpc>
              <a:spcBef>
                <a:spcPts val="1000"/>
              </a:spcBef>
              <a:tabLst>
                <a:tab pos="1116965" algn="l"/>
              </a:tabLst>
            </a:pPr>
            <a:r>
              <a:rPr sz="1450" dirty="0">
                <a:latin typeface="黑体" panose="02010609060101010101" charset="-122"/>
                <a:cs typeface="黑体" panose="02010609060101010101" charset="-122"/>
              </a:rPr>
              <a:t>三甲	</a:t>
            </a:r>
            <a:r>
              <a:rPr sz="2175" b="1" spc="104" baseline="2000" dirty="0">
                <a:latin typeface="黑体" panose="02010609060101010101" charset="-122"/>
                <a:cs typeface="黑体" panose="02010609060101010101" charset="-122"/>
              </a:rPr>
              <a:t>2996</a:t>
            </a:r>
            <a:r>
              <a:rPr sz="2175" b="1" spc="-15" baseline="2000" dirty="0">
                <a:latin typeface="黑体" panose="02010609060101010101" charset="-122"/>
                <a:cs typeface="黑体" panose="02010609060101010101" charset="-122"/>
              </a:rPr>
              <a:t>家</a:t>
            </a:r>
            <a:endParaRPr sz="2175" baseline="2000">
              <a:latin typeface="黑体" panose="02010609060101010101" charset="-122"/>
              <a:cs typeface="黑体" panose="02010609060101010101" charset="-122"/>
            </a:endParaRPr>
          </a:p>
          <a:p>
            <a:pPr marL="117475">
              <a:lnSpc>
                <a:spcPts val="1645"/>
              </a:lnSpc>
              <a:tabLst>
                <a:tab pos="1123315" algn="l"/>
              </a:tabLst>
            </a:pPr>
            <a:r>
              <a:rPr sz="1450" dirty="0">
                <a:latin typeface="黑体" panose="02010609060101010101" charset="-122"/>
                <a:cs typeface="黑体" panose="02010609060101010101" charset="-122"/>
              </a:rPr>
              <a:t>二级	</a:t>
            </a:r>
            <a:r>
              <a:rPr sz="1450" b="1" spc="55" dirty="0">
                <a:latin typeface="黑体" panose="02010609060101010101" charset="-122"/>
                <a:cs typeface="黑体" panose="02010609060101010101" charset="-122"/>
              </a:rPr>
              <a:t>10404</a:t>
            </a:r>
            <a:r>
              <a:rPr sz="1450" b="1" spc="-10" dirty="0">
                <a:latin typeface="黑体" panose="02010609060101010101" charset="-122"/>
                <a:cs typeface="黑体" panose="02010609060101010101" charset="-122"/>
              </a:rPr>
              <a:t>家</a:t>
            </a:r>
            <a:endParaRPr sz="1450">
              <a:latin typeface="黑体" panose="02010609060101010101" charset="-122"/>
              <a:cs typeface="黑体" panose="02010609060101010101" charset="-122"/>
            </a:endParaRPr>
          </a:p>
          <a:p>
            <a:pPr marL="117475">
              <a:lnSpc>
                <a:spcPct val="100000"/>
              </a:lnSpc>
              <a:spcBef>
                <a:spcPts val="310"/>
              </a:spcBef>
            </a:pPr>
            <a:r>
              <a:rPr sz="1500" spc="-40" dirty="0">
                <a:latin typeface="黑体" panose="02010609060101010101" charset="-122"/>
                <a:cs typeface="黑体" panose="02010609060101010101" charset="-122"/>
              </a:rPr>
              <a:t>一</a:t>
            </a:r>
            <a:r>
              <a:rPr sz="1500" spc="-50" dirty="0">
                <a:latin typeface="黑体" panose="02010609060101010101" charset="-122"/>
                <a:cs typeface="黑体" panose="02010609060101010101" charset="-122"/>
              </a:rPr>
              <a:t>级</a:t>
            </a:r>
            <a:r>
              <a:rPr sz="1500" spc="-40" dirty="0">
                <a:latin typeface="黑体" panose="02010609060101010101" charset="-122"/>
                <a:cs typeface="黑体" panose="02010609060101010101" charset="-122"/>
              </a:rPr>
              <a:t>及其</a:t>
            </a:r>
            <a:r>
              <a:rPr sz="1500" dirty="0">
                <a:latin typeface="黑体" panose="02010609060101010101" charset="-122"/>
                <a:cs typeface="黑体" panose="02010609060101010101" charset="-122"/>
              </a:rPr>
              <a:t>他</a:t>
            </a:r>
            <a:r>
              <a:rPr sz="1500" spc="270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500" b="1" spc="-35" dirty="0">
                <a:latin typeface="Times New Roman" panose="02020603050405020304"/>
                <a:cs typeface="Times New Roman" panose="02020603050405020304"/>
              </a:rPr>
              <a:t>12291</a:t>
            </a:r>
            <a:r>
              <a:rPr sz="1500" b="1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500" dirty="0">
                <a:latin typeface="黑体" panose="02010609060101010101" charset="-122"/>
                <a:cs typeface="黑体" panose="02010609060101010101" charset="-122"/>
              </a:rPr>
              <a:t>家</a:t>
            </a:r>
            <a:endParaRPr sz="15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988308" y="5823203"/>
            <a:ext cx="539496" cy="5515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4649215" y="5251830"/>
            <a:ext cx="78168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5" dirty="0">
                <a:latin typeface="黑体" panose="02010609060101010101" charset="-122"/>
                <a:cs typeface="黑体" panose="02010609060101010101" charset="-122"/>
              </a:rPr>
              <a:t>设</a:t>
            </a:r>
            <a:r>
              <a:rPr sz="1500" spc="-25" dirty="0">
                <a:latin typeface="黑体" panose="02010609060101010101" charset="-122"/>
                <a:cs typeface="黑体" panose="02010609060101010101" charset="-122"/>
              </a:rPr>
              <a:t>备</a:t>
            </a:r>
            <a:r>
              <a:rPr sz="1500" spc="-15" dirty="0">
                <a:latin typeface="黑体" panose="02010609060101010101" charset="-122"/>
                <a:cs typeface="黑体" panose="02010609060101010101" charset="-122"/>
              </a:rPr>
              <a:t>数</a:t>
            </a:r>
            <a:r>
              <a:rPr sz="1500" dirty="0">
                <a:latin typeface="黑体" panose="02010609060101010101" charset="-122"/>
                <a:cs typeface="黑体" panose="02010609060101010101" charset="-122"/>
              </a:rPr>
              <a:t>量</a:t>
            </a:r>
            <a:endParaRPr sz="15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649215" y="5689206"/>
            <a:ext cx="401955" cy="45720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320"/>
              </a:spcBef>
            </a:pPr>
            <a:r>
              <a:rPr sz="1500" spc="-40" dirty="0">
                <a:latin typeface="黑体" panose="02010609060101010101" charset="-122"/>
                <a:cs typeface="黑体" panose="02010609060101010101" charset="-122"/>
              </a:rPr>
              <a:t>三</a:t>
            </a:r>
            <a:r>
              <a:rPr sz="1500" dirty="0">
                <a:latin typeface="黑体" panose="02010609060101010101" charset="-122"/>
                <a:cs typeface="黑体" panose="02010609060101010101" charset="-122"/>
              </a:rPr>
              <a:t>甲 </a:t>
            </a:r>
            <a:r>
              <a:rPr sz="1500" spc="-50" dirty="0">
                <a:latin typeface="黑体" panose="02010609060101010101" charset="-122"/>
                <a:cs typeface="黑体" panose="02010609060101010101" charset="-122"/>
              </a:rPr>
              <a:t>二</a:t>
            </a:r>
            <a:r>
              <a:rPr sz="1500" dirty="0">
                <a:latin typeface="黑体" panose="02010609060101010101" charset="-122"/>
                <a:cs typeface="黑体" panose="02010609060101010101" charset="-122"/>
              </a:rPr>
              <a:t>级</a:t>
            </a:r>
            <a:endParaRPr sz="15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632196" y="5689206"/>
            <a:ext cx="956310" cy="45720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 indent="2540">
              <a:lnSpc>
                <a:spcPts val="1600"/>
              </a:lnSpc>
              <a:spcBef>
                <a:spcPts val="320"/>
              </a:spcBef>
            </a:pPr>
            <a:r>
              <a:rPr sz="1500" b="1" spc="-20" dirty="0">
                <a:latin typeface="黑体" panose="02010609060101010101" charset="-122"/>
                <a:cs typeface="黑体" panose="02010609060101010101" charset="-122"/>
              </a:rPr>
              <a:t>N</a:t>
            </a:r>
            <a:r>
              <a:rPr sz="1500" b="1" spc="-40" dirty="0">
                <a:latin typeface="黑体" panose="02010609060101010101" charset="-122"/>
                <a:cs typeface="黑体" panose="02010609060101010101" charset="-122"/>
              </a:rPr>
              <a:t>e</a:t>
            </a:r>
            <a:r>
              <a:rPr sz="1500" b="1" spc="-30" dirty="0">
                <a:latin typeface="黑体" panose="02010609060101010101" charset="-122"/>
                <a:cs typeface="黑体" panose="02010609060101010101" charset="-122"/>
              </a:rPr>
              <a:t>u</a:t>
            </a:r>
            <a:r>
              <a:rPr sz="1500" b="1" spc="-40" dirty="0">
                <a:latin typeface="黑体" panose="02010609060101010101" charset="-122"/>
                <a:cs typeface="黑体" panose="02010609060101010101" charset="-122"/>
              </a:rPr>
              <a:t>C</a:t>
            </a:r>
            <a:r>
              <a:rPr sz="1500" b="1" spc="-30" dirty="0">
                <a:latin typeface="黑体" panose="02010609060101010101" charset="-122"/>
                <a:cs typeface="黑体" panose="02010609060101010101" charset="-122"/>
              </a:rPr>
              <a:t>i</a:t>
            </a:r>
            <a:r>
              <a:rPr sz="1500" b="1" spc="-40" dirty="0">
                <a:latin typeface="黑体" panose="02010609060101010101" charset="-122"/>
                <a:cs typeface="黑体" panose="02010609060101010101" charset="-122"/>
              </a:rPr>
              <a:t>r</a:t>
            </a:r>
            <a:r>
              <a:rPr sz="1500" b="1" spc="-30" dirty="0">
                <a:latin typeface="黑体" panose="02010609060101010101" charset="-122"/>
                <a:cs typeface="黑体" panose="02010609060101010101" charset="-122"/>
              </a:rPr>
              <a:t>-</a:t>
            </a:r>
            <a:r>
              <a:rPr sz="1500" b="1" spc="-40" dirty="0">
                <a:latin typeface="黑体" panose="02010609060101010101" charset="-122"/>
                <a:cs typeface="黑体" panose="02010609060101010101" charset="-122"/>
              </a:rPr>
              <a:t>M</a:t>
            </a:r>
            <a:r>
              <a:rPr sz="1500" b="1" spc="-30" dirty="0">
                <a:latin typeface="黑体" panose="02010609060101010101" charset="-122"/>
                <a:cs typeface="黑体" panose="02010609060101010101" charset="-122"/>
              </a:rPr>
              <a:t>a</a:t>
            </a:r>
            <a:r>
              <a:rPr sz="1500" b="1" spc="-10" dirty="0">
                <a:latin typeface="黑体" panose="02010609060101010101" charset="-122"/>
                <a:cs typeface="黑体" panose="02010609060101010101" charset="-122"/>
              </a:rPr>
              <a:t>x  </a:t>
            </a:r>
            <a:r>
              <a:rPr sz="1500" b="1" spc="-45" dirty="0">
                <a:latin typeface="黑体" panose="02010609060101010101" charset="-122"/>
                <a:cs typeface="黑体" panose="02010609060101010101" charset="-122"/>
              </a:rPr>
              <a:t>NeuCir-Max</a:t>
            </a:r>
            <a:endParaRPr sz="15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731000" y="5689206"/>
            <a:ext cx="1691639" cy="45720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2860" marR="5080" indent="-10795">
              <a:lnSpc>
                <a:spcPts val="1600"/>
              </a:lnSpc>
              <a:spcBef>
                <a:spcPts val="320"/>
              </a:spcBef>
              <a:tabLst>
                <a:tab pos="1393190" algn="l"/>
              </a:tabLst>
            </a:pPr>
            <a:r>
              <a:rPr sz="1500" b="1" spc="-40" dirty="0">
                <a:latin typeface="黑体" panose="02010609060101010101" charset="-122"/>
                <a:cs typeface="黑体" panose="02010609060101010101" charset="-122"/>
              </a:rPr>
              <a:t>2</a:t>
            </a:r>
            <a:r>
              <a:rPr sz="1500" b="1" spc="-35" dirty="0">
                <a:latin typeface="黑体" panose="02010609060101010101" charset="-122"/>
                <a:cs typeface="黑体" panose="02010609060101010101" charset="-122"/>
              </a:rPr>
              <a:t>台</a:t>
            </a:r>
            <a:r>
              <a:rPr sz="1500" b="1" spc="-10" dirty="0">
                <a:latin typeface="黑体" panose="02010609060101010101" charset="-122"/>
                <a:cs typeface="黑体" panose="02010609060101010101" charset="-122"/>
              </a:rPr>
              <a:t>+</a:t>
            </a:r>
            <a:r>
              <a:rPr sz="1500" b="1" spc="160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500" b="1" spc="-20" dirty="0">
                <a:latin typeface="黑体" panose="02010609060101010101" charset="-122"/>
                <a:cs typeface="黑体" panose="02010609060101010101" charset="-122"/>
              </a:rPr>
              <a:t>N</a:t>
            </a:r>
            <a:r>
              <a:rPr sz="1500" b="1" spc="-40" dirty="0">
                <a:latin typeface="黑体" panose="02010609060101010101" charset="-122"/>
                <a:cs typeface="黑体" panose="02010609060101010101" charset="-122"/>
              </a:rPr>
              <a:t>e</a:t>
            </a:r>
            <a:r>
              <a:rPr sz="1500" b="1" spc="-30" dirty="0">
                <a:latin typeface="黑体" panose="02010609060101010101" charset="-122"/>
                <a:cs typeface="黑体" panose="02010609060101010101" charset="-122"/>
              </a:rPr>
              <a:t>u</a:t>
            </a:r>
            <a:r>
              <a:rPr sz="1500" b="1" spc="-40" dirty="0">
                <a:latin typeface="黑体" panose="02010609060101010101" charset="-122"/>
                <a:cs typeface="黑体" panose="02010609060101010101" charset="-122"/>
              </a:rPr>
              <a:t>C</a:t>
            </a:r>
            <a:r>
              <a:rPr sz="1500" b="1" spc="-30" dirty="0">
                <a:latin typeface="黑体" panose="02010609060101010101" charset="-122"/>
                <a:cs typeface="黑体" panose="02010609060101010101" charset="-122"/>
              </a:rPr>
              <a:t>i</a:t>
            </a:r>
            <a:r>
              <a:rPr sz="1500" b="1" spc="-40" dirty="0">
                <a:latin typeface="黑体" panose="02010609060101010101" charset="-122"/>
                <a:cs typeface="黑体" panose="02010609060101010101" charset="-122"/>
              </a:rPr>
              <a:t>r</a:t>
            </a:r>
            <a:r>
              <a:rPr sz="1500" b="1" spc="-30" dirty="0">
                <a:latin typeface="黑体" panose="02010609060101010101" charset="-122"/>
                <a:cs typeface="黑体" panose="02010609060101010101" charset="-122"/>
              </a:rPr>
              <a:t>-</a:t>
            </a:r>
            <a:r>
              <a:rPr sz="1500" b="1" spc="-10" dirty="0">
                <a:latin typeface="黑体" panose="02010609060101010101" charset="-122"/>
                <a:cs typeface="黑体" panose="02010609060101010101" charset="-122"/>
              </a:rPr>
              <a:t>E</a:t>
            </a:r>
            <a:r>
              <a:rPr sz="1500" b="1" dirty="0">
                <a:latin typeface="黑体" panose="02010609060101010101" charset="-122"/>
                <a:cs typeface="黑体" panose="02010609060101010101" charset="-122"/>
              </a:rPr>
              <a:t>	</a:t>
            </a:r>
            <a:r>
              <a:rPr sz="1500" b="1" spc="-40" dirty="0">
                <a:latin typeface="黑体" panose="02010609060101010101" charset="-122"/>
                <a:cs typeface="黑体" panose="02010609060101010101" charset="-122"/>
              </a:rPr>
              <a:t>3</a:t>
            </a:r>
            <a:r>
              <a:rPr sz="1500" b="1" spc="-5" dirty="0">
                <a:latin typeface="黑体" panose="02010609060101010101" charset="-122"/>
                <a:cs typeface="黑体" panose="02010609060101010101" charset="-122"/>
              </a:rPr>
              <a:t>台   </a:t>
            </a:r>
            <a:r>
              <a:rPr sz="1500" b="1" spc="-55" dirty="0">
                <a:latin typeface="黑体" panose="02010609060101010101" charset="-122"/>
                <a:cs typeface="黑体" panose="02010609060101010101" charset="-122"/>
              </a:rPr>
              <a:t>1</a:t>
            </a:r>
            <a:r>
              <a:rPr sz="1500" b="1" spc="-10" dirty="0">
                <a:latin typeface="黑体" panose="02010609060101010101" charset="-122"/>
                <a:cs typeface="黑体" panose="02010609060101010101" charset="-122"/>
              </a:rPr>
              <a:t>台</a:t>
            </a:r>
            <a:r>
              <a:rPr sz="1500" b="1" spc="-75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500" b="1" spc="-10" dirty="0">
                <a:latin typeface="黑体" panose="02010609060101010101" charset="-122"/>
                <a:cs typeface="黑体" panose="02010609060101010101" charset="-122"/>
              </a:rPr>
              <a:t>+</a:t>
            </a:r>
            <a:r>
              <a:rPr sz="1500" b="1" spc="-420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500" b="1" spc="-40" dirty="0">
                <a:latin typeface="黑体" panose="02010609060101010101" charset="-122"/>
                <a:cs typeface="黑体" panose="02010609060101010101" charset="-122"/>
              </a:rPr>
              <a:t>NeuCir-E</a:t>
            </a:r>
            <a:r>
              <a:rPr sz="1500" b="1" spc="270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500" b="1" spc="-55" dirty="0">
                <a:latin typeface="黑体" panose="02010609060101010101" charset="-122"/>
                <a:cs typeface="黑体" panose="02010609060101010101" charset="-122"/>
              </a:rPr>
              <a:t>5</a:t>
            </a:r>
            <a:r>
              <a:rPr sz="1500" b="1" spc="-10" dirty="0">
                <a:latin typeface="黑体" panose="02010609060101010101" charset="-122"/>
                <a:cs typeface="黑体" panose="02010609060101010101" charset="-122"/>
              </a:rPr>
              <a:t>台</a:t>
            </a:r>
            <a:endParaRPr sz="15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611115" y="6122034"/>
            <a:ext cx="222440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903730" algn="l"/>
              </a:tabLst>
            </a:pPr>
            <a:r>
              <a:rPr sz="2250" spc="-37" baseline="6000" dirty="0">
                <a:latin typeface="黑体" panose="02010609060101010101" charset="-122"/>
                <a:cs typeface="黑体" panose="02010609060101010101" charset="-122"/>
              </a:rPr>
              <a:t>一级及其</a:t>
            </a:r>
            <a:r>
              <a:rPr sz="2250" spc="-60" baseline="6000" dirty="0">
                <a:latin typeface="黑体" panose="02010609060101010101" charset="-122"/>
                <a:cs typeface="黑体" panose="02010609060101010101" charset="-122"/>
              </a:rPr>
              <a:t>他</a:t>
            </a:r>
            <a:r>
              <a:rPr sz="1500" b="1" spc="-25" dirty="0">
                <a:latin typeface="黑体" panose="02010609060101010101" charset="-122"/>
                <a:cs typeface="黑体" panose="02010609060101010101" charset="-122"/>
              </a:rPr>
              <a:t>NeuCir-E	</a:t>
            </a:r>
            <a:r>
              <a:rPr sz="1500" b="1" spc="-40" dirty="0">
                <a:latin typeface="黑体" panose="02010609060101010101" charset="-122"/>
                <a:cs typeface="黑体" panose="02010609060101010101" charset="-122"/>
              </a:rPr>
              <a:t>5</a:t>
            </a:r>
            <a:r>
              <a:rPr sz="1500" b="1" spc="-10" dirty="0">
                <a:latin typeface="黑体" panose="02010609060101010101" charset="-122"/>
                <a:cs typeface="黑体" panose="02010609060101010101" charset="-122"/>
              </a:rPr>
              <a:t>台</a:t>
            </a:r>
            <a:endParaRPr sz="15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177019" y="5424042"/>
            <a:ext cx="97028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5" dirty="0">
                <a:latin typeface="黑体" panose="02010609060101010101" charset="-122"/>
                <a:cs typeface="黑体" panose="02010609060101010101" charset="-122"/>
              </a:rPr>
              <a:t>预</a:t>
            </a:r>
            <a:r>
              <a:rPr sz="1500" spc="-25" dirty="0">
                <a:latin typeface="黑体" panose="02010609060101010101" charset="-122"/>
                <a:cs typeface="黑体" panose="02010609060101010101" charset="-122"/>
              </a:rPr>
              <a:t>测</a:t>
            </a:r>
            <a:r>
              <a:rPr sz="1500" spc="-15" dirty="0">
                <a:latin typeface="黑体" panose="02010609060101010101" charset="-122"/>
                <a:cs typeface="黑体" panose="02010609060101010101" charset="-122"/>
              </a:rPr>
              <a:t>渗透</a:t>
            </a:r>
            <a:r>
              <a:rPr sz="1500" dirty="0">
                <a:latin typeface="黑体" panose="02010609060101010101" charset="-122"/>
                <a:cs typeface="黑体" panose="02010609060101010101" charset="-122"/>
              </a:rPr>
              <a:t>率</a:t>
            </a:r>
            <a:endParaRPr sz="15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180068" y="5880976"/>
            <a:ext cx="480059" cy="398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50" b="1" spc="-50" dirty="0">
                <a:latin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sz="2450" b="1" spc="-75" dirty="0">
                <a:latin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sz="2450" b="1" spc="-10" dirty="0">
                <a:latin typeface="宋体" panose="02010600030101010101" pitchFamily="2" charset="-122"/>
                <a:cs typeface="宋体" panose="02010600030101010101" pitchFamily="2" charset="-122"/>
              </a:rPr>
              <a:t>%</a:t>
            </a:r>
            <a:endParaRPr sz="2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924288" y="5823203"/>
            <a:ext cx="513588" cy="5151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10833607" y="5434710"/>
            <a:ext cx="97028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5" dirty="0">
                <a:latin typeface="黑体" panose="02010609060101010101" charset="-122"/>
                <a:cs typeface="黑体" panose="02010609060101010101" charset="-122"/>
              </a:rPr>
              <a:t>设</a:t>
            </a:r>
            <a:r>
              <a:rPr sz="1500" spc="-25" dirty="0">
                <a:latin typeface="黑体" panose="02010609060101010101" charset="-122"/>
                <a:cs typeface="黑体" panose="02010609060101010101" charset="-122"/>
              </a:rPr>
              <a:t>备</a:t>
            </a:r>
            <a:r>
              <a:rPr sz="1500" spc="-15" dirty="0">
                <a:latin typeface="黑体" panose="02010609060101010101" charset="-122"/>
                <a:cs typeface="黑体" panose="02010609060101010101" charset="-122"/>
              </a:rPr>
              <a:t>终端</a:t>
            </a:r>
            <a:r>
              <a:rPr sz="1500" dirty="0">
                <a:latin typeface="黑体" panose="02010609060101010101" charset="-122"/>
                <a:cs typeface="黑体" panose="02010609060101010101" charset="-122"/>
              </a:rPr>
              <a:t>价</a:t>
            </a:r>
            <a:endParaRPr sz="15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5011908" y="8680613"/>
            <a:ext cx="18859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70"/>
              </a:lnSpc>
            </a:pPr>
            <a:fld id="{81D60167-4931-47E6-BA6A-407CBD079E47}" type="slidenum">
              <a:rPr sz="1100" dirty="0">
                <a:latin typeface="宋体" panose="02010600030101010101" pitchFamily="2" charset="-122"/>
                <a:cs typeface="宋体" panose="02010600030101010101" pitchFamily="2" charset="-122"/>
              </a:rPr>
            </a:fld>
            <a:endParaRPr sz="11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17295" y="8732156"/>
            <a:ext cx="216090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25"/>
              </a:lnSpc>
              <a:tabLst>
                <a:tab pos="1976755" algn="l"/>
              </a:tabLst>
            </a:pPr>
            <a:r>
              <a:rPr sz="1350" spc="-5" dirty="0">
                <a:latin typeface="楷体" panose="02010609060101010101" charset="-122"/>
                <a:cs typeface="楷体" panose="02010609060101010101" charset="-122"/>
              </a:rPr>
              <a:t>易</a:t>
            </a:r>
            <a:r>
              <a:rPr sz="1350" spc="14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50" spc="-5" dirty="0">
                <a:latin typeface="楷体" panose="02010609060101010101" charset="-122"/>
                <a:cs typeface="楷体" panose="02010609060101010101" charset="-122"/>
              </a:rPr>
              <a:t>凯</a:t>
            </a:r>
            <a:r>
              <a:rPr sz="1350" spc="17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50" spc="-5" dirty="0">
                <a:latin typeface="楷体" panose="02010609060101010101" charset="-122"/>
                <a:cs typeface="楷体" panose="02010609060101010101" charset="-122"/>
              </a:rPr>
              <a:t>资</a:t>
            </a:r>
            <a:r>
              <a:rPr sz="1350" spc="16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50" spc="-5" dirty="0">
                <a:latin typeface="楷体" panose="02010609060101010101" charset="-122"/>
                <a:cs typeface="楷体" panose="02010609060101010101" charset="-122"/>
              </a:rPr>
              <a:t>本</a:t>
            </a:r>
            <a:r>
              <a:rPr sz="1350" spc="114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50" spc="-5" dirty="0">
                <a:latin typeface="楷体" panose="02010609060101010101" charset="-122"/>
                <a:cs typeface="楷体" panose="02010609060101010101" charset="-122"/>
              </a:rPr>
              <a:t>有</a:t>
            </a:r>
            <a:r>
              <a:rPr sz="1350" spc="2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50" spc="-5" dirty="0">
                <a:latin typeface="楷体" panose="02010609060101010101" charset="-122"/>
                <a:cs typeface="楷体" panose="02010609060101010101" charset="-122"/>
              </a:rPr>
              <a:t>限</a:t>
            </a:r>
            <a:r>
              <a:rPr sz="1350" spc="15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50" spc="-5" dirty="0">
                <a:latin typeface="楷体" panose="02010609060101010101" charset="-122"/>
                <a:cs typeface="楷体" panose="02010609060101010101" charset="-122"/>
              </a:rPr>
              <a:t>公</a:t>
            </a:r>
            <a:r>
              <a:rPr sz="1350" dirty="0">
                <a:latin typeface="楷体" panose="02010609060101010101" charset="-122"/>
                <a:cs typeface="楷体" panose="02010609060101010101" charset="-122"/>
              </a:rPr>
              <a:t>	</a:t>
            </a:r>
            <a:r>
              <a:rPr sz="1350" spc="-5" dirty="0">
                <a:latin typeface="楷体" panose="02010609060101010101" charset="-122"/>
                <a:cs typeface="楷体" panose="02010609060101010101" charset="-122"/>
              </a:rPr>
              <a:t>司</a:t>
            </a:r>
            <a:endParaRPr sz="135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809223" y="5891910"/>
            <a:ext cx="18846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4130">
              <a:lnSpc>
                <a:spcPct val="100000"/>
              </a:lnSpc>
              <a:spcBef>
                <a:spcPts val="100"/>
              </a:spcBef>
              <a:tabLst>
                <a:tab pos="1193165" algn="l"/>
              </a:tabLst>
            </a:pPr>
            <a:r>
              <a:rPr sz="1500" b="1" spc="-45" dirty="0">
                <a:latin typeface="Arial" panose="020B0604020202020204"/>
                <a:cs typeface="Arial" panose="020B0604020202020204"/>
              </a:rPr>
              <a:t>NeuCir-Max</a:t>
            </a:r>
            <a:r>
              <a:rPr sz="1500" b="1" spc="35" dirty="0">
                <a:latin typeface="Arial" panose="020B0604020202020204"/>
                <a:cs typeface="Arial" panose="020B0604020202020204"/>
              </a:rPr>
              <a:t> </a:t>
            </a:r>
            <a:r>
              <a:rPr sz="1500" b="1" spc="-60" dirty="0">
                <a:latin typeface="Arial" panose="020B0604020202020204"/>
                <a:cs typeface="Arial" panose="020B0604020202020204"/>
              </a:rPr>
              <a:t>105</a:t>
            </a:r>
            <a:r>
              <a:rPr sz="1500" b="1" spc="-50" dirty="0">
                <a:latin typeface="黑体" panose="02010609060101010101" charset="-122"/>
                <a:cs typeface="黑体" panose="02010609060101010101" charset="-122"/>
              </a:rPr>
              <a:t>万</a:t>
            </a:r>
            <a:r>
              <a:rPr sz="1500" b="1" spc="-55" dirty="0">
                <a:latin typeface="黑体" panose="02010609060101010101" charset="-122"/>
                <a:cs typeface="黑体" panose="02010609060101010101" charset="-122"/>
              </a:rPr>
              <a:t>/</a:t>
            </a:r>
            <a:r>
              <a:rPr sz="1500" dirty="0">
                <a:latin typeface="黑体" panose="02010609060101010101" charset="-122"/>
                <a:cs typeface="黑体" panose="02010609060101010101" charset="-122"/>
              </a:rPr>
              <a:t>台 </a:t>
            </a:r>
            <a:r>
              <a:rPr sz="1500" spc="-10" dirty="0">
                <a:latin typeface="黑体" panose="02010609060101010101" charset="-122"/>
                <a:cs typeface="黑体" panose="02010609060101010101" charset="-122"/>
              </a:rPr>
              <a:t>Ne</a:t>
            </a:r>
            <a:r>
              <a:rPr sz="1500" spc="5" dirty="0">
                <a:latin typeface="黑体" panose="02010609060101010101" charset="-122"/>
                <a:cs typeface="黑体" panose="02010609060101010101" charset="-122"/>
              </a:rPr>
              <a:t>u</a:t>
            </a:r>
            <a:r>
              <a:rPr sz="1500" spc="-10" dirty="0">
                <a:latin typeface="黑体" panose="02010609060101010101" charset="-122"/>
                <a:cs typeface="黑体" panose="02010609060101010101" charset="-122"/>
              </a:rPr>
              <a:t>Cir-</a:t>
            </a:r>
            <a:r>
              <a:rPr sz="1500" dirty="0">
                <a:latin typeface="黑体" panose="02010609060101010101" charset="-122"/>
                <a:cs typeface="黑体" panose="02010609060101010101" charset="-122"/>
              </a:rPr>
              <a:t>E	</a:t>
            </a:r>
            <a:r>
              <a:rPr sz="1500" spc="-10" dirty="0">
                <a:latin typeface="黑体" panose="02010609060101010101" charset="-122"/>
                <a:cs typeface="黑体" panose="02010609060101010101" charset="-122"/>
              </a:rPr>
              <a:t>51</a:t>
            </a:r>
            <a:r>
              <a:rPr sz="1500" dirty="0">
                <a:latin typeface="黑体" panose="02010609060101010101" charset="-122"/>
                <a:cs typeface="黑体" panose="02010609060101010101" charset="-122"/>
              </a:rPr>
              <a:t>万</a:t>
            </a:r>
            <a:r>
              <a:rPr sz="1500" spc="-10" dirty="0">
                <a:latin typeface="黑体" panose="02010609060101010101" charset="-122"/>
                <a:cs typeface="黑体" panose="02010609060101010101" charset="-122"/>
              </a:rPr>
              <a:t>/</a:t>
            </a:r>
            <a:r>
              <a:rPr sz="1500" dirty="0">
                <a:latin typeface="黑体" panose="02010609060101010101" charset="-122"/>
                <a:cs typeface="黑体" panose="02010609060101010101" charset="-122"/>
              </a:rPr>
              <a:t>台</a:t>
            </a:r>
            <a:endParaRPr sz="15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3438123" y="5705982"/>
            <a:ext cx="1982470" cy="659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715"/>
              </a:lnSpc>
              <a:spcBef>
                <a:spcPts val="100"/>
              </a:spcBef>
            </a:pPr>
            <a:r>
              <a:rPr sz="1500" spc="-50" dirty="0">
                <a:latin typeface="黑体" panose="02010609060101010101" charset="-122"/>
                <a:cs typeface="黑体" panose="02010609060101010101" charset="-122"/>
              </a:rPr>
              <a:t>市场</a:t>
            </a:r>
            <a:r>
              <a:rPr sz="1500" spc="-60" dirty="0">
                <a:latin typeface="黑体" panose="02010609060101010101" charset="-122"/>
                <a:cs typeface="黑体" panose="02010609060101010101" charset="-122"/>
              </a:rPr>
              <a:t>规</a:t>
            </a:r>
            <a:r>
              <a:rPr sz="1500" dirty="0">
                <a:latin typeface="黑体" panose="02010609060101010101" charset="-122"/>
                <a:cs typeface="黑体" panose="02010609060101010101" charset="-122"/>
              </a:rPr>
              <a:t>模</a:t>
            </a:r>
            <a:endParaRPr sz="1500">
              <a:latin typeface="黑体" panose="02010609060101010101" charset="-122"/>
              <a:cs typeface="黑体" panose="02010609060101010101" charset="-122"/>
            </a:endParaRPr>
          </a:p>
          <a:p>
            <a:pPr marL="17145">
              <a:lnSpc>
                <a:spcPts val="3275"/>
              </a:lnSpc>
            </a:pPr>
            <a:r>
              <a:rPr sz="2800" b="1" spc="-300" dirty="0">
                <a:solidFill>
                  <a:srgbClr val="005BAC"/>
                </a:solidFill>
                <a:latin typeface="黑体" panose="02010609060101010101" charset="-122"/>
                <a:cs typeface="黑体" panose="02010609060101010101" charset="-122"/>
              </a:rPr>
              <a:t>1</a:t>
            </a:r>
            <a:r>
              <a:rPr sz="2800" b="1" spc="-310" dirty="0">
                <a:solidFill>
                  <a:srgbClr val="005BAC"/>
                </a:solidFill>
                <a:latin typeface="黑体" panose="02010609060101010101" charset="-122"/>
                <a:cs typeface="黑体" panose="02010609060101010101" charset="-122"/>
              </a:rPr>
              <a:t>5</a:t>
            </a:r>
            <a:r>
              <a:rPr sz="2800" b="1" spc="-320" dirty="0">
                <a:solidFill>
                  <a:srgbClr val="005BAC"/>
                </a:solidFill>
                <a:latin typeface="黑体" panose="02010609060101010101" charset="-122"/>
                <a:cs typeface="黑体" panose="02010609060101010101" charset="-122"/>
              </a:rPr>
              <a:t>9</a:t>
            </a:r>
            <a:r>
              <a:rPr sz="2800" b="1" spc="-310" dirty="0">
                <a:solidFill>
                  <a:srgbClr val="005BAC"/>
                </a:solidFill>
                <a:latin typeface="黑体" panose="02010609060101010101" charset="-122"/>
                <a:cs typeface="黑体" panose="02010609060101010101" charset="-122"/>
              </a:rPr>
              <a:t>.</a:t>
            </a:r>
            <a:r>
              <a:rPr sz="2800" b="1" spc="-335" dirty="0">
                <a:solidFill>
                  <a:srgbClr val="005BAC"/>
                </a:solidFill>
                <a:latin typeface="黑体" panose="02010609060101010101" charset="-122"/>
                <a:cs typeface="黑体" panose="02010609060101010101" charset="-122"/>
              </a:rPr>
              <a:t>3</a:t>
            </a:r>
            <a:r>
              <a:rPr sz="2800" b="1" spc="-380" dirty="0">
                <a:solidFill>
                  <a:srgbClr val="005BAC"/>
                </a:solidFill>
                <a:latin typeface="黑体" panose="02010609060101010101" charset="-122"/>
                <a:cs typeface="黑体" panose="02010609060101010101" charset="-122"/>
              </a:rPr>
              <a:t>亿</a:t>
            </a:r>
            <a:r>
              <a:rPr sz="2800" spc="-395" dirty="0">
                <a:latin typeface="黑体" panose="02010609060101010101" charset="-122"/>
                <a:cs typeface="黑体" panose="02010609060101010101" charset="-122"/>
              </a:rPr>
              <a:t>元</a:t>
            </a:r>
            <a:r>
              <a:rPr sz="2800" spc="-405" dirty="0">
                <a:latin typeface="黑体" panose="02010609060101010101" charset="-122"/>
                <a:cs typeface="黑体" panose="02010609060101010101" charset="-122"/>
              </a:rPr>
              <a:t>人</a:t>
            </a:r>
            <a:r>
              <a:rPr sz="2800" spc="-175" dirty="0">
                <a:latin typeface="黑体" panose="02010609060101010101" charset="-122"/>
                <a:cs typeface="黑体" panose="02010609060101010101" charset="-122"/>
              </a:rPr>
              <a:t>師</a:t>
            </a:r>
            <a:endParaRPr sz="28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837435" y="6818503"/>
            <a:ext cx="796925" cy="49022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219710" marR="5080" indent="-207645">
              <a:lnSpc>
                <a:spcPct val="103000"/>
              </a:lnSpc>
              <a:spcBef>
                <a:spcPts val="40"/>
              </a:spcBef>
            </a:pPr>
            <a:r>
              <a:rPr sz="1500" b="1" spc="1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院外市</a:t>
            </a:r>
            <a:r>
              <a:rPr sz="1500" b="1" spc="-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场 </a:t>
            </a:r>
            <a:r>
              <a:rPr sz="1500" spc="35" dirty="0">
                <a:latin typeface="黑体" panose="02010609060101010101" charset="-122"/>
                <a:cs typeface="黑体" panose="02010609060101010101" charset="-122"/>
              </a:rPr>
              <a:t>人</a:t>
            </a:r>
            <a:r>
              <a:rPr sz="1500" dirty="0">
                <a:latin typeface="黑体" panose="02010609060101010101" charset="-122"/>
                <a:cs typeface="黑体" panose="02010609060101010101" charset="-122"/>
              </a:rPr>
              <a:t>数</a:t>
            </a:r>
            <a:endParaRPr sz="15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053844" y="7454010"/>
            <a:ext cx="141732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10" dirty="0">
                <a:latin typeface="黑体" panose="02010609060101010101" charset="-122"/>
                <a:cs typeface="黑体" panose="02010609060101010101" charset="-122"/>
              </a:rPr>
              <a:t>3 , 0 0 0 万</a:t>
            </a:r>
            <a:r>
              <a:rPr sz="1500" b="1" spc="-355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500" b="1" spc="-10" dirty="0">
                <a:latin typeface="黑体" panose="02010609060101010101" charset="-122"/>
                <a:cs typeface="黑体" panose="02010609060101010101" charset="-122"/>
              </a:rPr>
              <a:t>人</a:t>
            </a:r>
            <a:endParaRPr sz="15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696203" y="7079094"/>
            <a:ext cx="95821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40" dirty="0">
                <a:latin typeface="宋体" panose="02010600030101010101" pitchFamily="2" charset="-122"/>
                <a:cs typeface="宋体" panose="02010600030101010101" pitchFamily="2" charset="-122"/>
              </a:rPr>
              <a:t>预</a:t>
            </a:r>
            <a:r>
              <a:rPr sz="1500" spc="-50" dirty="0">
                <a:latin typeface="宋体" panose="02010600030101010101" pitchFamily="2" charset="-122"/>
                <a:cs typeface="宋体" panose="02010600030101010101" pitchFamily="2" charset="-122"/>
              </a:rPr>
              <a:t>测</a:t>
            </a:r>
            <a:r>
              <a:rPr sz="1500" spc="-40" dirty="0">
                <a:latin typeface="宋体" panose="02010600030101010101" pitchFamily="2" charset="-122"/>
                <a:cs typeface="宋体" panose="02010600030101010101" pitchFamily="2" charset="-122"/>
              </a:rPr>
              <a:t>渗透</a:t>
            </a:r>
            <a:r>
              <a:rPr sz="1500" dirty="0">
                <a:latin typeface="宋体" panose="02010600030101010101" pitchFamily="2" charset="-122"/>
                <a:cs typeface="宋体" panose="02010600030101010101" pitchFamily="2" charset="-122"/>
              </a:rPr>
              <a:t>率</a:t>
            </a:r>
            <a:endParaRPr sz="15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723635" y="7444854"/>
            <a:ext cx="21399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30" dirty="0">
                <a:latin typeface="宋体" panose="02010600030101010101" pitchFamily="2" charset="-122"/>
                <a:cs typeface="宋体" panose="02010600030101010101" pitchFamily="2" charset="-122"/>
              </a:rPr>
              <a:t>5</a:t>
            </a:r>
            <a:r>
              <a:rPr sz="1500" b="1" spc="-10" dirty="0">
                <a:latin typeface="宋体" panose="02010600030101010101" pitchFamily="2" charset="-122"/>
                <a:cs typeface="宋体" panose="02010600030101010101" pitchFamily="2" charset="-122"/>
              </a:rPr>
              <a:t>%</a:t>
            </a:r>
            <a:endParaRPr sz="15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654288" y="6940834"/>
            <a:ext cx="1322705" cy="756285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1500" spc="-50" dirty="0">
                <a:latin typeface="黑体" panose="02010609060101010101" charset="-122"/>
                <a:cs typeface="黑体" panose="02010609060101010101" charset="-122"/>
              </a:rPr>
              <a:t>设备</a:t>
            </a:r>
            <a:r>
              <a:rPr sz="1500" spc="-60" dirty="0">
                <a:latin typeface="黑体" panose="02010609060101010101" charset="-122"/>
                <a:cs typeface="黑体" panose="02010609060101010101" charset="-122"/>
              </a:rPr>
              <a:t>终</a:t>
            </a:r>
            <a:r>
              <a:rPr sz="1500" spc="-50" dirty="0">
                <a:latin typeface="黑体" panose="02010609060101010101" charset="-122"/>
                <a:cs typeface="黑体" panose="02010609060101010101" charset="-122"/>
              </a:rPr>
              <a:t>端</a:t>
            </a:r>
            <a:r>
              <a:rPr sz="1500" dirty="0">
                <a:latin typeface="黑体" panose="02010609060101010101" charset="-122"/>
                <a:cs typeface="黑体" panose="02010609060101010101" charset="-122"/>
              </a:rPr>
              <a:t>价</a:t>
            </a:r>
            <a:endParaRPr sz="1500">
              <a:latin typeface="黑体" panose="02010609060101010101" charset="-122"/>
              <a:cs typeface="黑体" panose="02010609060101010101" charset="-122"/>
            </a:endParaRPr>
          </a:p>
          <a:p>
            <a:pPr marL="17145">
              <a:lnSpc>
                <a:spcPct val="100000"/>
              </a:lnSpc>
              <a:spcBef>
                <a:spcPts val="960"/>
              </a:spcBef>
            </a:pPr>
            <a:r>
              <a:rPr sz="1850" b="1" spc="-10" dirty="0">
                <a:latin typeface="黑体" panose="02010609060101010101" charset="-122"/>
                <a:cs typeface="黑体" panose="02010609060101010101" charset="-122"/>
              </a:rPr>
              <a:t>2</a:t>
            </a:r>
            <a:r>
              <a:rPr sz="1850" b="1" spc="-260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850" b="1" spc="-10" dirty="0">
                <a:latin typeface="黑体" panose="02010609060101010101" charset="-122"/>
                <a:cs typeface="黑体" panose="02010609060101010101" charset="-122"/>
              </a:rPr>
              <a:t>.</a:t>
            </a:r>
            <a:r>
              <a:rPr sz="1850" b="1" spc="-340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850" b="1" spc="-10" dirty="0">
                <a:latin typeface="黑体" panose="02010609060101010101" charset="-122"/>
                <a:cs typeface="黑体" panose="02010609060101010101" charset="-122"/>
              </a:rPr>
              <a:t>6</a:t>
            </a:r>
            <a:r>
              <a:rPr sz="1850" b="1" spc="-275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850" b="1" spc="-85" dirty="0">
                <a:latin typeface="黑体" panose="02010609060101010101" charset="-122"/>
                <a:cs typeface="黑体" panose="02010609060101010101" charset="-122"/>
              </a:rPr>
              <a:t>万</a:t>
            </a:r>
            <a:r>
              <a:rPr sz="1850" spc="-90" dirty="0">
                <a:latin typeface="黑体" panose="02010609060101010101" charset="-122"/>
                <a:cs typeface="黑体" panose="02010609060101010101" charset="-122"/>
              </a:rPr>
              <a:t>从</a:t>
            </a:r>
            <a:r>
              <a:rPr sz="1850" dirty="0">
                <a:latin typeface="黑体" panose="02010609060101010101" charset="-122"/>
                <a:cs typeface="黑体" panose="02010609060101010101" charset="-122"/>
              </a:rPr>
              <a:t>年</a:t>
            </a:r>
            <a:endParaRPr sz="18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1581879" y="7089775"/>
            <a:ext cx="1814830" cy="622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ts val="1570"/>
              </a:lnSpc>
              <a:spcBef>
                <a:spcPts val="100"/>
              </a:spcBef>
            </a:pPr>
            <a:r>
              <a:rPr sz="1500" spc="-15" dirty="0">
                <a:latin typeface="黑体" panose="02010609060101010101" charset="-122"/>
                <a:cs typeface="黑体" panose="02010609060101010101" charset="-122"/>
              </a:rPr>
              <a:t>市</a:t>
            </a:r>
            <a:r>
              <a:rPr sz="1500" spc="-25" dirty="0">
                <a:latin typeface="黑体" panose="02010609060101010101" charset="-122"/>
                <a:cs typeface="黑体" panose="02010609060101010101" charset="-122"/>
              </a:rPr>
              <a:t>场</a:t>
            </a:r>
            <a:r>
              <a:rPr sz="1500" spc="-15" dirty="0">
                <a:latin typeface="黑体" panose="02010609060101010101" charset="-122"/>
                <a:cs typeface="黑体" panose="02010609060101010101" charset="-122"/>
              </a:rPr>
              <a:t>规</a:t>
            </a:r>
            <a:r>
              <a:rPr sz="1500" dirty="0">
                <a:latin typeface="黑体" panose="02010609060101010101" charset="-122"/>
                <a:cs typeface="黑体" panose="02010609060101010101" charset="-122"/>
              </a:rPr>
              <a:t>模</a:t>
            </a:r>
            <a:endParaRPr sz="1500">
              <a:latin typeface="黑体" panose="02010609060101010101" charset="-122"/>
              <a:cs typeface="黑体" panose="02010609060101010101" charset="-122"/>
            </a:endParaRPr>
          </a:p>
          <a:p>
            <a:pPr marL="12700">
              <a:lnSpc>
                <a:spcPts val="3130"/>
              </a:lnSpc>
            </a:pPr>
            <a:r>
              <a:rPr sz="2800" b="1" spc="-215" dirty="0">
                <a:solidFill>
                  <a:srgbClr val="005BAC"/>
                </a:solidFill>
                <a:latin typeface="黑体" panose="02010609060101010101" charset="-122"/>
                <a:cs typeface="黑体" panose="02010609060101010101" charset="-122"/>
              </a:rPr>
              <a:t>3</a:t>
            </a:r>
            <a:r>
              <a:rPr sz="2800" b="1" spc="-225" dirty="0">
                <a:solidFill>
                  <a:srgbClr val="005BAC"/>
                </a:solidFill>
                <a:latin typeface="黑体" panose="02010609060101010101" charset="-122"/>
                <a:cs typeface="黑体" panose="02010609060101010101" charset="-122"/>
              </a:rPr>
              <a:t>9</a:t>
            </a:r>
            <a:r>
              <a:rPr sz="2800" b="1" spc="-250" dirty="0">
                <a:solidFill>
                  <a:srgbClr val="005BAC"/>
                </a:solidFill>
                <a:latin typeface="黑体" panose="02010609060101010101" charset="-122"/>
                <a:cs typeface="黑体" panose="02010609060101010101" charset="-122"/>
              </a:rPr>
              <a:t>0</a:t>
            </a:r>
            <a:r>
              <a:rPr sz="2800" b="1" spc="-225" dirty="0">
                <a:solidFill>
                  <a:srgbClr val="005BAC"/>
                </a:solidFill>
                <a:latin typeface="黑体" panose="02010609060101010101" charset="-122"/>
                <a:cs typeface="黑体" panose="02010609060101010101" charset="-122"/>
              </a:rPr>
              <a:t>亿</a:t>
            </a:r>
            <a:r>
              <a:rPr sz="2800" spc="-220" dirty="0">
                <a:latin typeface="黑体" panose="02010609060101010101" charset="-122"/>
                <a:cs typeface="黑体" panose="02010609060101010101" charset="-122"/>
              </a:rPr>
              <a:t>元</a:t>
            </a:r>
            <a:r>
              <a:rPr sz="2800" spc="-235" dirty="0">
                <a:latin typeface="黑体" panose="02010609060101010101" charset="-122"/>
                <a:cs typeface="黑体" panose="02010609060101010101" charset="-122"/>
              </a:rPr>
              <a:t>人</a:t>
            </a:r>
            <a:r>
              <a:rPr sz="2800" spc="-5" dirty="0">
                <a:latin typeface="黑体" panose="02010609060101010101" charset="-122"/>
                <a:cs typeface="黑体" panose="02010609060101010101" charset="-122"/>
              </a:rPr>
              <a:t>師</a:t>
            </a:r>
            <a:endParaRPr sz="28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11200" y="8118059"/>
            <a:ext cx="14318615" cy="65214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70840">
              <a:lnSpc>
                <a:spcPct val="100000"/>
              </a:lnSpc>
              <a:spcBef>
                <a:spcPts val="480"/>
              </a:spcBef>
            </a:pPr>
            <a:r>
              <a:rPr sz="1600" i="1" spc="-625" dirty="0">
                <a:latin typeface="黑体" panose="02010609060101010101" charset="-122"/>
                <a:cs typeface="黑体" panose="02010609060101010101" charset="-122"/>
              </a:rPr>
              <a:t>数</a:t>
            </a:r>
            <a:r>
              <a:rPr sz="1600" i="1" spc="-705" dirty="0">
                <a:latin typeface="黑体" panose="02010609060101010101" charset="-122"/>
                <a:cs typeface="黑体" panose="02010609060101010101" charset="-122"/>
              </a:rPr>
              <a:t>据</a:t>
            </a:r>
            <a:r>
              <a:rPr sz="1600" i="1" spc="-695" dirty="0">
                <a:latin typeface="黑体" panose="02010609060101010101" charset="-122"/>
                <a:cs typeface="黑体" panose="02010609060101010101" charset="-122"/>
              </a:rPr>
              <a:t>来源</a:t>
            </a:r>
            <a:r>
              <a:rPr sz="1600" i="1" spc="-705" dirty="0">
                <a:latin typeface="黑体" panose="02010609060101010101" charset="-122"/>
                <a:cs typeface="黑体" panose="02010609060101010101" charset="-122"/>
              </a:rPr>
              <a:t>：</a:t>
            </a:r>
            <a:r>
              <a:rPr sz="1600" i="1" spc="-695" dirty="0">
                <a:latin typeface="黑体" panose="02010609060101010101" charset="-122"/>
                <a:cs typeface="黑体" panose="02010609060101010101" charset="-122"/>
              </a:rPr>
              <a:t>中国</a:t>
            </a:r>
            <a:r>
              <a:rPr sz="1600" i="1" spc="-705" dirty="0">
                <a:latin typeface="黑体" panose="02010609060101010101" charset="-122"/>
                <a:cs typeface="黑体" panose="02010609060101010101" charset="-122"/>
              </a:rPr>
              <a:t>卒</a:t>
            </a:r>
            <a:r>
              <a:rPr sz="1600" i="1" spc="-695" dirty="0">
                <a:latin typeface="黑体" panose="02010609060101010101" charset="-122"/>
                <a:cs typeface="黑体" panose="02010609060101010101" charset="-122"/>
              </a:rPr>
              <a:t>中学</a:t>
            </a:r>
            <a:r>
              <a:rPr sz="1600" i="1" spc="-705" dirty="0">
                <a:latin typeface="黑体" panose="02010609060101010101" charset="-122"/>
                <a:cs typeface="黑体" panose="02010609060101010101" charset="-122"/>
              </a:rPr>
              <a:t>会</a:t>
            </a:r>
            <a:r>
              <a:rPr sz="1600" i="1" spc="-50" dirty="0">
                <a:latin typeface="黑体" panose="02010609060101010101" charset="-122"/>
                <a:cs typeface="黑体" panose="02010609060101010101" charset="-122"/>
              </a:rPr>
              <a:t>、</a:t>
            </a:r>
            <a:r>
              <a:rPr sz="1600" i="1" spc="50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600" i="1" spc="-695" dirty="0">
                <a:latin typeface="黑体" panose="02010609060101010101" charset="-122"/>
                <a:cs typeface="黑体" panose="02010609060101010101" charset="-122"/>
              </a:rPr>
              <a:t>《</a:t>
            </a:r>
            <a:r>
              <a:rPr sz="1600" i="1" spc="-705" dirty="0">
                <a:latin typeface="黑体" panose="02010609060101010101" charset="-122"/>
                <a:cs typeface="黑体" panose="02010609060101010101" charset="-122"/>
              </a:rPr>
              <a:t>中</a:t>
            </a:r>
            <a:r>
              <a:rPr sz="1600" i="1" spc="-695" dirty="0">
                <a:latin typeface="黑体" panose="02010609060101010101" charset="-122"/>
                <a:cs typeface="黑体" panose="02010609060101010101" charset="-122"/>
              </a:rPr>
              <a:t>国的</a:t>
            </a:r>
            <a:r>
              <a:rPr sz="1600" i="1" spc="-705" dirty="0">
                <a:latin typeface="黑体" panose="02010609060101010101" charset="-122"/>
                <a:cs typeface="黑体" panose="02010609060101010101" charset="-122"/>
              </a:rPr>
              <a:t>创</a:t>
            </a:r>
            <a:r>
              <a:rPr sz="1600" i="1" spc="-695" dirty="0">
                <a:latin typeface="黑体" panose="02010609060101010101" charset="-122"/>
                <a:cs typeface="黑体" panose="02010609060101010101" charset="-122"/>
              </a:rPr>
              <a:t>伤性</a:t>
            </a:r>
            <a:r>
              <a:rPr sz="1600" i="1" spc="-705" dirty="0">
                <a:latin typeface="黑体" panose="02010609060101010101" charset="-122"/>
                <a:cs typeface="黑体" panose="02010609060101010101" charset="-122"/>
              </a:rPr>
              <a:t>颅</a:t>
            </a:r>
            <a:r>
              <a:rPr sz="1600" i="1" spc="-695" dirty="0">
                <a:latin typeface="黑体" panose="02010609060101010101" charset="-122"/>
                <a:cs typeface="黑体" panose="02010609060101010101" charset="-122"/>
              </a:rPr>
              <a:t>脑损</a:t>
            </a:r>
            <a:r>
              <a:rPr sz="1600" i="1" spc="-705" dirty="0">
                <a:latin typeface="黑体" panose="02010609060101010101" charset="-122"/>
                <a:cs typeface="黑体" panose="02010609060101010101" charset="-122"/>
              </a:rPr>
              <a:t>伤</a:t>
            </a:r>
            <a:r>
              <a:rPr sz="1600" i="1" spc="-695" dirty="0">
                <a:latin typeface="黑体" panose="02010609060101010101" charset="-122"/>
                <a:cs typeface="黑体" panose="02010609060101010101" charset="-122"/>
              </a:rPr>
              <a:t>》、</a:t>
            </a:r>
            <a:r>
              <a:rPr sz="1600" i="1" spc="-705" dirty="0">
                <a:latin typeface="黑体" panose="02010609060101010101" charset="-122"/>
                <a:cs typeface="黑体" panose="02010609060101010101" charset="-122"/>
              </a:rPr>
              <a:t>世</a:t>
            </a:r>
            <a:r>
              <a:rPr sz="1600" i="1" spc="-695" dirty="0">
                <a:latin typeface="黑体" panose="02010609060101010101" charset="-122"/>
                <a:cs typeface="黑体" panose="02010609060101010101" charset="-122"/>
              </a:rPr>
              <a:t>界卫</a:t>
            </a:r>
            <a:r>
              <a:rPr sz="1600" i="1" spc="-705" dirty="0">
                <a:latin typeface="黑体" panose="02010609060101010101" charset="-122"/>
                <a:cs typeface="黑体" panose="02010609060101010101" charset="-122"/>
              </a:rPr>
              <a:t>生</a:t>
            </a:r>
            <a:r>
              <a:rPr sz="1600" i="1" spc="-695" dirty="0">
                <a:latin typeface="黑体" panose="02010609060101010101" charset="-122"/>
                <a:cs typeface="黑体" panose="02010609060101010101" charset="-122"/>
              </a:rPr>
              <a:t>组织</a:t>
            </a:r>
            <a:r>
              <a:rPr sz="1600" i="1" spc="-705" dirty="0">
                <a:latin typeface="黑体" panose="02010609060101010101" charset="-122"/>
                <a:cs typeface="黑体" panose="02010609060101010101" charset="-122"/>
              </a:rPr>
              <a:t>统</a:t>
            </a:r>
            <a:r>
              <a:rPr sz="1600" i="1" spc="-695" dirty="0">
                <a:latin typeface="黑体" panose="02010609060101010101" charset="-122"/>
                <a:cs typeface="黑体" panose="02010609060101010101" charset="-122"/>
              </a:rPr>
              <a:t>计数</a:t>
            </a:r>
            <a:r>
              <a:rPr sz="1600" i="1" spc="-705" dirty="0">
                <a:latin typeface="黑体" panose="02010609060101010101" charset="-122"/>
                <a:cs typeface="黑体" panose="02010609060101010101" charset="-122"/>
              </a:rPr>
              <a:t>据</a:t>
            </a:r>
            <a:r>
              <a:rPr sz="1600" i="1" spc="-695" dirty="0">
                <a:latin typeface="黑体" panose="02010609060101010101" charset="-122"/>
                <a:cs typeface="黑体" panose="02010609060101010101" charset="-122"/>
              </a:rPr>
              <a:t>、中</a:t>
            </a:r>
            <a:r>
              <a:rPr sz="1600" i="1" spc="-705" dirty="0">
                <a:latin typeface="黑体" panose="02010609060101010101" charset="-122"/>
                <a:cs typeface="黑体" panose="02010609060101010101" charset="-122"/>
              </a:rPr>
              <a:t>国</a:t>
            </a:r>
            <a:r>
              <a:rPr sz="1600" i="1" spc="-695" dirty="0">
                <a:latin typeface="黑体" panose="02010609060101010101" charset="-122"/>
                <a:cs typeface="黑体" panose="02010609060101010101" charset="-122"/>
              </a:rPr>
              <a:t>康复</a:t>
            </a:r>
            <a:r>
              <a:rPr sz="1600" i="1" spc="-705" dirty="0">
                <a:latin typeface="黑体" panose="02010609060101010101" charset="-122"/>
                <a:cs typeface="黑体" panose="02010609060101010101" charset="-122"/>
              </a:rPr>
              <a:t>医</a:t>
            </a:r>
            <a:r>
              <a:rPr sz="1600" i="1" spc="-695" dirty="0">
                <a:latin typeface="黑体" panose="02010609060101010101" charset="-122"/>
                <a:cs typeface="黑体" panose="02010609060101010101" charset="-122"/>
              </a:rPr>
              <a:t>学会</a:t>
            </a:r>
            <a:r>
              <a:rPr sz="1600" i="1" spc="-705" dirty="0">
                <a:latin typeface="黑体" panose="02010609060101010101" charset="-122"/>
                <a:cs typeface="黑体" panose="02010609060101010101" charset="-122"/>
              </a:rPr>
              <a:t>、</a:t>
            </a:r>
            <a:r>
              <a:rPr sz="1600" i="1" spc="-695" dirty="0">
                <a:latin typeface="黑体" panose="02010609060101010101" charset="-122"/>
                <a:cs typeface="黑体" panose="02010609060101010101" charset="-122"/>
              </a:rPr>
              <a:t>流行</a:t>
            </a:r>
            <a:r>
              <a:rPr sz="1600" i="1" spc="-705" dirty="0">
                <a:latin typeface="黑体" panose="02010609060101010101" charset="-122"/>
                <a:cs typeface="黑体" panose="02010609060101010101" charset="-122"/>
              </a:rPr>
              <a:t>病</a:t>
            </a:r>
            <a:r>
              <a:rPr sz="1600" i="1" spc="-695" dirty="0">
                <a:latin typeface="黑体" panose="02010609060101010101" charset="-122"/>
                <a:cs typeface="黑体" panose="02010609060101010101" charset="-122"/>
              </a:rPr>
              <a:t>学调</a:t>
            </a:r>
            <a:r>
              <a:rPr sz="1600" i="1" spc="-705" dirty="0">
                <a:latin typeface="黑体" panose="02010609060101010101" charset="-122"/>
                <a:cs typeface="黑体" panose="02010609060101010101" charset="-122"/>
              </a:rPr>
              <a:t>查</a:t>
            </a:r>
            <a:r>
              <a:rPr sz="1600" i="1" spc="-695" dirty="0">
                <a:latin typeface="黑体" panose="02010609060101010101" charset="-122"/>
                <a:cs typeface="黑体" panose="02010609060101010101" charset="-122"/>
              </a:rPr>
              <a:t>、市</a:t>
            </a:r>
            <a:r>
              <a:rPr sz="1600" i="1" spc="-705" dirty="0">
                <a:latin typeface="黑体" panose="02010609060101010101" charset="-122"/>
                <a:cs typeface="黑体" panose="02010609060101010101" charset="-122"/>
              </a:rPr>
              <a:t>场</a:t>
            </a:r>
            <a:r>
              <a:rPr sz="1600" i="1" spc="-695" dirty="0">
                <a:latin typeface="黑体" panose="02010609060101010101" charset="-122"/>
                <a:cs typeface="黑体" panose="02010609060101010101" charset="-122"/>
              </a:rPr>
              <a:t>调研</a:t>
            </a:r>
            <a:r>
              <a:rPr sz="1600" i="1" spc="-705" dirty="0">
                <a:latin typeface="黑体" panose="02010609060101010101" charset="-122"/>
                <a:cs typeface="黑体" panose="02010609060101010101" charset="-122"/>
              </a:rPr>
              <a:t>、</a:t>
            </a:r>
            <a:r>
              <a:rPr sz="1600" i="1" spc="-695" dirty="0">
                <a:latin typeface="黑体" panose="02010609060101010101" charset="-122"/>
                <a:cs typeface="黑体" panose="02010609060101010101" charset="-122"/>
              </a:rPr>
              <a:t>中国</a:t>
            </a:r>
            <a:r>
              <a:rPr sz="1600" i="1" spc="-705" dirty="0">
                <a:latin typeface="黑体" panose="02010609060101010101" charset="-122"/>
                <a:cs typeface="黑体" panose="02010609060101010101" charset="-122"/>
              </a:rPr>
              <a:t>康</a:t>
            </a:r>
            <a:r>
              <a:rPr sz="1600" i="1" spc="-695" dirty="0">
                <a:latin typeface="黑体" panose="02010609060101010101" charset="-122"/>
                <a:cs typeface="黑体" panose="02010609060101010101" charset="-122"/>
              </a:rPr>
              <a:t>复医</a:t>
            </a:r>
            <a:r>
              <a:rPr sz="1600" i="1" spc="-705" dirty="0">
                <a:latin typeface="黑体" panose="02010609060101010101" charset="-122"/>
                <a:cs typeface="黑体" panose="02010609060101010101" charset="-122"/>
              </a:rPr>
              <a:t>学</a:t>
            </a:r>
            <a:r>
              <a:rPr sz="1600" i="1" spc="-695" dirty="0">
                <a:latin typeface="黑体" panose="02010609060101010101" charset="-122"/>
                <a:cs typeface="黑体" panose="02010609060101010101" charset="-122"/>
              </a:rPr>
              <a:t>会</a:t>
            </a:r>
            <a:r>
              <a:rPr sz="1600" i="1" spc="-680" dirty="0">
                <a:latin typeface="黑体" panose="02010609060101010101" charset="-122"/>
                <a:cs typeface="黑体" panose="02010609060101010101" charset="-122"/>
              </a:rPr>
              <a:t>，2020</a:t>
            </a:r>
            <a:r>
              <a:rPr sz="1600" i="1" spc="-695" dirty="0">
                <a:latin typeface="黑体" panose="02010609060101010101" charset="-122"/>
                <a:cs typeface="黑体" panose="02010609060101010101" charset="-122"/>
              </a:rPr>
              <a:t>年</a:t>
            </a:r>
            <a:r>
              <a:rPr sz="1600" i="1" spc="-705" dirty="0">
                <a:latin typeface="黑体" panose="02010609060101010101" charset="-122"/>
                <a:cs typeface="黑体" panose="02010609060101010101" charset="-122"/>
              </a:rPr>
              <a:t>中</a:t>
            </a:r>
            <a:r>
              <a:rPr sz="1600" i="1" spc="-695" dirty="0">
                <a:latin typeface="黑体" panose="02010609060101010101" charset="-122"/>
                <a:cs typeface="黑体" panose="02010609060101010101" charset="-122"/>
              </a:rPr>
              <a:t>国帕</a:t>
            </a:r>
            <a:r>
              <a:rPr sz="1600" i="1" spc="-705" dirty="0">
                <a:latin typeface="黑体" panose="02010609060101010101" charset="-122"/>
                <a:cs typeface="黑体" panose="02010609060101010101" charset="-122"/>
              </a:rPr>
              <a:t>金</a:t>
            </a:r>
            <a:r>
              <a:rPr sz="1600" i="1" spc="-695" dirty="0">
                <a:latin typeface="黑体" panose="02010609060101010101" charset="-122"/>
                <a:cs typeface="黑体" panose="02010609060101010101" charset="-122"/>
              </a:rPr>
              <a:t>森病</a:t>
            </a:r>
            <a:r>
              <a:rPr sz="1600" i="1" spc="-705" dirty="0">
                <a:latin typeface="黑体" panose="02010609060101010101" charset="-122"/>
                <a:cs typeface="黑体" panose="02010609060101010101" charset="-122"/>
              </a:rPr>
              <a:t>治</a:t>
            </a:r>
            <a:r>
              <a:rPr sz="1600" i="1" spc="-695" dirty="0">
                <a:latin typeface="黑体" panose="02010609060101010101" charset="-122"/>
                <a:cs typeface="黑体" panose="02010609060101010101" charset="-122"/>
              </a:rPr>
              <a:t>疗指</a:t>
            </a:r>
            <a:r>
              <a:rPr sz="1600" i="1" spc="-50" dirty="0">
                <a:latin typeface="黑体" panose="02010609060101010101" charset="-122"/>
                <a:cs typeface="黑体" panose="02010609060101010101" charset="-122"/>
              </a:rPr>
              <a:t>南</a:t>
            </a:r>
            <a:endParaRPr sz="1600">
              <a:latin typeface="黑体" panose="02010609060101010101" charset="-122"/>
              <a:cs typeface="黑体" panose="02010609060101010101" charset="-122"/>
            </a:endParaRPr>
          </a:p>
          <a:p>
            <a:pPr marL="12700">
              <a:lnSpc>
                <a:spcPct val="100000"/>
              </a:lnSpc>
              <a:spcBef>
                <a:spcPts val="410"/>
              </a:spcBef>
              <a:tabLst>
                <a:tab pos="739140" algn="l"/>
              </a:tabLst>
            </a:pPr>
            <a:r>
              <a:rPr sz="1850" b="1" spc="-10" dirty="0">
                <a:solidFill>
                  <a:srgbClr val="EF8000"/>
                </a:solidFill>
                <a:latin typeface="Times New Roman" panose="02020603050405020304"/>
                <a:cs typeface="Times New Roman" panose="02020603050405020304"/>
              </a:rPr>
              <a:t>CEC	</a:t>
            </a:r>
            <a:r>
              <a:rPr sz="1850" b="1" spc="-15" dirty="0">
                <a:latin typeface="Times New Roman" panose="02020603050405020304"/>
                <a:cs typeface="Times New Roman" panose="02020603050405020304"/>
              </a:rPr>
              <a:t>CAPITAL</a:t>
            </a:r>
            <a:endParaRPr sz="18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228335" y="3564763"/>
            <a:ext cx="7150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170" dirty="0">
                <a:latin typeface="黑体" panose="02010609060101010101" charset="-122"/>
                <a:cs typeface="黑体" panose="02010609060101010101" charset="-122"/>
              </a:rPr>
              <a:t>脊</a:t>
            </a:r>
            <a:r>
              <a:rPr sz="1500" b="1" spc="-180" dirty="0">
                <a:latin typeface="黑体" panose="02010609060101010101" charset="-122"/>
                <a:cs typeface="黑体" panose="02010609060101010101" charset="-122"/>
              </a:rPr>
              <a:t>髓</a:t>
            </a:r>
            <a:r>
              <a:rPr sz="1500" b="1" spc="-170" dirty="0">
                <a:latin typeface="黑体" panose="02010609060101010101" charset="-122"/>
                <a:cs typeface="黑体" panose="02010609060101010101" charset="-122"/>
              </a:rPr>
              <a:t>疾</a:t>
            </a:r>
            <a:r>
              <a:rPr sz="1500" b="1" spc="-100" dirty="0">
                <a:latin typeface="黑体" panose="02010609060101010101" charset="-122"/>
                <a:cs typeface="黑体" panose="02010609060101010101" charset="-122"/>
              </a:rPr>
              <a:t>病</a:t>
            </a:r>
            <a:endParaRPr sz="15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162803" y="3951846"/>
            <a:ext cx="78613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DF5100"/>
                </a:solidFill>
                <a:latin typeface="Times New Roman" panose="02020603050405020304"/>
                <a:cs typeface="Times New Roman" panose="02020603050405020304"/>
              </a:rPr>
              <a:t>3</a:t>
            </a:r>
            <a:r>
              <a:rPr sz="1500" spc="-145" dirty="0">
                <a:solidFill>
                  <a:srgbClr val="DF51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500" spc="-110" dirty="0">
                <a:latin typeface="黑体" panose="02010609060101010101" charset="-122"/>
                <a:cs typeface="黑体" panose="02010609060101010101" charset="-122"/>
              </a:rPr>
              <a:t>万人</a:t>
            </a:r>
            <a:r>
              <a:rPr sz="1500" spc="-105" dirty="0">
                <a:latin typeface="黑体" panose="02010609060101010101" charset="-122"/>
                <a:cs typeface="黑体" panose="02010609060101010101" charset="-122"/>
              </a:rPr>
              <a:t>/</a:t>
            </a:r>
            <a:r>
              <a:rPr sz="1500" dirty="0">
                <a:latin typeface="黑体" panose="02010609060101010101" charset="-122"/>
                <a:cs typeface="黑体" panose="02010609060101010101" charset="-122"/>
              </a:rPr>
              <a:t>年</a:t>
            </a:r>
            <a:endParaRPr sz="15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904979" y="2346959"/>
            <a:ext cx="30035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45" dirty="0">
                <a:latin typeface="黑体" panose="02010609060101010101" charset="-122"/>
                <a:cs typeface="黑体" panose="02010609060101010101" charset="-122"/>
              </a:rPr>
              <a:t>其</a:t>
            </a:r>
            <a:r>
              <a:rPr sz="1100" spc="5" dirty="0">
                <a:latin typeface="黑体" panose="02010609060101010101" charset="-122"/>
                <a:cs typeface="黑体" panose="02010609060101010101" charset="-122"/>
              </a:rPr>
              <a:t>中</a:t>
            </a:r>
            <a:endParaRPr sz="11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4015719" y="3000755"/>
            <a:ext cx="29718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latin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sz="1100" spc="-25" dirty="0">
                <a:latin typeface="宋体" panose="02010600030101010101" pitchFamily="2" charset="-122"/>
                <a:cs typeface="宋体" panose="02010600030101010101" pitchFamily="2" charset="-122"/>
              </a:rPr>
              <a:t>4</a:t>
            </a:r>
            <a:r>
              <a:rPr sz="1100" spc="-40" dirty="0">
                <a:latin typeface="宋体" panose="02010600030101010101" pitchFamily="2" charset="-122"/>
                <a:cs typeface="宋体" panose="02010600030101010101" pitchFamily="2" charset="-122"/>
              </a:rPr>
              <a:t>.</a:t>
            </a:r>
            <a:r>
              <a:rPr sz="1100" dirty="0">
                <a:latin typeface="宋体" panose="02010600030101010101" pitchFamily="2" charset="-122"/>
                <a:cs typeface="宋体" panose="02010600030101010101" pitchFamily="2" charset="-122"/>
              </a:rPr>
              <a:t>1</a:t>
            </a:r>
            <a:endParaRPr sz="11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0324033" y="2765132"/>
            <a:ext cx="75565" cy="113030"/>
          </a:xfrm>
          <a:prstGeom prst="rect">
            <a:avLst/>
          </a:prstGeom>
        </p:spPr>
        <p:txBody>
          <a:bodyPr vert="eaVert" wrap="square" lIns="0" tIns="0" rIns="0" bIns="0" rtlCol="0">
            <a:spAutoFit/>
          </a:bodyPr>
          <a:lstStyle/>
          <a:p>
            <a:pPr marL="12700">
              <a:lnSpc>
                <a:spcPct val="80000"/>
              </a:lnSpc>
            </a:pPr>
            <a:r>
              <a:rPr sz="400" dirty="0">
                <a:latin typeface="黑体" panose="02010609060101010101" charset="-122"/>
                <a:cs typeface="黑体" panose="02010609060101010101" charset="-122"/>
              </a:rPr>
              <a:t>约</a:t>
            </a:r>
            <a:endParaRPr sz="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0323010" y="2919476"/>
            <a:ext cx="75565" cy="508000"/>
          </a:xfrm>
          <a:prstGeom prst="rect">
            <a:avLst/>
          </a:prstGeom>
        </p:spPr>
        <p:txBody>
          <a:bodyPr vert="vert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400" spc="140" dirty="0">
                <a:latin typeface="黑体" panose="02010609060101010101" charset="-122"/>
                <a:cs typeface="黑体" panose="02010609060101010101" charset="-122"/>
              </a:rPr>
              <a:t>3 , 0 0</a:t>
            </a:r>
            <a:r>
              <a:rPr sz="400" spc="95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400" spc="140" dirty="0">
                <a:latin typeface="黑体" panose="02010609060101010101" charset="-122"/>
                <a:cs typeface="黑体" panose="02010609060101010101" charset="-122"/>
              </a:rPr>
              <a:t>0</a:t>
            </a:r>
            <a:endParaRPr sz="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0324033" y="3473793"/>
            <a:ext cx="75565" cy="268605"/>
          </a:xfrm>
          <a:prstGeom prst="rect">
            <a:avLst/>
          </a:prstGeom>
        </p:spPr>
        <p:txBody>
          <a:bodyPr vert="eaVert" wrap="square" lIns="0" tIns="0" rIns="0" bIns="0" rtlCol="0">
            <a:spAutoFit/>
          </a:bodyPr>
          <a:lstStyle/>
          <a:p>
            <a:pPr marL="12700">
              <a:lnSpc>
                <a:spcPct val="80000"/>
              </a:lnSpc>
            </a:pPr>
            <a:r>
              <a:rPr sz="400" dirty="0">
                <a:latin typeface="黑体" panose="02010609060101010101" charset="-122"/>
                <a:cs typeface="黑体" panose="02010609060101010101" charset="-122"/>
              </a:rPr>
              <a:t>万</a:t>
            </a:r>
            <a:r>
              <a:rPr sz="400" dirty="0">
                <a:latin typeface="黑体" panose="02010609060101010101" charset="-122"/>
                <a:cs typeface="黑体" panose="02010609060101010101" charset="-122"/>
              </a:rPr>
              <a:t>  </a:t>
            </a:r>
            <a:r>
              <a:rPr sz="400" spc="-65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400" dirty="0">
                <a:latin typeface="黑体" panose="02010609060101010101" charset="-122"/>
                <a:cs typeface="黑体" panose="02010609060101010101" charset="-122"/>
              </a:rPr>
              <a:t>人</a:t>
            </a:r>
            <a:endParaRPr sz="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0028249" y="2702179"/>
            <a:ext cx="203835" cy="1153795"/>
          </a:xfrm>
          <a:prstGeom prst="rect">
            <a:avLst/>
          </a:prstGeom>
        </p:spPr>
        <p:txBody>
          <a:bodyPr vert="eaVert" wrap="square" lIns="0" tIns="0" rIns="0" bIns="0" rtlCol="0">
            <a:spAutoFit/>
          </a:bodyPr>
          <a:lstStyle/>
          <a:p>
            <a:pPr marL="12700">
              <a:lnSpc>
                <a:spcPct val="65000"/>
              </a:lnSpc>
            </a:pPr>
            <a:r>
              <a:rPr sz="1400" spc="95" dirty="0">
                <a:latin typeface="黑体" panose="02010609060101010101" charset="-122"/>
                <a:cs typeface="黑体" panose="02010609060101010101" charset="-122"/>
              </a:rPr>
              <a:t>神</a:t>
            </a:r>
            <a:r>
              <a:rPr sz="1400" spc="80" dirty="0">
                <a:latin typeface="黑体" panose="02010609060101010101" charset="-122"/>
                <a:cs typeface="黑体" panose="02010609060101010101" charset="-122"/>
              </a:rPr>
              <a:t>经</a:t>
            </a:r>
            <a:r>
              <a:rPr sz="1400" spc="95" dirty="0">
                <a:latin typeface="黑体" panose="02010609060101010101" charset="-122"/>
                <a:cs typeface="黑体" panose="02010609060101010101" charset="-122"/>
              </a:rPr>
              <a:t>康</a:t>
            </a:r>
            <a:r>
              <a:rPr sz="1400" spc="80" dirty="0">
                <a:latin typeface="黑体" panose="02010609060101010101" charset="-122"/>
                <a:cs typeface="黑体" panose="02010609060101010101" charset="-122"/>
              </a:rPr>
              <a:t>复</a:t>
            </a:r>
            <a:r>
              <a:rPr sz="1400" spc="95" dirty="0">
                <a:latin typeface="黑体" panose="02010609060101010101" charset="-122"/>
                <a:cs typeface="黑体" panose="02010609060101010101" charset="-122"/>
              </a:rPr>
              <a:t>需</a:t>
            </a:r>
            <a:r>
              <a:rPr sz="1400" dirty="0">
                <a:latin typeface="黑体" panose="02010609060101010101" charset="-122"/>
                <a:cs typeface="黑体" panose="02010609060101010101" charset="-122"/>
              </a:rPr>
              <a:t>求</a:t>
            </a:r>
            <a:endParaRPr sz="1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1806758" y="2785986"/>
            <a:ext cx="443865" cy="963294"/>
          </a:xfrm>
          <a:prstGeom prst="rect">
            <a:avLst/>
          </a:prstGeom>
        </p:spPr>
        <p:txBody>
          <a:bodyPr vert="eaVert" wrap="square" lIns="0" tIns="0" rIns="0" bIns="0" rtlCol="0">
            <a:spAutoFit/>
          </a:bodyPr>
          <a:lstStyle/>
          <a:p>
            <a:pPr marR="16510" algn="ctr">
              <a:lnSpc>
                <a:spcPct val="65000"/>
              </a:lnSpc>
            </a:pPr>
            <a:r>
              <a:rPr sz="1650" spc="140" dirty="0">
                <a:latin typeface="黑体" panose="02010609060101010101" charset="-122"/>
                <a:cs typeface="黑体" panose="02010609060101010101" charset="-122"/>
              </a:rPr>
              <a:t>现存</a:t>
            </a:r>
            <a:r>
              <a:rPr sz="1650" dirty="0">
                <a:latin typeface="黑体" panose="02010609060101010101" charset="-122"/>
                <a:cs typeface="黑体" panose="02010609060101010101" charset="-122"/>
              </a:rPr>
              <a:t>万</a:t>
            </a:r>
            <a:endParaRPr sz="1650">
              <a:latin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sz="1400" spc="95" dirty="0">
                <a:latin typeface="黑体" panose="02010609060101010101" charset="-122"/>
                <a:cs typeface="黑体" panose="02010609060101010101" charset="-122"/>
              </a:rPr>
              <a:t>康</a:t>
            </a:r>
            <a:r>
              <a:rPr sz="1400" spc="80" dirty="0">
                <a:latin typeface="黑体" panose="02010609060101010101" charset="-122"/>
                <a:cs typeface="黑体" panose="02010609060101010101" charset="-122"/>
              </a:rPr>
              <a:t>复</a:t>
            </a:r>
            <a:r>
              <a:rPr sz="1400" spc="95" dirty="0">
                <a:latin typeface="黑体" panose="02010609060101010101" charset="-122"/>
                <a:cs typeface="黑体" panose="02010609060101010101" charset="-122"/>
              </a:rPr>
              <a:t>师</a:t>
            </a:r>
            <a:r>
              <a:rPr sz="1400" spc="80" dirty="0">
                <a:latin typeface="黑体" panose="02010609060101010101" charset="-122"/>
                <a:cs typeface="黑体" panose="02010609060101010101" charset="-122"/>
              </a:rPr>
              <a:t>供</a:t>
            </a:r>
            <a:r>
              <a:rPr sz="1400" dirty="0">
                <a:latin typeface="黑体" panose="02010609060101010101" charset="-122"/>
                <a:cs typeface="黑体" panose="02010609060101010101" charset="-122"/>
              </a:rPr>
              <a:t>给</a:t>
            </a:r>
            <a:endParaRPr sz="1400">
              <a:latin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690091" y="324611"/>
            <a:ext cx="2083307" cy="5974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90079" y="803389"/>
            <a:ext cx="12103100" cy="542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/>
              <a:t>将脑机接口的康复理念运用于技术壁垒更高的上肢康</a:t>
            </a:r>
            <a:r>
              <a:rPr spc="100" dirty="0"/>
              <a:t>复</a:t>
            </a:r>
            <a:r>
              <a:rPr spc="110" dirty="0"/>
              <a:t>外</a:t>
            </a:r>
            <a:r>
              <a:rPr spc="100" dirty="0"/>
              <a:t>骨</a:t>
            </a:r>
            <a:r>
              <a:rPr spc="-20" dirty="0"/>
              <a:t>骼</a:t>
            </a:r>
            <a:endParaRPr spc="-20" dirty="0"/>
          </a:p>
        </p:txBody>
      </p:sp>
      <p:sp>
        <p:nvSpPr>
          <p:cNvPr id="5" name="object 5"/>
          <p:cNvSpPr txBox="1"/>
          <p:nvPr/>
        </p:nvSpPr>
        <p:spPr>
          <a:xfrm>
            <a:off x="14006576" y="923544"/>
            <a:ext cx="1240155" cy="377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110" dirty="0">
                <a:latin typeface="黑体" panose="02010609060101010101" charset="-122"/>
                <a:cs typeface="黑体" panose="02010609060101010101" charset="-122"/>
              </a:rPr>
              <a:t>傲</a:t>
            </a:r>
            <a:r>
              <a:rPr sz="2300" b="1" spc="100" dirty="0">
                <a:latin typeface="黑体" panose="02010609060101010101" charset="-122"/>
                <a:cs typeface="黑体" panose="02010609060101010101" charset="-122"/>
              </a:rPr>
              <a:t>意</a:t>
            </a:r>
            <a:r>
              <a:rPr sz="2300" b="1" spc="110" dirty="0">
                <a:latin typeface="黑体" panose="02010609060101010101" charset="-122"/>
                <a:cs typeface="黑体" panose="02010609060101010101" charset="-122"/>
              </a:rPr>
              <a:t>科</a:t>
            </a:r>
            <a:r>
              <a:rPr sz="2300" b="1" spc="-5" dirty="0">
                <a:latin typeface="黑体" panose="02010609060101010101" charset="-122"/>
                <a:cs typeface="黑体" panose="02010609060101010101" charset="-122"/>
              </a:rPr>
              <a:t>技</a:t>
            </a:r>
            <a:endParaRPr sz="23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62888" y="2328659"/>
            <a:ext cx="46164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60" dirty="0">
                <a:latin typeface="黑体" panose="02010609060101010101" charset="-122"/>
                <a:cs typeface="黑体" panose="02010609060101010101" charset="-122"/>
              </a:rPr>
              <a:t>有输</a:t>
            </a:r>
            <a:r>
              <a:rPr sz="1100" spc="5" dirty="0">
                <a:latin typeface="黑体" panose="02010609060101010101" charset="-122"/>
                <a:cs typeface="黑体" panose="02010609060101010101" charset="-122"/>
              </a:rPr>
              <a:t>入</a:t>
            </a:r>
            <a:endParaRPr sz="11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00403" y="2968739"/>
            <a:ext cx="7778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35" dirty="0">
                <a:latin typeface="黑体" panose="02010609060101010101" charset="-122"/>
                <a:cs typeface="黑体" panose="02010609060101010101" charset="-122"/>
              </a:rPr>
              <a:t>重</a:t>
            </a:r>
            <a:r>
              <a:rPr sz="1100" spc="-120" dirty="0">
                <a:latin typeface="黑体" panose="02010609060101010101" charset="-122"/>
                <a:cs typeface="黑体" panose="02010609060101010101" charset="-122"/>
              </a:rPr>
              <a:t>塑</a:t>
            </a:r>
            <a:r>
              <a:rPr sz="1100" spc="-135" dirty="0">
                <a:latin typeface="黑体" panose="02010609060101010101" charset="-122"/>
                <a:cs typeface="黑体" panose="02010609060101010101" charset="-122"/>
              </a:rPr>
              <a:t>神经</a:t>
            </a:r>
            <a:r>
              <a:rPr sz="1100" spc="-120" dirty="0">
                <a:latin typeface="黑体" panose="02010609060101010101" charset="-122"/>
                <a:cs typeface="黑体" panose="02010609060101010101" charset="-122"/>
              </a:rPr>
              <a:t>环</a:t>
            </a:r>
            <a:r>
              <a:rPr sz="1100" spc="-65" dirty="0">
                <a:latin typeface="黑体" panose="02010609060101010101" charset="-122"/>
                <a:cs typeface="黑体" panose="02010609060101010101" charset="-122"/>
              </a:rPr>
              <a:t>路</a:t>
            </a:r>
            <a:endParaRPr sz="11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32979" y="3506711"/>
            <a:ext cx="1106170" cy="3600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indent="525780">
              <a:lnSpc>
                <a:spcPts val="1310"/>
              </a:lnSpc>
              <a:spcBef>
                <a:spcPts val="155"/>
              </a:spcBef>
            </a:pPr>
            <a:r>
              <a:rPr sz="1100" spc="-10" dirty="0">
                <a:latin typeface="黑体" panose="02010609060101010101" charset="-122"/>
                <a:cs typeface="黑体" panose="02010609060101010101" charset="-122"/>
              </a:rPr>
              <a:t>神经</a:t>
            </a:r>
            <a:r>
              <a:rPr sz="1100" spc="-20" dirty="0">
                <a:latin typeface="黑体" panose="02010609060101010101" charset="-122"/>
                <a:cs typeface="黑体" panose="02010609060101010101" charset="-122"/>
              </a:rPr>
              <a:t>受</a:t>
            </a:r>
            <a:r>
              <a:rPr sz="1100" dirty="0">
                <a:latin typeface="黑体" panose="02010609060101010101" charset="-122"/>
                <a:cs typeface="黑体" panose="02010609060101010101" charset="-122"/>
              </a:rPr>
              <a:t>损 </a:t>
            </a:r>
            <a:r>
              <a:rPr sz="1100" spc="-80" dirty="0">
                <a:latin typeface="黑体" panose="02010609060101010101" charset="-122"/>
                <a:cs typeface="黑体" panose="02010609060101010101" charset="-122"/>
              </a:rPr>
              <a:t>运</a:t>
            </a:r>
            <a:r>
              <a:rPr sz="1100" spc="-70" dirty="0">
                <a:latin typeface="黑体" panose="02010609060101010101" charset="-122"/>
                <a:cs typeface="黑体" panose="02010609060101010101" charset="-122"/>
              </a:rPr>
              <a:t>动</a:t>
            </a:r>
            <a:r>
              <a:rPr sz="1100" spc="-80" dirty="0">
                <a:latin typeface="黑体" panose="02010609060101010101" charset="-122"/>
                <a:cs typeface="黑体" panose="02010609060101010101" charset="-122"/>
              </a:rPr>
              <a:t>反</a:t>
            </a:r>
            <a:r>
              <a:rPr sz="1100" spc="5" dirty="0">
                <a:latin typeface="黑体" panose="02010609060101010101" charset="-122"/>
                <a:cs typeface="黑体" panose="02010609060101010101" charset="-122"/>
              </a:rPr>
              <a:t>馈</a:t>
            </a:r>
            <a:endParaRPr sz="11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40000" y="2342387"/>
            <a:ext cx="46799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85" dirty="0">
                <a:latin typeface="黑体" panose="02010609060101010101" charset="-122"/>
                <a:cs typeface="黑体" panose="02010609060101010101" charset="-122"/>
              </a:rPr>
              <a:t>有输</a:t>
            </a:r>
            <a:r>
              <a:rPr sz="1100" spc="5" dirty="0">
                <a:latin typeface="黑体" panose="02010609060101010101" charset="-122"/>
                <a:cs typeface="黑体" panose="02010609060101010101" charset="-122"/>
              </a:rPr>
              <a:t>出</a:t>
            </a:r>
            <a:endParaRPr sz="11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09520" y="2854439"/>
            <a:ext cx="71628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30" dirty="0">
                <a:latin typeface="黑体" panose="02010609060101010101" charset="-122"/>
                <a:cs typeface="黑体" panose="02010609060101010101" charset="-122"/>
              </a:rPr>
              <a:t>AR</a:t>
            </a:r>
            <a:r>
              <a:rPr sz="1100" spc="-405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100" spc="-80" dirty="0">
                <a:latin typeface="黑体" panose="02010609060101010101" charset="-122"/>
                <a:cs typeface="黑体" panose="02010609060101010101" charset="-122"/>
              </a:rPr>
              <a:t>运</a:t>
            </a:r>
            <a:r>
              <a:rPr sz="1100" spc="-70" dirty="0">
                <a:latin typeface="黑体" panose="02010609060101010101" charset="-122"/>
                <a:cs typeface="黑体" panose="02010609060101010101" charset="-122"/>
              </a:rPr>
              <a:t>动</a:t>
            </a:r>
            <a:r>
              <a:rPr sz="1100" spc="-80" dirty="0">
                <a:latin typeface="黑体" panose="02010609060101010101" charset="-122"/>
                <a:cs typeface="黑体" panose="02010609060101010101" charset="-122"/>
              </a:rPr>
              <a:t>想</a:t>
            </a:r>
            <a:r>
              <a:rPr sz="1100" spc="5" dirty="0">
                <a:latin typeface="黑体" panose="02010609060101010101" charset="-122"/>
                <a:cs typeface="黑体" panose="02010609060101010101" charset="-122"/>
              </a:rPr>
              <a:t>象</a:t>
            </a:r>
            <a:endParaRPr sz="11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40000" y="3273539"/>
            <a:ext cx="66294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黑体" panose="02010609060101010101" charset="-122"/>
                <a:cs typeface="黑体" panose="02010609060101010101" charset="-122"/>
              </a:rPr>
              <a:t>A</a:t>
            </a:r>
            <a:r>
              <a:rPr sz="1100" spc="-370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100" spc="-70" dirty="0">
                <a:latin typeface="黑体" panose="02010609060101010101" charset="-122"/>
                <a:cs typeface="黑体" panose="02010609060101010101" charset="-122"/>
              </a:rPr>
              <a:t>意图</a:t>
            </a:r>
            <a:r>
              <a:rPr sz="1100" spc="-60" dirty="0">
                <a:latin typeface="黑体" panose="02010609060101010101" charset="-122"/>
                <a:cs typeface="黑体" panose="02010609060101010101" charset="-122"/>
              </a:rPr>
              <a:t>识</a:t>
            </a:r>
            <a:r>
              <a:rPr sz="1100" spc="5" dirty="0">
                <a:latin typeface="黑体" panose="02010609060101010101" charset="-122"/>
                <a:cs typeface="黑体" panose="02010609060101010101" charset="-122"/>
              </a:rPr>
              <a:t>别</a:t>
            </a:r>
            <a:endParaRPr sz="11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40000" y="3680460"/>
            <a:ext cx="66484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5" dirty="0">
                <a:latin typeface="黑体" panose="02010609060101010101" charset="-122"/>
                <a:cs typeface="黑体" panose="02010609060101010101" charset="-122"/>
              </a:rPr>
              <a:t>肌电外</a:t>
            </a:r>
            <a:r>
              <a:rPr sz="1100" spc="-120" dirty="0">
                <a:latin typeface="黑体" panose="02010609060101010101" charset="-122"/>
                <a:cs typeface="黑体" panose="02010609060101010101" charset="-122"/>
              </a:rPr>
              <a:t>骨</a:t>
            </a:r>
            <a:r>
              <a:rPr sz="1100" spc="-40" dirty="0">
                <a:latin typeface="黑体" panose="02010609060101010101" charset="-122"/>
                <a:cs typeface="黑体" panose="02010609060101010101" charset="-122"/>
              </a:rPr>
              <a:t>骼</a:t>
            </a:r>
            <a:endParaRPr sz="11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06059" y="1836674"/>
            <a:ext cx="205867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基</a:t>
            </a:r>
            <a:r>
              <a:rPr sz="1600" b="1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于</a:t>
            </a:r>
            <a:r>
              <a:rPr sz="1600" b="1" spc="-1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脑</a:t>
            </a:r>
            <a:r>
              <a:rPr sz="1600" b="1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机</a:t>
            </a:r>
            <a:r>
              <a:rPr sz="1600" b="1" spc="-1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接</a:t>
            </a:r>
            <a:r>
              <a:rPr sz="1600" b="1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口</a:t>
            </a:r>
            <a:r>
              <a:rPr sz="1600" b="1" spc="-1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主动</a:t>
            </a:r>
            <a:r>
              <a:rPr sz="1600" b="1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康</a:t>
            </a:r>
            <a:r>
              <a:rPr sz="1600" b="1" spc="-1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复</a:t>
            </a:r>
            <a:endParaRPr sz="16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09720" y="2414777"/>
            <a:ext cx="3765550" cy="70548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 indent="1270">
              <a:lnSpc>
                <a:spcPct val="108000"/>
              </a:lnSpc>
              <a:spcBef>
                <a:spcPts val="215"/>
              </a:spcBef>
              <a:tabLst>
                <a:tab pos="320040" algn="l"/>
              </a:tabLst>
            </a:pPr>
            <a:r>
              <a:rPr sz="1350" b="1" spc="-1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原	理</a:t>
            </a:r>
            <a:r>
              <a:rPr sz="1350" b="1" spc="18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350" b="1" spc="-1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：</a:t>
            </a:r>
            <a:r>
              <a:rPr sz="1350" b="1" spc="-16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350" spc="-10" dirty="0">
                <a:latin typeface="黑体" panose="02010609060101010101" charset="-122"/>
                <a:cs typeface="黑体" panose="02010609060101010101" charset="-122"/>
              </a:rPr>
              <a:t>在患者体外建</a:t>
            </a:r>
            <a:r>
              <a:rPr sz="1350" spc="5" dirty="0">
                <a:latin typeface="黑体" panose="02010609060101010101" charset="-122"/>
                <a:cs typeface="黑体" panose="02010609060101010101" charset="-122"/>
              </a:rPr>
              <a:t>立</a:t>
            </a:r>
            <a:r>
              <a:rPr sz="1350" spc="-10" dirty="0">
                <a:latin typeface="黑体" panose="02010609060101010101" charset="-122"/>
                <a:cs typeface="黑体" panose="02010609060101010101" charset="-122"/>
              </a:rPr>
              <a:t>完整的神经环路，诱</a:t>
            </a:r>
            <a:r>
              <a:rPr sz="1350" spc="-5" dirty="0">
                <a:latin typeface="黑体" panose="02010609060101010101" charset="-122"/>
                <a:cs typeface="黑体" panose="02010609060101010101" charset="-122"/>
              </a:rPr>
              <a:t>发 </a:t>
            </a:r>
            <a:r>
              <a:rPr sz="1350" spc="30" dirty="0">
                <a:latin typeface="黑体" panose="02010609060101010101" charset="-122"/>
                <a:cs typeface="黑体" panose="02010609060101010101" charset="-122"/>
              </a:rPr>
              <a:t>患</a:t>
            </a:r>
            <a:r>
              <a:rPr sz="1350" spc="40" dirty="0">
                <a:latin typeface="黑体" panose="02010609060101010101" charset="-122"/>
                <a:cs typeface="黑体" panose="02010609060101010101" charset="-122"/>
              </a:rPr>
              <a:t>者</a:t>
            </a:r>
            <a:r>
              <a:rPr sz="1350" spc="30" dirty="0">
                <a:latin typeface="黑体" panose="02010609060101010101" charset="-122"/>
                <a:cs typeface="黑体" panose="02010609060101010101" charset="-122"/>
              </a:rPr>
              <a:t>运</a:t>
            </a:r>
            <a:r>
              <a:rPr sz="1350" spc="40" dirty="0">
                <a:latin typeface="黑体" panose="02010609060101010101" charset="-122"/>
                <a:cs typeface="黑体" panose="02010609060101010101" charset="-122"/>
              </a:rPr>
              <a:t>动</a:t>
            </a:r>
            <a:r>
              <a:rPr sz="1350" spc="30" dirty="0">
                <a:latin typeface="黑体" panose="02010609060101010101" charset="-122"/>
                <a:cs typeface="黑体" panose="02010609060101010101" charset="-122"/>
              </a:rPr>
              <a:t>想象</a:t>
            </a:r>
            <a:r>
              <a:rPr sz="1350" spc="40" dirty="0"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1350" spc="30" dirty="0">
                <a:latin typeface="黑体" panose="02010609060101010101" charset="-122"/>
                <a:cs typeface="黑体" panose="02010609060101010101" charset="-122"/>
              </a:rPr>
              <a:t>并</a:t>
            </a:r>
            <a:r>
              <a:rPr sz="1350" spc="40" dirty="0">
                <a:latin typeface="黑体" panose="02010609060101010101" charset="-122"/>
                <a:cs typeface="黑体" panose="02010609060101010101" charset="-122"/>
              </a:rPr>
              <a:t>基</a:t>
            </a:r>
            <a:r>
              <a:rPr sz="1350" spc="30" dirty="0">
                <a:latin typeface="黑体" panose="02010609060101010101" charset="-122"/>
                <a:cs typeface="黑体" panose="02010609060101010101" charset="-122"/>
              </a:rPr>
              <a:t>于</a:t>
            </a:r>
            <a:r>
              <a:rPr sz="1350" spc="40" dirty="0">
                <a:latin typeface="黑体" panose="02010609060101010101" charset="-122"/>
                <a:cs typeface="黑体" panose="02010609060101010101" charset="-122"/>
              </a:rPr>
              <a:t>脑</a:t>
            </a:r>
            <a:r>
              <a:rPr sz="1350" spc="30" dirty="0">
                <a:latin typeface="黑体" panose="02010609060101010101" charset="-122"/>
                <a:cs typeface="黑体" panose="02010609060101010101" charset="-122"/>
              </a:rPr>
              <a:t>、肌</a:t>
            </a:r>
            <a:r>
              <a:rPr sz="1350" spc="40" dirty="0">
                <a:latin typeface="黑体" panose="02010609060101010101" charset="-122"/>
                <a:cs typeface="黑体" panose="02010609060101010101" charset="-122"/>
              </a:rPr>
              <a:t>电</a:t>
            </a:r>
            <a:r>
              <a:rPr sz="1350" spc="30" dirty="0">
                <a:latin typeface="黑体" panose="02010609060101010101" charset="-122"/>
                <a:cs typeface="黑体" panose="02010609060101010101" charset="-122"/>
              </a:rPr>
              <a:t>信</a:t>
            </a:r>
            <a:r>
              <a:rPr sz="1350" spc="40" dirty="0">
                <a:latin typeface="黑体" panose="02010609060101010101" charset="-122"/>
                <a:cs typeface="黑体" panose="02010609060101010101" charset="-122"/>
              </a:rPr>
              <a:t>号</a:t>
            </a:r>
            <a:r>
              <a:rPr sz="1350" spc="30" dirty="0">
                <a:latin typeface="黑体" panose="02010609060101010101" charset="-122"/>
                <a:cs typeface="黑体" panose="02010609060101010101" charset="-122"/>
              </a:rPr>
              <a:t>进行</a:t>
            </a:r>
            <a:r>
              <a:rPr sz="1350" spc="40" dirty="0">
                <a:latin typeface="黑体" panose="02010609060101010101" charset="-122"/>
                <a:cs typeface="黑体" panose="02010609060101010101" charset="-122"/>
              </a:rPr>
              <a:t>运</a:t>
            </a:r>
            <a:r>
              <a:rPr sz="1350" spc="30" dirty="0">
                <a:latin typeface="黑体" panose="02010609060101010101" charset="-122"/>
                <a:cs typeface="黑体" panose="02010609060101010101" charset="-122"/>
              </a:rPr>
              <a:t>动</a:t>
            </a:r>
            <a:r>
              <a:rPr sz="1350" spc="-5" dirty="0">
                <a:latin typeface="黑体" panose="02010609060101010101" charset="-122"/>
                <a:cs typeface="黑体" panose="02010609060101010101" charset="-122"/>
              </a:rPr>
              <a:t>意 </a:t>
            </a:r>
            <a:r>
              <a:rPr sz="1350" spc="-30" dirty="0">
                <a:latin typeface="黑体" panose="02010609060101010101" charset="-122"/>
                <a:cs typeface="黑体" panose="02010609060101010101" charset="-122"/>
              </a:rPr>
              <a:t>图</a:t>
            </a:r>
            <a:r>
              <a:rPr sz="1350" spc="-45" dirty="0">
                <a:latin typeface="黑体" panose="02010609060101010101" charset="-122"/>
                <a:cs typeface="黑体" panose="02010609060101010101" charset="-122"/>
              </a:rPr>
              <a:t>的</a:t>
            </a:r>
            <a:r>
              <a:rPr sz="1350" spc="-30" dirty="0">
                <a:latin typeface="黑体" panose="02010609060101010101" charset="-122"/>
                <a:cs typeface="黑体" panose="02010609060101010101" charset="-122"/>
              </a:rPr>
              <a:t>判</a:t>
            </a:r>
            <a:r>
              <a:rPr sz="1350" spc="-45" dirty="0">
                <a:latin typeface="黑体" panose="02010609060101010101" charset="-122"/>
                <a:cs typeface="黑体" panose="02010609060101010101" charset="-122"/>
              </a:rPr>
              <a:t>断</a:t>
            </a:r>
            <a:r>
              <a:rPr sz="1350" spc="-30" dirty="0"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1350" spc="-45" dirty="0">
                <a:latin typeface="黑体" panose="02010609060101010101" charset="-122"/>
                <a:cs typeface="黑体" panose="02010609060101010101" charset="-122"/>
              </a:rPr>
              <a:t>然</a:t>
            </a:r>
            <a:r>
              <a:rPr sz="1350" spc="-30" dirty="0">
                <a:latin typeface="黑体" panose="02010609060101010101" charset="-122"/>
                <a:cs typeface="黑体" panose="02010609060101010101" charset="-122"/>
              </a:rPr>
              <a:t>后通</a:t>
            </a:r>
            <a:r>
              <a:rPr sz="1350" spc="-45" dirty="0">
                <a:latin typeface="黑体" panose="02010609060101010101" charset="-122"/>
                <a:cs typeface="黑体" panose="02010609060101010101" charset="-122"/>
              </a:rPr>
              <a:t>过</a:t>
            </a:r>
            <a:r>
              <a:rPr sz="1350" spc="-30" dirty="0">
                <a:latin typeface="黑体" panose="02010609060101010101" charset="-122"/>
                <a:cs typeface="黑体" panose="02010609060101010101" charset="-122"/>
              </a:rPr>
              <a:t>外</a:t>
            </a:r>
            <a:r>
              <a:rPr sz="1350" spc="-45" dirty="0">
                <a:latin typeface="黑体" panose="02010609060101010101" charset="-122"/>
                <a:cs typeface="黑体" panose="02010609060101010101" charset="-122"/>
              </a:rPr>
              <a:t>骨</a:t>
            </a:r>
            <a:r>
              <a:rPr sz="1350" spc="-30" dirty="0">
                <a:latin typeface="黑体" panose="02010609060101010101" charset="-122"/>
                <a:cs typeface="黑体" panose="02010609060101010101" charset="-122"/>
              </a:rPr>
              <a:t>骼做</a:t>
            </a:r>
            <a:r>
              <a:rPr sz="1350" spc="-45" dirty="0">
                <a:latin typeface="黑体" panose="02010609060101010101" charset="-122"/>
                <a:cs typeface="黑体" panose="02010609060101010101" charset="-122"/>
              </a:rPr>
              <a:t>出</a:t>
            </a:r>
            <a:r>
              <a:rPr sz="1350" spc="-30" dirty="0">
                <a:latin typeface="黑体" panose="02010609060101010101" charset="-122"/>
                <a:cs typeface="黑体" panose="02010609060101010101" charset="-122"/>
              </a:rPr>
              <a:t>相</a:t>
            </a:r>
            <a:r>
              <a:rPr sz="1350" spc="-45" dirty="0">
                <a:latin typeface="黑体" panose="02010609060101010101" charset="-122"/>
                <a:cs typeface="黑体" panose="02010609060101010101" charset="-122"/>
              </a:rPr>
              <a:t>应</a:t>
            </a:r>
            <a:r>
              <a:rPr sz="1350" spc="-30" dirty="0">
                <a:latin typeface="黑体" panose="02010609060101010101" charset="-122"/>
                <a:cs typeface="黑体" panose="02010609060101010101" charset="-122"/>
              </a:rPr>
              <a:t>动</a:t>
            </a:r>
            <a:r>
              <a:rPr sz="1350" spc="-45" dirty="0">
                <a:latin typeface="黑体" panose="02010609060101010101" charset="-122"/>
                <a:cs typeface="黑体" panose="02010609060101010101" charset="-122"/>
              </a:rPr>
              <a:t>作</a:t>
            </a:r>
            <a:r>
              <a:rPr sz="1350" spc="-5" dirty="0">
                <a:latin typeface="黑体" panose="02010609060101010101" charset="-122"/>
                <a:cs typeface="黑体" panose="02010609060101010101" charset="-122"/>
              </a:rPr>
              <a:t>。</a:t>
            </a:r>
            <a:endParaRPr sz="13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09720" y="3567683"/>
            <a:ext cx="3764279" cy="106299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1270" algn="just">
              <a:lnSpc>
                <a:spcPct val="101000"/>
              </a:lnSpc>
              <a:spcBef>
                <a:spcPts val="75"/>
              </a:spcBef>
            </a:pPr>
            <a:r>
              <a:rPr sz="1350" b="1" spc="-1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效</a:t>
            </a:r>
            <a:r>
              <a:rPr sz="1350" b="1" spc="29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350" b="1" spc="-1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果</a:t>
            </a:r>
            <a:r>
              <a:rPr sz="1350" b="1" spc="21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350" b="1" spc="-1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：</a:t>
            </a:r>
            <a:r>
              <a:rPr sz="1350" b="1" spc="-19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350" spc="-10" dirty="0">
                <a:latin typeface="黑体" panose="02010609060101010101" charset="-122"/>
                <a:cs typeface="黑体" panose="02010609060101010101" charset="-122"/>
              </a:rPr>
              <a:t>通</a:t>
            </a:r>
            <a:r>
              <a:rPr sz="1350" spc="5" dirty="0">
                <a:latin typeface="黑体" panose="02010609060101010101" charset="-122"/>
                <a:cs typeface="黑体" panose="02010609060101010101" charset="-122"/>
              </a:rPr>
              <a:t>过</a:t>
            </a:r>
            <a:r>
              <a:rPr sz="1350" spc="-10" dirty="0">
                <a:latin typeface="黑体" panose="02010609060101010101" charset="-122"/>
                <a:cs typeface="黑体" panose="02010609060101010101" charset="-122"/>
              </a:rPr>
              <a:t>反</a:t>
            </a:r>
            <a:r>
              <a:rPr sz="1350" spc="5" dirty="0">
                <a:latin typeface="黑体" panose="02010609060101010101" charset="-122"/>
                <a:cs typeface="黑体" panose="02010609060101010101" charset="-122"/>
              </a:rPr>
              <a:t>复</a:t>
            </a:r>
            <a:r>
              <a:rPr sz="1350" spc="-10" dirty="0">
                <a:latin typeface="黑体" panose="02010609060101010101" charset="-122"/>
                <a:cs typeface="黑体" panose="02010609060101010101" charset="-122"/>
              </a:rPr>
              <a:t>强</a:t>
            </a:r>
            <a:r>
              <a:rPr sz="1350" spc="5" dirty="0">
                <a:latin typeface="黑体" panose="02010609060101010101" charset="-122"/>
                <a:cs typeface="黑体" panose="02010609060101010101" charset="-122"/>
              </a:rPr>
              <a:t>化</a:t>
            </a:r>
            <a:r>
              <a:rPr sz="1350" spc="-10" dirty="0">
                <a:latin typeface="黑体" panose="02010609060101010101" charset="-122"/>
                <a:cs typeface="黑体" panose="02010609060101010101" charset="-122"/>
              </a:rPr>
              <a:t>大</a:t>
            </a:r>
            <a:r>
              <a:rPr sz="1350" spc="5" dirty="0">
                <a:latin typeface="黑体" panose="02010609060101010101" charset="-122"/>
                <a:cs typeface="黑体" panose="02010609060101010101" charset="-122"/>
              </a:rPr>
              <a:t>脑</a:t>
            </a:r>
            <a:r>
              <a:rPr sz="1350" spc="-10" dirty="0">
                <a:latin typeface="黑体" panose="02010609060101010101" charset="-122"/>
                <a:cs typeface="黑体" panose="02010609060101010101" charset="-122"/>
              </a:rPr>
              <a:t>至</a:t>
            </a:r>
            <a:r>
              <a:rPr sz="1350" spc="5" dirty="0">
                <a:latin typeface="黑体" panose="02010609060101010101" charset="-122"/>
                <a:cs typeface="黑体" panose="02010609060101010101" charset="-122"/>
              </a:rPr>
              <a:t>肌</a:t>
            </a:r>
            <a:r>
              <a:rPr sz="1350" spc="-10" dirty="0">
                <a:latin typeface="黑体" panose="02010609060101010101" charset="-122"/>
                <a:cs typeface="黑体" panose="02010609060101010101" charset="-122"/>
              </a:rPr>
              <a:t>群</a:t>
            </a:r>
            <a:r>
              <a:rPr sz="1350" spc="5" dirty="0">
                <a:latin typeface="黑体" panose="02010609060101010101" charset="-122"/>
                <a:cs typeface="黑体" panose="02010609060101010101" charset="-122"/>
              </a:rPr>
              <a:t>的</a:t>
            </a:r>
            <a:r>
              <a:rPr sz="1350" spc="-10" dirty="0">
                <a:latin typeface="黑体" panose="02010609060101010101" charset="-122"/>
                <a:cs typeface="黑体" panose="02010609060101010101" charset="-122"/>
              </a:rPr>
              <a:t>正</a:t>
            </a:r>
            <a:r>
              <a:rPr sz="1350" spc="5" dirty="0">
                <a:latin typeface="黑体" panose="02010609060101010101" charset="-122"/>
                <a:cs typeface="黑体" panose="02010609060101010101" charset="-122"/>
              </a:rPr>
              <a:t>常</a:t>
            </a:r>
            <a:r>
              <a:rPr sz="1350" spc="-10" dirty="0">
                <a:latin typeface="黑体" panose="02010609060101010101" charset="-122"/>
                <a:cs typeface="黑体" panose="02010609060101010101" charset="-122"/>
              </a:rPr>
              <a:t>兴</a:t>
            </a:r>
            <a:r>
              <a:rPr sz="1350" spc="5" dirty="0">
                <a:latin typeface="黑体" panose="02010609060101010101" charset="-122"/>
                <a:cs typeface="黑体" panose="02010609060101010101" charset="-122"/>
              </a:rPr>
              <a:t>奋</a:t>
            </a:r>
            <a:r>
              <a:rPr sz="1350" spc="-5" dirty="0">
                <a:latin typeface="黑体" panose="02010609060101010101" charset="-122"/>
                <a:cs typeface="黑体" panose="02010609060101010101" charset="-122"/>
              </a:rPr>
              <a:t>传 </a:t>
            </a:r>
            <a:r>
              <a:rPr sz="1350" spc="40" dirty="0">
                <a:latin typeface="黑体" panose="02010609060101010101" charset="-122"/>
                <a:cs typeface="黑体" panose="02010609060101010101" charset="-122"/>
              </a:rPr>
              <a:t>导通</a:t>
            </a:r>
            <a:r>
              <a:rPr sz="1350" spc="30" dirty="0">
                <a:latin typeface="黑体" panose="02010609060101010101" charset="-122"/>
                <a:cs typeface="黑体" panose="02010609060101010101" charset="-122"/>
              </a:rPr>
              <a:t>路</a:t>
            </a:r>
            <a:r>
              <a:rPr sz="1350" spc="40" dirty="0">
                <a:latin typeface="黑体" panose="02010609060101010101" charset="-122"/>
                <a:cs typeface="黑体" panose="02010609060101010101" charset="-122"/>
              </a:rPr>
              <a:t>，有效地促</a:t>
            </a:r>
            <a:r>
              <a:rPr sz="1350" spc="30" dirty="0">
                <a:latin typeface="黑体" panose="02010609060101010101" charset="-122"/>
                <a:cs typeface="黑体" panose="02010609060101010101" charset="-122"/>
              </a:rPr>
              <a:t>进</a:t>
            </a:r>
            <a:r>
              <a:rPr sz="1350" spc="40" dirty="0">
                <a:latin typeface="黑体" panose="02010609060101010101" charset="-122"/>
                <a:cs typeface="黑体" panose="02010609060101010101" charset="-122"/>
              </a:rPr>
              <a:t>原有障碍的</a:t>
            </a:r>
            <a:r>
              <a:rPr sz="1350" spc="30" dirty="0">
                <a:latin typeface="黑体" panose="02010609060101010101" charset="-122"/>
                <a:cs typeface="黑体" panose="02010609060101010101" charset="-122"/>
              </a:rPr>
              <a:t>运</a:t>
            </a:r>
            <a:r>
              <a:rPr sz="1350" spc="40" dirty="0">
                <a:latin typeface="黑体" panose="02010609060101010101" charset="-122"/>
                <a:cs typeface="黑体" panose="02010609060101010101" charset="-122"/>
              </a:rPr>
              <a:t>动反射弧逐</a:t>
            </a:r>
            <a:r>
              <a:rPr sz="1350" spc="-5" dirty="0">
                <a:latin typeface="黑体" panose="02010609060101010101" charset="-122"/>
                <a:cs typeface="黑体" panose="02010609060101010101" charset="-122"/>
              </a:rPr>
              <a:t>渐 </a:t>
            </a:r>
            <a:r>
              <a:rPr sz="1350" spc="40" dirty="0">
                <a:latin typeface="黑体" panose="02010609060101010101" charset="-122"/>
                <a:cs typeface="黑体" panose="02010609060101010101" charset="-122"/>
              </a:rPr>
              <a:t>恢复</a:t>
            </a:r>
            <a:r>
              <a:rPr sz="1350" spc="50" dirty="0">
                <a:latin typeface="黑体" panose="02010609060101010101" charset="-122"/>
                <a:cs typeface="黑体" panose="02010609060101010101" charset="-122"/>
              </a:rPr>
              <a:t>。</a:t>
            </a:r>
            <a:r>
              <a:rPr sz="1350" spc="40" dirty="0">
                <a:latin typeface="黑体" panose="02010609060101010101" charset="-122"/>
                <a:cs typeface="黑体" panose="02010609060101010101" charset="-122"/>
              </a:rPr>
              <a:t>进一步</a:t>
            </a:r>
            <a:r>
              <a:rPr sz="1350" spc="50" dirty="0">
                <a:latin typeface="黑体" panose="02010609060101010101" charset="-122"/>
                <a:cs typeface="黑体" panose="02010609060101010101" charset="-122"/>
              </a:rPr>
              <a:t>提</a:t>
            </a:r>
            <a:r>
              <a:rPr sz="1350" spc="40" dirty="0">
                <a:latin typeface="黑体" panose="02010609060101010101" charset="-122"/>
                <a:cs typeface="黑体" panose="02010609060101010101" charset="-122"/>
              </a:rPr>
              <a:t>高患者</a:t>
            </a:r>
            <a:r>
              <a:rPr sz="1350" spc="50" dirty="0">
                <a:latin typeface="黑体" panose="02010609060101010101" charset="-122"/>
                <a:cs typeface="黑体" panose="02010609060101010101" charset="-122"/>
              </a:rPr>
              <a:t>的</a:t>
            </a:r>
            <a:r>
              <a:rPr sz="1350" spc="40" dirty="0">
                <a:latin typeface="黑体" panose="02010609060101010101" charset="-122"/>
                <a:cs typeface="黑体" panose="02010609060101010101" charset="-122"/>
              </a:rPr>
              <a:t>主观能</a:t>
            </a:r>
            <a:r>
              <a:rPr sz="1350" spc="50" dirty="0">
                <a:latin typeface="黑体" panose="02010609060101010101" charset="-122"/>
                <a:cs typeface="黑体" panose="02010609060101010101" charset="-122"/>
              </a:rPr>
              <a:t>动</a:t>
            </a:r>
            <a:r>
              <a:rPr sz="1350" spc="40" dirty="0">
                <a:latin typeface="黑体" panose="02010609060101010101" charset="-122"/>
                <a:cs typeface="黑体" panose="02010609060101010101" charset="-122"/>
              </a:rPr>
              <a:t>性，强</a:t>
            </a:r>
            <a:r>
              <a:rPr sz="1350" spc="50" dirty="0">
                <a:latin typeface="黑体" panose="02010609060101010101" charset="-122"/>
                <a:cs typeface="黑体" panose="02010609060101010101" charset="-122"/>
              </a:rPr>
              <a:t>化</a:t>
            </a:r>
            <a:r>
              <a:rPr sz="1350" spc="40" dirty="0">
                <a:latin typeface="黑体" panose="02010609060101010101" charset="-122"/>
                <a:cs typeface="黑体" panose="02010609060101010101" charset="-122"/>
              </a:rPr>
              <a:t>了</a:t>
            </a:r>
            <a:r>
              <a:rPr sz="1350" spc="-5" dirty="0">
                <a:latin typeface="黑体" panose="02010609060101010101" charset="-122"/>
                <a:cs typeface="黑体" panose="02010609060101010101" charset="-122"/>
              </a:rPr>
              <a:t>中 </a:t>
            </a:r>
            <a:r>
              <a:rPr sz="1350" spc="40" dirty="0">
                <a:latin typeface="黑体" panose="02010609060101010101" charset="-122"/>
                <a:cs typeface="黑体" panose="02010609060101010101" charset="-122"/>
              </a:rPr>
              <a:t>枢神</a:t>
            </a:r>
            <a:r>
              <a:rPr sz="1350" spc="50" dirty="0">
                <a:latin typeface="黑体" panose="02010609060101010101" charset="-122"/>
                <a:cs typeface="黑体" panose="02010609060101010101" charset="-122"/>
              </a:rPr>
              <a:t>经</a:t>
            </a:r>
            <a:r>
              <a:rPr sz="1350" spc="40" dirty="0">
                <a:latin typeface="黑体" panose="02010609060101010101" charset="-122"/>
                <a:cs typeface="黑体" panose="02010609060101010101" charset="-122"/>
              </a:rPr>
              <a:t>刺激反</a:t>
            </a:r>
            <a:r>
              <a:rPr sz="1350" spc="50" dirty="0">
                <a:latin typeface="黑体" panose="02010609060101010101" charset="-122"/>
                <a:cs typeface="黑体" panose="02010609060101010101" charset="-122"/>
              </a:rPr>
              <a:t>馈</a:t>
            </a:r>
            <a:r>
              <a:rPr sz="1350" spc="40" dirty="0">
                <a:latin typeface="黑体" panose="02010609060101010101" charset="-122"/>
                <a:cs typeface="黑体" panose="02010609060101010101" charset="-122"/>
              </a:rPr>
              <a:t>，重塑</a:t>
            </a:r>
            <a:r>
              <a:rPr sz="1350" spc="50" dirty="0">
                <a:latin typeface="黑体" panose="02010609060101010101" charset="-122"/>
                <a:cs typeface="黑体" panose="02010609060101010101" charset="-122"/>
              </a:rPr>
              <a:t>患</a:t>
            </a:r>
            <a:r>
              <a:rPr sz="1350" spc="40" dirty="0">
                <a:latin typeface="黑体" panose="02010609060101010101" charset="-122"/>
                <a:cs typeface="黑体" panose="02010609060101010101" charset="-122"/>
              </a:rPr>
              <a:t>者神经</a:t>
            </a:r>
            <a:r>
              <a:rPr sz="1350" spc="50" dirty="0">
                <a:latin typeface="黑体" panose="02010609060101010101" charset="-122"/>
                <a:cs typeface="黑体" panose="02010609060101010101" charset="-122"/>
              </a:rPr>
              <a:t>通</a:t>
            </a:r>
            <a:r>
              <a:rPr sz="1350" spc="40" dirty="0">
                <a:latin typeface="黑体" panose="02010609060101010101" charset="-122"/>
                <a:cs typeface="黑体" panose="02010609060101010101" charset="-122"/>
              </a:rPr>
              <a:t>路，大</a:t>
            </a:r>
            <a:r>
              <a:rPr sz="1350" spc="50" dirty="0">
                <a:latin typeface="黑体" panose="02010609060101010101" charset="-122"/>
                <a:cs typeface="黑体" panose="02010609060101010101" charset="-122"/>
              </a:rPr>
              <a:t>幅</a:t>
            </a:r>
            <a:r>
              <a:rPr sz="1350" spc="40" dirty="0">
                <a:latin typeface="黑体" panose="02010609060101010101" charset="-122"/>
                <a:cs typeface="黑体" panose="02010609060101010101" charset="-122"/>
              </a:rPr>
              <a:t>提</a:t>
            </a:r>
            <a:r>
              <a:rPr sz="1350" spc="-5" dirty="0">
                <a:latin typeface="黑体" panose="02010609060101010101" charset="-122"/>
                <a:cs typeface="黑体" panose="02010609060101010101" charset="-122"/>
              </a:rPr>
              <a:t>升 </a:t>
            </a:r>
            <a:r>
              <a:rPr sz="1350" spc="-30" dirty="0">
                <a:latin typeface="黑体" panose="02010609060101010101" charset="-122"/>
                <a:cs typeface="黑体" panose="02010609060101010101" charset="-122"/>
              </a:rPr>
              <a:t>神经康复效果</a:t>
            </a:r>
            <a:r>
              <a:rPr sz="1350" spc="-5" dirty="0">
                <a:latin typeface="黑体" panose="02010609060101010101" charset="-122"/>
                <a:cs typeface="黑体" panose="02010609060101010101" charset="-122"/>
              </a:rPr>
              <a:t>。</a:t>
            </a:r>
            <a:endParaRPr sz="13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277347" y="1835150"/>
            <a:ext cx="124777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传统被</a:t>
            </a:r>
            <a:r>
              <a:rPr sz="1600" b="1" spc="-1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动</a:t>
            </a:r>
            <a:r>
              <a:rPr sz="1600" b="1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康</a:t>
            </a:r>
            <a:r>
              <a:rPr sz="1600" b="1" spc="-1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复</a:t>
            </a:r>
            <a:endParaRPr sz="16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760699" y="2478151"/>
            <a:ext cx="2910840" cy="771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>
              <a:lnSpc>
                <a:spcPts val="2505"/>
              </a:lnSpc>
              <a:spcBef>
                <a:spcPts val="100"/>
              </a:spcBef>
            </a:pPr>
            <a:r>
              <a:rPr sz="2100" b="1" spc="-58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原</a:t>
            </a:r>
            <a:r>
              <a:rPr sz="2100" b="1" spc="-56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理</a:t>
            </a:r>
            <a:r>
              <a:rPr sz="2100" b="1" spc="-39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：</a:t>
            </a:r>
            <a:r>
              <a:rPr sz="2100" b="1" spc="-9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2100" spc="-590" dirty="0">
                <a:latin typeface="黑体" panose="02010609060101010101" charset="-122"/>
                <a:cs typeface="黑体" panose="02010609060101010101" charset="-122"/>
              </a:rPr>
              <a:t>主要</a:t>
            </a:r>
            <a:r>
              <a:rPr sz="2100" spc="-580" dirty="0">
                <a:latin typeface="黑体" panose="02010609060101010101" charset="-122"/>
                <a:cs typeface="黑体" panose="02010609060101010101" charset="-122"/>
              </a:rPr>
              <a:t>是</a:t>
            </a:r>
            <a:r>
              <a:rPr sz="2100" spc="-590" dirty="0">
                <a:latin typeface="黑体" panose="02010609060101010101" charset="-122"/>
                <a:cs typeface="黑体" panose="02010609060101010101" charset="-122"/>
              </a:rPr>
              <a:t>靠力反</a:t>
            </a:r>
            <a:r>
              <a:rPr sz="2100" spc="-580" dirty="0">
                <a:latin typeface="黑体" panose="02010609060101010101" charset="-122"/>
                <a:cs typeface="黑体" panose="02010609060101010101" charset="-122"/>
              </a:rPr>
              <a:t>馈</a:t>
            </a:r>
            <a:r>
              <a:rPr sz="2100" spc="-590" dirty="0">
                <a:latin typeface="黑体" panose="02010609060101010101" charset="-122"/>
                <a:cs typeface="黑体" panose="02010609060101010101" charset="-122"/>
              </a:rPr>
              <a:t>进行主</a:t>
            </a:r>
            <a:r>
              <a:rPr sz="2100" spc="-420" dirty="0">
                <a:latin typeface="黑体" panose="02010609060101010101" charset="-122"/>
                <a:cs typeface="黑体" panose="02010609060101010101" charset="-122"/>
              </a:rPr>
              <a:t>动</a:t>
            </a:r>
            <a:endParaRPr sz="2100">
              <a:latin typeface="黑体" panose="02010609060101010101" charset="-122"/>
              <a:cs typeface="黑体" panose="02010609060101010101" charset="-122"/>
            </a:endParaRPr>
          </a:p>
          <a:p>
            <a:pPr marL="12700">
              <a:lnSpc>
                <a:spcPts val="1605"/>
              </a:lnSpc>
            </a:pPr>
            <a:r>
              <a:rPr sz="1350" spc="5" dirty="0">
                <a:latin typeface="黑体" panose="02010609060101010101" charset="-122"/>
                <a:cs typeface="黑体" panose="02010609060101010101" charset="-122"/>
              </a:rPr>
              <a:t>或</a:t>
            </a:r>
            <a:r>
              <a:rPr sz="1350" spc="15" dirty="0">
                <a:latin typeface="黑体" panose="02010609060101010101" charset="-122"/>
                <a:cs typeface="黑体" panose="02010609060101010101" charset="-122"/>
              </a:rPr>
              <a:t>者</a:t>
            </a:r>
            <a:r>
              <a:rPr sz="1350" spc="5" dirty="0">
                <a:latin typeface="黑体" panose="02010609060101010101" charset="-122"/>
                <a:cs typeface="黑体" panose="02010609060101010101" charset="-122"/>
              </a:rPr>
              <a:t>被动</a:t>
            </a:r>
            <a:r>
              <a:rPr sz="1350" spc="15" dirty="0">
                <a:latin typeface="黑体" panose="02010609060101010101" charset="-122"/>
                <a:cs typeface="黑体" panose="02010609060101010101" charset="-122"/>
              </a:rPr>
              <a:t>牵</a:t>
            </a:r>
            <a:r>
              <a:rPr sz="1350" spc="5" dirty="0">
                <a:latin typeface="黑体" panose="02010609060101010101" charset="-122"/>
                <a:cs typeface="黑体" panose="02010609060101010101" charset="-122"/>
              </a:rPr>
              <a:t>引，</a:t>
            </a:r>
            <a:r>
              <a:rPr sz="1350" spc="15" dirty="0">
                <a:latin typeface="黑体" panose="02010609060101010101" charset="-122"/>
                <a:cs typeface="黑体" panose="02010609060101010101" charset="-122"/>
              </a:rPr>
              <a:t>由</a:t>
            </a:r>
            <a:r>
              <a:rPr sz="1350" spc="5" dirty="0">
                <a:latin typeface="黑体" panose="02010609060101010101" charset="-122"/>
                <a:cs typeface="黑体" panose="02010609060101010101" charset="-122"/>
              </a:rPr>
              <a:t>机器</a:t>
            </a:r>
            <a:r>
              <a:rPr sz="1350" spc="15" dirty="0">
                <a:latin typeface="黑体" panose="02010609060101010101" charset="-122"/>
                <a:cs typeface="黑体" panose="02010609060101010101" charset="-122"/>
              </a:rPr>
              <a:t>带</a:t>
            </a:r>
            <a:r>
              <a:rPr sz="1350" spc="5" dirty="0">
                <a:latin typeface="黑体" panose="02010609060101010101" charset="-122"/>
                <a:cs typeface="黑体" panose="02010609060101010101" charset="-122"/>
              </a:rPr>
              <a:t>动病</a:t>
            </a:r>
            <a:r>
              <a:rPr sz="1350" spc="15" dirty="0">
                <a:latin typeface="黑体" panose="02010609060101010101" charset="-122"/>
                <a:cs typeface="黑体" panose="02010609060101010101" charset="-122"/>
              </a:rPr>
              <a:t>人</a:t>
            </a:r>
            <a:r>
              <a:rPr sz="1350" spc="5" dirty="0">
                <a:latin typeface="黑体" panose="02010609060101010101" charset="-122"/>
                <a:cs typeface="黑体" panose="02010609060101010101" charset="-122"/>
              </a:rPr>
              <a:t>的</a:t>
            </a:r>
            <a:r>
              <a:rPr sz="1350" spc="-5" dirty="0">
                <a:latin typeface="黑体" panose="02010609060101010101" charset="-122"/>
                <a:cs typeface="黑体" panose="02010609060101010101" charset="-122"/>
              </a:rPr>
              <a:t>关</a:t>
            </a:r>
            <a:endParaRPr sz="1350">
              <a:latin typeface="黑体" panose="02010609060101010101" charset="-122"/>
              <a:cs typeface="黑体" panose="02010609060101010101" charset="-122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350" spc="-30" dirty="0">
                <a:latin typeface="黑体" panose="02010609060101010101" charset="-122"/>
                <a:cs typeface="黑体" panose="02010609060101010101" charset="-122"/>
              </a:rPr>
              <a:t>节</a:t>
            </a: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和</a:t>
            </a:r>
            <a:r>
              <a:rPr sz="1350" spc="-30" dirty="0">
                <a:latin typeface="黑体" panose="02010609060101010101" charset="-122"/>
                <a:cs typeface="黑体" panose="02010609060101010101" charset="-122"/>
              </a:rPr>
              <a:t>肌</a:t>
            </a: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肉</a:t>
            </a:r>
            <a:r>
              <a:rPr sz="1350" spc="-30" dirty="0">
                <a:latin typeface="黑体" panose="02010609060101010101" charset="-122"/>
                <a:cs typeface="黑体" panose="02010609060101010101" charset="-122"/>
              </a:rPr>
              <a:t>进行</a:t>
            </a: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运</a:t>
            </a:r>
            <a:r>
              <a:rPr sz="1350" spc="-30" dirty="0">
                <a:latin typeface="黑体" panose="02010609060101010101" charset="-122"/>
                <a:cs typeface="黑体" panose="02010609060101010101" charset="-122"/>
              </a:rPr>
              <a:t>动</a:t>
            </a:r>
            <a:r>
              <a:rPr sz="1350" spc="-5" dirty="0">
                <a:latin typeface="黑体" panose="02010609060101010101" charset="-122"/>
                <a:cs typeface="黑体" panose="02010609060101010101" charset="-122"/>
              </a:rPr>
              <a:t>。</a:t>
            </a:r>
            <a:endParaRPr sz="13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760699" y="3440417"/>
            <a:ext cx="2840355" cy="92456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 indent="2540">
              <a:lnSpc>
                <a:spcPct val="107000"/>
              </a:lnSpc>
              <a:spcBef>
                <a:spcPts val="220"/>
              </a:spcBef>
              <a:tabLst>
                <a:tab pos="335280" algn="l"/>
                <a:tab pos="638810" algn="l"/>
              </a:tabLst>
            </a:pPr>
            <a:r>
              <a:rPr sz="1350" b="1" spc="-1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效	果	：</a:t>
            </a:r>
            <a:r>
              <a:rPr sz="1350" b="1" spc="-13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350" spc="40" dirty="0">
                <a:latin typeface="黑体" panose="02010609060101010101" charset="-122"/>
                <a:cs typeface="黑体" panose="02010609060101010101" charset="-122"/>
              </a:rPr>
              <a:t>可以</a:t>
            </a:r>
            <a:r>
              <a:rPr sz="1350" spc="30" dirty="0">
                <a:latin typeface="黑体" panose="02010609060101010101" charset="-122"/>
                <a:cs typeface="黑体" panose="02010609060101010101" charset="-122"/>
              </a:rPr>
              <a:t>达</a:t>
            </a:r>
            <a:r>
              <a:rPr sz="1350" spc="40" dirty="0">
                <a:latin typeface="黑体" panose="02010609060101010101" charset="-122"/>
                <a:cs typeface="黑体" panose="02010609060101010101" charset="-122"/>
              </a:rPr>
              <a:t>到一定肢体</a:t>
            </a:r>
            <a:r>
              <a:rPr sz="1350" spc="30" dirty="0">
                <a:latin typeface="黑体" panose="02010609060101010101" charset="-122"/>
                <a:cs typeface="黑体" panose="02010609060101010101" charset="-122"/>
              </a:rPr>
              <a:t>运</a:t>
            </a:r>
            <a:r>
              <a:rPr sz="1350" spc="40" dirty="0">
                <a:latin typeface="黑体" panose="02010609060101010101" charset="-122"/>
                <a:cs typeface="黑体" panose="02010609060101010101" charset="-122"/>
              </a:rPr>
              <a:t>动</a:t>
            </a:r>
            <a:r>
              <a:rPr sz="1350" spc="-5" dirty="0">
                <a:latin typeface="黑体" panose="02010609060101010101" charset="-122"/>
                <a:cs typeface="黑体" panose="02010609060101010101" charset="-122"/>
              </a:rPr>
              <a:t>效 </a:t>
            </a:r>
            <a:r>
              <a:rPr sz="1350" spc="-10" dirty="0">
                <a:latin typeface="黑体" panose="02010609060101010101" charset="-122"/>
                <a:cs typeface="黑体" panose="02010609060101010101" charset="-122"/>
              </a:rPr>
              <a:t>果</a:t>
            </a:r>
            <a:r>
              <a:rPr sz="1350" spc="5" dirty="0">
                <a:latin typeface="黑体" panose="02010609060101010101" charset="-122"/>
                <a:cs typeface="黑体" panose="02010609060101010101" charset="-122"/>
              </a:rPr>
              <a:t>并</a:t>
            </a:r>
            <a:r>
              <a:rPr sz="1350" spc="-10" dirty="0">
                <a:latin typeface="黑体" panose="02010609060101010101" charset="-122"/>
                <a:cs typeface="黑体" panose="02010609060101010101" charset="-122"/>
              </a:rPr>
              <a:t>有</a:t>
            </a:r>
            <a:r>
              <a:rPr sz="1350" spc="5" dirty="0">
                <a:latin typeface="黑体" panose="02010609060101010101" charset="-122"/>
                <a:cs typeface="黑体" panose="02010609060101010101" charset="-122"/>
              </a:rPr>
              <a:t>效</a:t>
            </a:r>
            <a:r>
              <a:rPr sz="1350" spc="-10" dirty="0">
                <a:latin typeface="黑体" panose="02010609060101010101" charset="-122"/>
                <a:cs typeface="黑体" panose="02010609060101010101" charset="-122"/>
              </a:rPr>
              <a:t>防</a:t>
            </a:r>
            <a:r>
              <a:rPr sz="1350" spc="5" dirty="0">
                <a:latin typeface="黑体" panose="02010609060101010101" charset="-122"/>
                <a:cs typeface="黑体" panose="02010609060101010101" charset="-122"/>
              </a:rPr>
              <a:t>止</a:t>
            </a:r>
            <a:r>
              <a:rPr sz="1350" spc="-10" dirty="0">
                <a:latin typeface="黑体" panose="02010609060101010101" charset="-122"/>
                <a:cs typeface="黑体" panose="02010609060101010101" charset="-122"/>
              </a:rPr>
              <a:t>肌</a:t>
            </a:r>
            <a:r>
              <a:rPr sz="1350" spc="5" dirty="0">
                <a:latin typeface="黑体" panose="02010609060101010101" charset="-122"/>
                <a:cs typeface="黑体" panose="02010609060101010101" charset="-122"/>
              </a:rPr>
              <a:t>肉</a:t>
            </a:r>
            <a:r>
              <a:rPr sz="1350" spc="-10" dirty="0">
                <a:latin typeface="黑体" panose="02010609060101010101" charset="-122"/>
                <a:cs typeface="黑体" panose="02010609060101010101" charset="-122"/>
              </a:rPr>
              <a:t>痉</a:t>
            </a:r>
            <a:r>
              <a:rPr sz="1350" spc="5" dirty="0">
                <a:latin typeface="黑体" panose="02010609060101010101" charset="-122"/>
                <a:cs typeface="黑体" panose="02010609060101010101" charset="-122"/>
              </a:rPr>
              <a:t>挛</a:t>
            </a:r>
            <a:r>
              <a:rPr sz="1350" spc="-10" dirty="0">
                <a:latin typeface="黑体" panose="02010609060101010101" charset="-122"/>
                <a:cs typeface="黑体" panose="02010609060101010101" charset="-122"/>
              </a:rPr>
              <a:t>、</a:t>
            </a:r>
            <a:r>
              <a:rPr sz="1350" spc="5" dirty="0">
                <a:latin typeface="黑体" panose="02010609060101010101" charset="-122"/>
                <a:cs typeface="黑体" panose="02010609060101010101" charset="-122"/>
              </a:rPr>
              <a:t>萎</a:t>
            </a:r>
            <a:r>
              <a:rPr sz="1350" spc="-10" dirty="0">
                <a:latin typeface="黑体" panose="02010609060101010101" charset="-122"/>
                <a:cs typeface="黑体" panose="02010609060101010101" charset="-122"/>
              </a:rPr>
              <a:t>缩</a:t>
            </a:r>
            <a:r>
              <a:rPr sz="1350" spc="5" dirty="0">
                <a:latin typeface="黑体" panose="02010609060101010101" charset="-122"/>
                <a:cs typeface="黑体" panose="02010609060101010101" charset="-122"/>
              </a:rPr>
              <a:t>等</a:t>
            </a:r>
            <a:r>
              <a:rPr sz="1350" spc="-10" dirty="0"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1350" spc="-5" dirty="0">
                <a:latin typeface="黑体" panose="02010609060101010101" charset="-122"/>
                <a:cs typeface="黑体" panose="02010609060101010101" charset="-122"/>
              </a:rPr>
              <a:t>但 </a:t>
            </a:r>
            <a:r>
              <a:rPr sz="1350" spc="-10" dirty="0">
                <a:latin typeface="黑体" panose="02010609060101010101" charset="-122"/>
                <a:cs typeface="黑体" panose="02010609060101010101" charset="-122"/>
              </a:rPr>
              <a:t>未</a:t>
            </a:r>
            <a:r>
              <a:rPr sz="1350" spc="5" dirty="0">
                <a:latin typeface="黑体" panose="02010609060101010101" charset="-122"/>
                <a:cs typeface="黑体" panose="02010609060101010101" charset="-122"/>
              </a:rPr>
              <a:t>形</a:t>
            </a:r>
            <a:r>
              <a:rPr sz="1350" spc="-10" dirty="0">
                <a:latin typeface="黑体" panose="02010609060101010101" charset="-122"/>
                <a:cs typeface="黑体" panose="02010609060101010101" charset="-122"/>
              </a:rPr>
              <a:t>成</a:t>
            </a:r>
            <a:r>
              <a:rPr sz="1350" spc="5" dirty="0">
                <a:latin typeface="黑体" panose="02010609060101010101" charset="-122"/>
                <a:cs typeface="黑体" panose="02010609060101010101" charset="-122"/>
              </a:rPr>
              <a:t>一</a:t>
            </a:r>
            <a:r>
              <a:rPr sz="1350" spc="-10" dirty="0">
                <a:latin typeface="黑体" panose="02010609060101010101" charset="-122"/>
                <a:cs typeface="黑体" panose="02010609060101010101" charset="-122"/>
              </a:rPr>
              <a:t>个</a:t>
            </a:r>
            <a:r>
              <a:rPr sz="1350" spc="5" dirty="0">
                <a:latin typeface="黑体" panose="02010609060101010101" charset="-122"/>
                <a:cs typeface="黑体" panose="02010609060101010101" charset="-122"/>
              </a:rPr>
              <a:t>有</a:t>
            </a:r>
            <a:r>
              <a:rPr sz="1350" spc="-10" dirty="0">
                <a:latin typeface="黑体" panose="02010609060101010101" charset="-122"/>
                <a:cs typeface="黑体" panose="02010609060101010101" charset="-122"/>
              </a:rPr>
              <a:t>效</a:t>
            </a:r>
            <a:r>
              <a:rPr sz="1350" spc="5" dirty="0">
                <a:latin typeface="黑体" panose="02010609060101010101" charset="-122"/>
                <a:cs typeface="黑体" panose="02010609060101010101" charset="-122"/>
              </a:rPr>
              <a:t>的</a:t>
            </a:r>
            <a:r>
              <a:rPr sz="1350" spc="-10" dirty="0">
                <a:latin typeface="黑体" panose="02010609060101010101" charset="-122"/>
                <a:cs typeface="黑体" panose="02010609060101010101" charset="-122"/>
              </a:rPr>
              <a:t>意</a:t>
            </a:r>
            <a:r>
              <a:rPr sz="1350" spc="5" dirty="0">
                <a:latin typeface="黑体" panose="02010609060101010101" charset="-122"/>
                <a:cs typeface="黑体" panose="02010609060101010101" charset="-122"/>
              </a:rPr>
              <a:t>图</a:t>
            </a:r>
            <a:r>
              <a:rPr sz="1350" spc="-10" dirty="0">
                <a:latin typeface="黑体" panose="02010609060101010101" charset="-122"/>
                <a:cs typeface="黑体" panose="02010609060101010101" charset="-122"/>
              </a:rPr>
              <a:t>和</a:t>
            </a:r>
            <a:r>
              <a:rPr sz="1350" spc="5" dirty="0">
                <a:latin typeface="黑体" panose="02010609060101010101" charset="-122"/>
                <a:cs typeface="黑体" panose="02010609060101010101" charset="-122"/>
              </a:rPr>
              <a:t>行</a:t>
            </a:r>
            <a:r>
              <a:rPr sz="1350" spc="-10" dirty="0">
                <a:latin typeface="黑体" panose="02010609060101010101" charset="-122"/>
                <a:cs typeface="黑体" panose="02010609060101010101" charset="-122"/>
              </a:rPr>
              <a:t>为</a:t>
            </a:r>
            <a:r>
              <a:rPr sz="1350" spc="5" dirty="0">
                <a:latin typeface="黑体" panose="02010609060101010101" charset="-122"/>
                <a:cs typeface="黑体" panose="02010609060101010101" charset="-122"/>
              </a:rPr>
              <a:t>的</a:t>
            </a:r>
            <a:r>
              <a:rPr sz="1350" spc="-10" dirty="0">
                <a:latin typeface="黑体" panose="02010609060101010101" charset="-122"/>
                <a:cs typeface="黑体" panose="02010609060101010101" charset="-122"/>
              </a:rPr>
              <a:t>输</a:t>
            </a:r>
            <a:r>
              <a:rPr sz="1350" spc="-5" dirty="0">
                <a:latin typeface="黑体" panose="02010609060101010101" charset="-122"/>
                <a:cs typeface="黑体" panose="02010609060101010101" charset="-122"/>
              </a:rPr>
              <a:t>入 </a:t>
            </a:r>
            <a:r>
              <a:rPr sz="1350" spc="-45" dirty="0">
                <a:latin typeface="黑体" panose="02010609060101010101" charset="-122"/>
                <a:cs typeface="黑体" panose="02010609060101010101" charset="-122"/>
              </a:rPr>
              <a:t>输出的</a:t>
            </a:r>
            <a:r>
              <a:rPr sz="1350" spc="-30" dirty="0">
                <a:latin typeface="黑体" panose="02010609060101010101" charset="-122"/>
                <a:cs typeface="黑体" panose="02010609060101010101" charset="-122"/>
              </a:rPr>
              <a:t>神</a:t>
            </a:r>
            <a:r>
              <a:rPr sz="1350" spc="-45" dirty="0">
                <a:latin typeface="黑体" panose="02010609060101010101" charset="-122"/>
                <a:cs typeface="黑体" panose="02010609060101010101" charset="-122"/>
              </a:rPr>
              <a:t>经闭环</a:t>
            </a:r>
            <a:r>
              <a:rPr sz="1350" spc="-5" dirty="0">
                <a:latin typeface="黑体" panose="02010609060101010101" charset="-122"/>
                <a:cs typeface="黑体" panose="02010609060101010101" charset="-122"/>
              </a:rPr>
              <a:t>。</a:t>
            </a:r>
            <a:endParaRPr sz="13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600936" y="2372868"/>
            <a:ext cx="441959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20" dirty="0">
                <a:latin typeface="黑体" panose="02010609060101010101" charset="-122"/>
                <a:cs typeface="黑体" panose="02010609060101010101" charset="-122"/>
              </a:rPr>
              <a:t>无</a:t>
            </a:r>
            <a:r>
              <a:rPr sz="1100" spc="-10" dirty="0">
                <a:latin typeface="黑体" panose="02010609060101010101" charset="-122"/>
                <a:cs typeface="黑体" panose="02010609060101010101" charset="-122"/>
              </a:rPr>
              <a:t>输</a:t>
            </a:r>
            <a:r>
              <a:rPr sz="1100" spc="5" dirty="0">
                <a:latin typeface="黑体" panose="02010609060101010101" charset="-122"/>
                <a:cs typeface="黑体" panose="02010609060101010101" charset="-122"/>
              </a:rPr>
              <a:t>出</a:t>
            </a:r>
            <a:endParaRPr sz="11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393928" y="3355848"/>
            <a:ext cx="54864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95" dirty="0">
                <a:latin typeface="黑体" panose="02010609060101010101" charset="-122"/>
                <a:cs typeface="黑体" panose="02010609060101010101" charset="-122"/>
              </a:rPr>
              <a:t>运</a:t>
            </a:r>
            <a:r>
              <a:rPr sz="1100" spc="-105" dirty="0">
                <a:latin typeface="黑体" panose="02010609060101010101" charset="-122"/>
                <a:cs typeface="黑体" panose="02010609060101010101" charset="-122"/>
              </a:rPr>
              <a:t>动</a:t>
            </a:r>
            <a:r>
              <a:rPr sz="1100" spc="-95" dirty="0">
                <a:latin typeface="黑体" panose="02010609060101010101" charset="-122"/>
                <a:cs typeface="黑体" panose="02010609060101010101" charset="-122"/>
              </a:rPr>
              <a:t>反</a:t>
            </a:r>
            <a:r>
              <a:rPr sz="1100" spc="5" dirty="0">
                <a:latin typeface="黑体" panose="02010609060101010101" charset="-122"/>
                <a:cs typeface="黑体" panose="02010609060101010101" charset="-122"/>
              </a:rPr>
              <a:t>馈</a:t>
            </a:r>
            <a:endParaRPr sz="11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244319" y="3553840"/>
            <a:ext cx="490855" cy="170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spc="-50" dirty="0">
                <a:latin typeface="黑体" panose="02010609060101010101" charset="-122"/>
                <a:cs typeface="黑体" panose="02010609060101010101" charset="-122"/>
              </a:rPr>
              <a:t>神</a:t>
            </a:r>
            <a:r>
              <a:rPr sz="950" spc="-40" dirty="0">
                <a:latin typeface="黑体" panose="02010609060101010101" charset="-122"/>
                <a:cs typeface="黑体" panose="02010609060101010101" charset="-122"/>
              </a:rPr>
              <a:t>经</a:t>
            </a:r>
            <a:r>
              <a:rPr sz="950" spc="-50" dirty="0">
                <a:latin typeface="黑体" panose="02010609060101010101" charset="-122"/>
                <a:cs typeface="黑体" panose="02010609060101010101" charset="-122"/>
              </a:rPr>
              <a:t>受</a:t>
            </a:r>
            <a:r>
              <a:rPr sz="950" dirty="0">
                <a:latin typeface="黑体" panose="02010609060101010101" charset="-122"/>
                <a:cs typeface="黑体" panose="02010609060101010101" charset="-122"/>
              </a:rPr>
              <a:t>损</a:t>
            </a:r>
            <a:endParaRPr sz="9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32688" y="5586095"/>
            <a:ext cx="2572512" cy="23737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711200" y="8376157"/>
            <a:ext cx="2131060" cy="405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50" dirty="0">
                <a:latin typeface="Times New Roman" panose="02020603050405020304"/>
                <a:cs typeface="Times New Roman" panose="02020603050405020304"/>
              </a:rPr>
              <a:t>CEC </a:t>
            </a:r>
            <a:r>
              <a:rPr sz="2500" b="1" spc="-70" dirty="0">
                <a:latin typeface="Times New Roman" panose="02020603050405020304"/>
                <a:cs typeface="Times New Roman" panose="02020603050405020304"/>
              </a:rPr>
              <a:t>CAPITAL</a:t>
            </a:r>
            <a:endParaRPr sz="25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603240" y="5187556"/>
            <a:ext cx="1423670" cy="261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50" b="1" spc="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上</a:t>
            </a:r>
            <a:r>
              <a:rPr sz="1550" b="1" spc="2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肢</a:t>
            </a:r>
            <a:r>
              <a:rPr sz="1550" b="1" spc="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康复</a:t>
            </a:r>
            <a:r>
              <a:rPr sz="1550" b="1" spc="2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外</a:t>
            </a:r>
            <a:r>
              <a:rPr sz="1550" b="1" spc="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骨</a:t>
            </a:r>
            <a:r>
              <a:rPr sz="1550" b="1" spc="-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骼</a:t>
            </a:r>
            <a:endParaRPr sz="15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109720" y="5542026"/>
            <a:ext cx="3727450" cy="932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>
              <a:lnSpc>
                <a:spcPct val="119000"/>
              </a:lnSpc>
              <a:spcBef>
                <a:spcPts val="100"/>
              </a:spcBef>
            </a:pPr>
            <a:r>
              <a:rPr sz="1350" b="1" spc="-1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技</a:t>
            </a:r>
            <a:r>
              <a:rPr sz="1350" b="1" spc="15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350" b="1" spc="-1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术</a:t>
            </a:r>
            <a:r>
              <a:rPr sz="1350" b="1" spc="14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350" b="1" spc="-1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难</a:t>
            </a:r>
            <a:r>
              <a:rPr sz="1350" b="1" spc="13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350" b="1" spc="-1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度</a:t>
            </a:r>
            <a:r>
              <a:rPr sz="1350" b="1" spc="9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350" b="1" spc="-1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：</a:t>
            </a:r>
            <a:r>
              <a:rPr sz="1350" b="1" spc="-254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350" spc="-30" dirty="0">
                <a:latin typeface="黑体" panose="02010609060101010101" charset="-122"/>
                <a:cs typeface="黑体" panose="02010609060101010101" charset="-122"/>
              </a:rPr>
              <a:t>上</a:t>
            </a: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肢</a:t>
            </a:r>
            <a:r>
              <a:rPr sz="1350" spc="-30" dirty="0">
                <a:latin typeface="黑体" panose="02010609060101010101" charset="-122"/>
                <a:cs typeface="黑体" panose="02010609060101010101" charset="-122"/>
              </a:rPr>
              <a:t>功</a:t>
            </a: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能</a:t>
            </a:r>
            <a:r>
              <a:rPr sz="1350" spc="-30" dirty="0">
                <a:latin typeface="黑体" panose="02010609060101010101" charset="-122"/>
                <a:cs typeface="黑体" panose="02010609060101010101" charset="-122"/>
              </a:rPr>
              <a:t>区比</a:t>
            </a: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下</a:t>
            </a:r>
            <a:r>
              <a:rPr sz="1350" spc="-30" dirty="0">
                <a:latin typeface="黑体" panose="02010609060101010101" charset="-122"/>
                <a:cs typeface="黑体" panose="02010609060101010101" charset="-122"/>
              </a:rPr>
              <a:t>肢</a:t>
            </a: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功</a:t>
            </a:r>
            <a:r>
              <a:rPr sz="1350" spc="-30" dirty="0">
                <a:latin typeface="黑体" panose="02010609060101010101" charset="-122"/>
                <a:cs typeface="黑体" panose="02010609060101010101" charset="-122"/>
              </a:rPr>
              <a:t>能</a:t>
            </a: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区</a:t>
            </a:r>
            <a:r>
              <a:rPr sz="1350" spc="-30" dirty="0">
                <a:latin typeface="黑体" panose="02010609060101010101" charset="-122"/>
                <a:cs typeface="黑体" panose="02010609060101010101" charset="-122"/>
              </a:rPr>
              <a:t>更广</a:t>
            </a:r>
            <a:r>
              <a:rPr sz="1350" spc="-5" dirty="0">
                <a:latin typeface="黑体" panose="02010609060101010101" charset="-122"/>
                <a:cs typeface="黑体" panose="02010609060101010101" charset="-122"/>
              </a:rPr>
              <a:t>，  </a:t>
            </a:r>
            <a:r>
              <a:rPr sz="1350" spc="40" dirty="0">
                <a:latin typeface="黑体" panose="02010609060101010101" charset="-122"/>
                <a:cs typeface="黑体" panose="02010609060101010101" charset="-122"/>
              </a:rPr>
              <a:t>上肢</a:t>
            </a:r>
            <a:r>
              <a:rPr sz="1350" spc="30" dirty="0">
                <a:latin typeface="黑体" panose="02010609060101010101" charset="-122"/>
                <a:cs typeface="黑体" panose="02010609060101010101" charset="-122"/>
              </a:rPr>
              <a:t>运</a:t>
            </a:r>
            <a:r>
              <a:rPr sz="1350" spc="40" dirty="0">
                <a:latin typeface="黑体" panose="02010609060101010101" charset="-122"/>
                <a:cs typeface="黑体" panose="02010609060101010101" charset="-122"/>
              </a:rPr>
              <a:t>动的复杂程</a:t>
            </a:r>
            <a:r>
              <a:rPr sz="1350" spc="30" dirty="0">
                <a:latin typeface="黑体" panose="02010609060101010101" charset="-122"/>
                <a:cs typeface="黑体" panose="02010609060101010101" charset="-122"/>
              </a:rPr>
              <a:t>度</a:t>
            </a:r>
            <a:r>
              <a:rPr sz="1350" spc="40" dirty="0">
                <a:latin typeface="黑体" panose="02010609060101010101" charset="-122"/>
                <a:cs typeface="黑体" panose="02010609060101010101" charset="-122"/>
              </a:rPr>
              <a:t>也远高于下</a:t>
            </a:r>
            <a:r>
              <a:rPr sz="1350" spc="30" dirty="0">
                <a:latin typeface="黑体" panose="02010609060101010101" charset="-122"/>
                <a:cs typeface="黑体" panose="02010609060101010101" charset="-122"/>
              </a:rPr>
              <a:t>肢</a:t>
            </a:r>
            <a:r>
              <a:rPr sz="1350" spc="40" dirty="0">
                <a:latin typeface="黑体" panose="02010609060101010101" charset="-122"/>
                <a:cs typeface="黑体" panose="02010609060101010101" charset="-122"/>
              </a:rPr>
              <a:t>，需要对运</a:t>
            </a:r>
            <a:r>
              <a:rPr sz="1350" spc="-5" dirty="0">
                <a:latin typeface="黑体" panose="02010609060101010101" charset="-122"/>
                <a:cs typeface="黑体" panose="02010609060101010101" charset="-122"/>
              </a:rPr>
              <a:t>动</a:t>
            </a:r>
            <a:endParaRPr sz="1350">
              <a:latin typeface="黑体" panose="02010609060101010101" charset="-122"/>
              <a:cs typeface="黑体" panose="02010609060101010101" charset="-122"/>
            </a:endParaRPr>
          </a:p>
          <a:p>
            <a:pPr marL="12700" marR="5080">
              <a:lnSpc>
                <a:spcPts val="1600"/>
              </a:lnSpc>
              <a:spcBef>
                <a:spcPts val="155"/>
              </a:spcBef>
            </a:pPr>
            <a:r>
              <a:rPr sz="1350" spc="40" dirty="0">
                <a:latin typeface="黑体" panose="02010609060101010101" charset="-122"/>
                <a:cs typeface="黑体" panose="02010609060101010101" charset="-122"/>
              </a:rPr>
              <a:t>意图</a:t>
            </a:r>
            <a:r>
              <a:rPr sz="1350" spc="30" dirty="0">
                <a:latin typeface="黑体" panose="02010609060101010101" charset="-122"/>
                <a:cs typeface="黑体" panose="02010609060101010101" charset="-122"/>
              </a:rPr>
              <a:t>进</a:t>
            </a:r>
            <a:r>
              <a:rPr sz="1350" spc="40" dirty="0">
                <a:latin typeface="黑体" panose="02010609060101010101" charset="-122"/>
                <a:cs typeface="黑体" panose="02010609060101010101" charset="-122"/>
              </a:rPr>
              <a:t>行精准识别</a:t>
            </a:r>
            <a:r>
              <a:rPr sz="1350" spc="30" dirty="0">
                <a:latin typeface="黑体" panose="02010609060101010101" charset="-122"/>
                <a:cs typeface="黑体" panose="02010609060101010101" charset="-122"/>
              </a:rPr>
              <a:t>和</a:t>
            </a:r>
            <a:r>
              <a:rPr sz="1350" spc="40" dirty="0">
                <a:latin typeface="黑体" panose="02010609060101010101" charset="-122"/>
                <a:cs typeface="黑体" panose="02010609060101010101" charset="-122"/>
              </a:rPr>
              <a:t>输入，对脑</a:t>
            </a:r>
            <a:r>
              <a:rPr sz="1350" spc="30" dirty="0">
                <a:latin typeface="黑体" panose="02010609060101010101" charset="-122"/>
                <a:cs typeface="黑体" panose="02010609060101010101" charset="-122"/>
              </a:rPr>
              <a:t>肌</a:t>
            </a:r>
            <a:r>
              <a:rPr sz="1350" spc="40" dirty="0">
                <a:latin typeface="黑体" panose="02010609060101010101" charset="-122"/>
                <a:cs typeface="黑体" panose="02010609060101010101" charset="-122"/>
              </a:rPr>
              <a:t>电信号、意</a:t>
            </a:r>
            <a:r>
              <a:rPr sz="1350" spc="-5" dirty="0">
                <a:latin typeface="黑体" panose="02010609060101010101" charset="-122"/>
                <a:cs typeface="黑体" panose="02010609060101010101" charset="-122"/>
              </a:rPr>
              <a:t>图 </a:t>
            </a: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识别</a:t>
            </a:r>
            <a:r>
              <a:rPr sz="1350" spc="-10" dirty="0">
                <a:latin typeface="黑体" panose="02010609060101010101" charset="-122"/>
                <a:cs typeface="黑体" panose="02010609060101010101" charset="-122"/>
              </a:rPr>
              <a:t>算</a:t>
            </a: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法和精</a:t>
            </a:r>
            <a:r>
              <a:rPr sz="1350" spc="-10" dirty="0">
                <a:latin typeface="黑体" panose="02010609060101010101" charset="-122"/>
                <a:cs typeface="黑体" panose="02010609060101010101" charset="-122"/>
              </a:rPr>
              <a:t>密</a:t>
            </a: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机械实</a:t>
            </a:r>
            <a:r>
              <a:rPr sz="1350" spc="-10" dirty="0">
                <a:latin typeface="黑体" panose="02010609060101010101" charset="-122"/>
                <a:cs typeface="黑体" panose="02010609060101010101" charset="-122"/>
              </a:rPr>
              <a:t>现</a:t>
            </a: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要求极</a:t>
            </a:r>
            <a:r>
              <a:rPr sz="1350" spc="-10" dirty="0">
                <a:latin typeface="黑体" panose="02010609060101010101" charset="-122"/>
                <a:cs typeface="黑体" panose="02010609060101010101" charset="-122"/>
              </a:rPr>
              <a:t>高</a:t>
            </a:r>
            <a:r>
              <a:rPr sz="1350" spc="-5" dirty="0">
                <a:latin typeface="黑体" panose="02010609060101010101" charset="-122"/>
                <a:cs typeface="黑体" panose="02010609060101010101" charset="-122"/>
              </a:rPr>
              <a:t>。</a:t>
            </a:r>
            <a:endParaRPr sz="13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029325" y="7016863"/>
            <a:ext cx="79374" cy="1206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4109720" y="6632575"/>
            <a:ext cx="3850004" cy="755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100"/>
              </a:spcBef>
            </a:pPr>
            <a:r>
              <a:rPr sz="2100" b="1" spc="-59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临床痛</a:t>
            </a:r>
            <a:r>
              <a:rPr sz="2100" b="1" spc="-58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点</a:t>
            </a:r>
            <a:r>
              <a:rPr sz="2100" b="1" spc="-39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：</a:t>
            </a:r>
            <a:r>
              <a:rPr sz="2100" b="1" spc="-8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2100" spc="-605" dirty="0">
                <a:latin typeface="黑体" panose="02010609060101010101" charset="-122"/>
                <a:cs typeface="黑体" panose="02010609060101010101" charset="-122"/>
              </a:rPr>
              <a:t>脑卒中引</a:t>
            </a:r>
            <a:r>
              <a:rPr sz="2100" spc="-590" dirty="0">
                <a:latin typeface="黑体" panose="02010609060101010101" charset="-122"/>
                <a:cs typeface="黑体" panose="02010609060101010101" charset="-122"/>
              </a:rPr>
              <a:t>发</a:t>
            </a:r>
            <a:r>
              <a:rPr sz="2100" spc="-605" dirty="0">
                <a:latin typeface="黑体" panose="02010609060101010101" charset="-122"/>
                <a:cs typeface="黑体" panose="02010609060101010101" charset="-122"/>
              </a:rPr>
              <a:t>上肢功能障碍远高</a:t>
            </a:r>
            <a:r>
              <a:rPr sz="2100" spc="-380" dirty="0">
                <a:latin typeface="黑体" panose="02010609060101010101" charset="-122"/>
                <a:cs typeface="黑体" panose="02010609060101010101" charset="-122"/>
              </a:rPr>
              <a:t>于</a:t>
            </a:r>
            <a:endParaRPr sz="2100">
              <a:latin typeface="黑体" panose="02010609060101010101" charset="-122"/>
              <a:cs typeface="黑体" panose="02010609060101010101" charset="-122"/>
            </a:endParaRPr>
          </a:p>
          <a:p>
            <a:pPr marL="12700" marR="142875">
              <a:lnSpc>
                <a:spcPts val="1600"/>
              </a:lnSpc>
              <a:spcBef>
                <a:spcPts val="75"/>
              </a:spcBef>
            </a:pPr>
            <a:r>
              <a:rPr sz="1350" spc="65" dirty="0">
                <a:latin typeface="黑体" panose="02010609060101010101" charset="-122"/>
                <a:cs typeface="黑体" panose="02010609060101010101" charset="-122"/>
              </a:rPr>
              <a:t>下肢，</a:t>
            </a:r>
            <a:r>
              <a:rPr sz="1350" spc="50" dirty="0">
                <a:latin typeface="黑体" panose="02010609060101010101" charset="-122"/>
                <a:cs typeface="黑体" panose="02010609060101010101" charset="-122"/>
              </a:rPr>
              <a:t>约</a:t>
            </a:r>
            <a:r>
              <a:rPr sz="1350" spc="20" dirty="0">
                <a:latin typeface="黑体" panose="02010609060101010101" charset="-122"/>
                <a:cs typeface="黑体" panose="02010609060101010101" charset="-122"/>
              </a:rPr>
              <a:t>80</a:t>
            </a:r>
            <a:r>
              <a:rPr sz="1350" spc="50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350" spc="65" dirty="0">
                <a:latin typeface="黑体" panose="02010609060101010101" charset="-122"/>
                <a:cs typeface="黑体" panose="02010609060101010101" charset="-122"/>
              </a:rPr>
              <a:t>的脑卒中患</a:t>
            </a:r>
            <a:r>
              <a:rPr sz="1350" spc="50" dirty="0">
                <a:latin typeface="黑体" panose="02010609060101010101" charset="-122"/>
                <a:cs typeface="黑体" panose="02010609060101010101" charset="-122"/>
              </a:rPr>
              <a:t>者</a:t>
            </a:r>
            <a:r>
              <a:rPr sz="1350" spc="65" dirty="0">
                <a:latin typeface="黑体" panose="02010609060101010101" charset="-122"/>
                <a:cs typeface="黑体" panose="02010609060101010101" charset="-122"/>
              </a:rPr>
              <a:t>预后存在明显的上</a:t>
            </a:r>
            <a:r>
              <a:rPr sz="1350" spc="-5" dirty="0">
                <a:latin typeface="黑体" panose="02010609060101010101" charset="-122"/>
                <a:cs typeface="黑体" panose="02010609060101010101" charset="-122"/>
              </a:rPr>
              <a:t>肢 </a:t>
            </a: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运动</a:t>
            </a:r>
            <a:r>
              <a:rPr sz="1350" spc="-30" dirty="0">
                <a:latin typeface="黑体" panose="02010609060101010101" charset="-122"/>
                <a:cs typeface="黑体" panose="02010609060101010101" charset="-122"/>
              </a:rPr>
              <a:t>障</a:t>
            </a: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碍，而日常</a:t>
            </a:r>
            <a:r>
              <a:rPr sz="1350" spc="-30" dirty="0">
                <a:latin typeface="黑体" panose="02010609060101010101" charset="-122"/>
                <a:cs typeface="黑体" panose="02010609060101010101" charset="-122"/>
              </a:rPr>
              <a:t>生</a:t>
            </a: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活中</a:t>
            </a:r>
            <a:r>
              <a:rPr sz="1350" spc="-30" dirty="0">
                <a:latin typeface="黑体" panose="02010609060101010101" charset="-122"/>
                <a:cs typeface="黑体" panose="02010609060101010101" charset="-122"/>
              </a:rPr>
              <a:t>9</a:t>
            </a: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成动</a:t>
            </a:r>
            <a:r>
              <a:rPr sz="1350" spc="-30" dirty="0">
                <a:latin typeface="黑体" panose="02010609060101010101" charset="-122"/>
                <a:cs typeface="黑体" panose="02010609060101010101" charset="-122"/>
              </a:rPr>
              <a:t>作</a:t>
            </a: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需要上肢完</a:t>
            </a:r>
            <a:r>
              <a:rPr sz="1350" spc="-30" dirty="0">
                <a:latin typeface="黑体" panose="02010609060101010101" charset="-122"/>
                <a:cs typeface="黑体" panose="02010609060101010101" charset="-122"/>
              </a:rPr>
              <a:t>成</a:t>
            </a:r>
            <a:r>
              <a:rPr sz="1350" spc="-5" dirty="0">
                <a:latin typeface="黑体" panose="02010609060101010101" charset="-122"/>
                <a:cs typeface="黑体" panose="02010609060101010101" charset="-122"/>
              </a:rPr>
              <a:t>。</a:t>
            </a:r>
            <a:endParaRPr sz="13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109720" y="7537831"/>
            <a:ext cx="3859529" cy="742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>
              <a:lnSpc>
                <a:spcPts val="2505"/>
              </a:lnSpc>
              <a:spcBef>
                <a:spcPts val="100"/>
              </a:spcBef>
            </a:pPr>
            <a:r>
              <a:rPr sz="2100" b="1" spc="-58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市</a:t>
            </a:r>
            <a:r>
              <a:rPr sz="2100" b="1" spc="-59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场</a:t>
            </a:r>
            <a:r>
              <a:rPr sz="2100" b="1" spc="-58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格</a:t>
            </a:r>
            <a:r>
              <a:rPr sz="2100" b="1" spc="-59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局</a:t>
            </a:r>
            <a:r>
              <a:rPr sz="2100" b="1" spc="-39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：</a:t>
            </a:r>
            <a:r>
              <a:rPr sz="2100" b="1" spc="-114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2100" spc="-595" dirty="0">
                <a:latin typeface="黑体" panose="02010609060101010101" charset="-122"/>
                <a:cs typeface="黑体" panose="02010609060101010101" charset="-122"/>
              </a:rPr>
              <a:t>上</a:t>
            </a:r>
            <a:r>
              <a:rPr sz="2100" spc="-605" dirty="0">
                <a:latin typeface="黑体" panose="02010609060101010101" charset="-122"/>
                <a:cs typeface="黑体" panose="02010609060101010101" charset="-122"/>
              </a:rPr>
              <a:t>肢</a:t>
            </a:r>
            <a:r>
              <a:rPr sz="2100" spc="-590" dirty="0">
                <a:latin typeface="黑体" panose="02010609060101010101" charset="-122"/>
                <a:cs typeface="黑体" panose="02010609060101010101" charset="-122"/>
              </a:rPr>
              <a:t>外</a:t>
            </a:r>
            <a:r>
              <a:rPr sz="2100" spc="-605" dirty="0">
                <a:latin typeface="黑体" panose="02010609060101010101" charset="-122"/>
                <a:cs typeface="黑体" panose="02010609060101010101" charset="-122"/>
              </a:rPr>
              <a:t>骨</a:t>
            </a:r>
            <a:r>
              <a:rPr sz="2100" spc="-595" dirty="0">
                <a:latin typeface="黑体" panose="02010609060101010101" charset="-122"/>
                <a:cs typeface="黑体" panose="02010609060101010101" charset="-122"/>
              </a:rPr>
              <a:t>骼</a:t>
            </a:r>
            <a:r>
              <a:rPr sz="2100" spc="-605" dirty="0">
                <a:latin typeface="黑体" panose="02010609060101010101" charset="-122"/>
                <a:cs typeface="黑体" panose="02010609060101010101" charset="-122"/>
              </a:rPr>
              <a:t>技</a:t>
            </a:r>
            <a:r>
              <a:rPr sz="2100" spc="-590" dirty="0">
                <a:latin typeface="黑体" panose="02010609060101010101" charset="-122"/>
                <a:cs typeface="黑体" panose="02010609060101010101" charset="-122"/>
              </a:rPr>
              <a:t>术</a:t>
            </a:r>
            <a:r>
              <a:rPr sz="2100" spc="-605" dirty="0">
                <a:latin typeface="黑体" panose="02010609060101010101" charset="-122"/>
                <a:cs typeface="黑体" panose="02010609060101010101" charset="-122"/>
              </a:rPr>
              <a:t>壁</a:t>
            </a:r>
            <a:r>
              <a:rPr sz="2100" spc="-595" dirty="0">
                <a:latin typeface="黑体" panose="02010609060101010101" charset="-122"/>
                <a:cs typeface="黑体" panose="02010609060101010101" charset="-122"/>
              </a:rPr>
              <a:t>垒</a:t>
            </a:r>
            <a:r>
              <a:rPr sz="2100" spc="-605" dirty="0">
                <a:latin typeface="黑体" panose="02010609060101010101" charset="-122"/>
                <a:cs typeface="黑体" panose="02010609060101010101" charset="-122"/>
              </a:rPr>
              <a:t>极</a:t>
            </a:r>
            <a:r>
              <a:rPr sz="2100" spc="-590" dirty="0">
                <a:latin typeface="黑体" panose="02010609060101010101" charset="-122"/>
                <a:cs typeface="黑体" panose="02010609060101010101" charset="-122"/>
              </a:rPr>
              <a:t>高</a:t>
            </a:r>
            <a:r>
              <a:rPr sz="2100" spc="-580" dirty="0"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2100" spc="-605" dirty="0">
                <a:latin typeface="黑体" panose="02010609060101010101" charset="-122"/>
                <a:cs typeface="黑体" panose="02010609060101010101" charset="-122"/>
              </a:rPr>
              <a:t>国</a:t>
            </a:r>
            <a:r>
              <a:rPr sz="2100" spc="-380" dirty="0">
                <a:latin typeface="黑体" panose="02010609060101010101" charset="-122"/>
                <a:cs typeface="黑体" panose="02010609060101010101" charset="-122"/>
              </a:rPr>
              <a:t>内</a:t>
            </a:r>
            <a:endParaRPr sz="2100">
              <a:latin typeface="黑体" panose="02010609060101010101" charset="-122"/>
              <a:cs typeface="黑体" panose="02010609060101010101" charset="-122"/>
            </a:endParaRPr>
          </a:p>
          <a:p>
            <a:pPr marL="12700" marR="26670">
              <a:lnSpc>
                <a:spcPts val="1540"/>
              </a:lnSpc>
              <a:spcBef>
                <a:spcPts val="100"/>
              </a:spcBef>
            </a:pPr>
            <a:r>
              <a:rPr sz="1350" spc="40" dirty="0">
                <a:latin typeface="黑体" panose="02010609060101010101" charset="-122"/>
                <a:cs typeface="黑体" panose="02010609060101010101" charset="-122"/>
              </a:rPr>
              <a:t>院内</a:t>
            </a:r>
            <a:r>
              <a:rPr sz="1350" spc="30" dirty="0">
                <a:latin typeface="黑体" panose="02010609060101010101" charset="-122"/>
                <a:cs typeface="黑体" panose="02010609060101010101" charset="-122"/>
              </a:rPr>
              <a:t>域</a:t>
            </a:r>
            <a:r>
              <a:rPr sz="1350" spc="40" dirty="0">
                <a:latin typeface="黑体" panose="02010609060101010101" charset="-122"/>
                <a:cs typeface="黑体" panose="02010609060101010101" charset="-122"/>
              </a:rPr>
              <a:t>处于巨大蓝</a:t>
            </a:r>
            <a:r>
              <a:rPr sz="1350" spc="30" dirty="0">
                <a:latin typeface="黑体" panose="02010609060101010101" charset="-122"/>
                <a:cs typeface="黑体" panose="02010609060101010101" charset="-122"/>
              </a:rPr>
              <a:t>海</a:t>
            </a:r>
            <a:r>
              <a:rPr sz="1350" spc="40" dirty="0">
                <a:latin typeface="黑体" panose="02010609060101010101" charset="-122"/>
                <a:cs typeface="黑体" panose="02010609060101010101" charset="-122"/>
              </a:rPr>
              <a:t>市场，居家</a:t>
            </a:r>
            <a:r>
              <a:rPr sz="1350" spc="30" dirty="0">
                <a:latin typeface="黑体" panose="02010609060101010101" charset="-122"/>
                <a:cs typeface="黑体" panose="02010609060101010101" charset="-122"/>
              </a:rPr>
              <a:t>场</a:t>
            </a:r>
            <a:r>
              <a:rPr sz="1350" spc="40" dirty="0">
                <a:latin typeface="黑体" panose="02010609060101010101" charset="-122"/>
                <a:cs typeface="黑体" panose="02010609060101010101" charset="-122"/>
              </a:rPr>
              <a:t>景更是市场</a:t>
            </a:r>
            <a:r>
              <a:rPr sz="1350" spc="-5" dirty="0">
                <a:latin typeface="黑体" panose="02010609060101010101" charset="-122"/>
                <a:cs typeface="黑体" panose="02010609060101010101" charset="-122"/>
              </a:rPr>
              <a:t>空 </a:t>
            </a:r>
            <a:r>
              <a:rPr sz="1350" spc="15" dirty="0">
                <a:latin typeface="黑体" panose="02010609060101010101" charset="-122"/>
                <a:cs typeface="黑体" panose="02010609060101010101" charset="-122"/>
              </a:rPr>
              <a:t>白</a:t>
            </a:r>
            <a:r>
              <a:rPr sz="1350" spc="5" dirty="0"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1350" spc="15" dirty="0">
                <a:latin typeface="黑体" panose="02010609060101010101" charset="-122"/>
                <a:cs typeface="黑体" panose="02010609060101010101" charset="-122"/>
              </a:rPr>
              <a:t>没有一</a:t>
            </a:r>
            <a:r>
              <a:rPr sz="1350" spc="5" dirty="0">
                <a:latin typeface="黑体" panose="02010609060101010101" charset="-122"/>
                <a:cs typeface="黑体" panose="02010609060101010101" charset="-122"/>
              </a:rPr>
              <a:t>款</a:t>
            </a:r>
            <a:r>
              <a:rPr sz="1350" spc="15" dirty="0">
                <a:latin typeface="黑体" panose="02010609060101010101" charset="-122"/>
                <a:cs typeface="黑体" panose="02010609060101010101" charset="-122"/>
              </a:rPr>
              <a:t>从性能</a:t>
            </a:r>
            <a:r>
              <a:rPr sz="1350" spc="5" dirty="0">
                <a:latin typeface="黑体" panose="02010609060101010101" charset="-122"/>
                <a:cs typeface="黑体" panose="02010609060101010101" charset="-122"/>
              </a:rPr>
              <a:t>、</a:t>
            </a:r>
            <a:r>
              <a:rPr sz="1350" spc="15" dirty="0">
                <a:latin typeface="黑体" panose="02010609060101010101" charset="-122"/>
                <a:cs typeface="黑体" panose="02010609060101010101" charset="-122"/>
              </a:rPr>
              <a:t>性价比</a:t>
            </a:r>
            <a:r>
              <a:rPr sz="1350" spc="5" dirty="0">
                <a:latin typeface="黑体" panose="02010609060101010101" charset="-122"/>
                <a:cs typeface="黑体" panose="02010609060101010101" charset="-122"/>
              </a:rPr>
              <a:t>等</a:t>
            </a:r>
            <a:r>
              <a:rPr sz="1350" spc="15" dirty="0">
                <a:latin typeface="黑体" panose="02010609060101010101" charset="-122"/>
                <a:cs typeface="黑体" panose="02010609060101010101" charset="-122"/>
              </a:rPr>
              <a:t>方面能</a:t>
            </a:r>
            <a:r>
              <a:rPr sz="1350" spc="5" dirty="0">
                <a:latin typeface="黑体" panose="02010609060101010101" charset="-122"/>
                <a:cs typeface="黑体" panose="02010609060101010101" charset="-122"/>
              </a:rPr>
              <a:t>居</a:t>
            </a:r>
            <a:r>
              <a:rPr sz="1350" spc="15" dirty="0">
                <a:latin typeface="黑体" panose="02010609060101010101" charset="-122"/>
                <a:cs typeface="黑体" panose="02010609060101010101" charset="-122"/>
              </a:rPr>
              <a:t>家落地</a:t>
            </a:r>
            <a:r>
              <a:rPr sz="1350" spc="-5" dirty="0">
                <a:latin typeface="黑体" panose="02010609060101010101" charset="-122"/>
                <a:cs typeface="黑体" panose="02010609060101010101" charset="-122"/>
              </a:rPr>
              <a:t>。</a:t>
            </a:r>
            <a:endParaRPr sz="13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760699" y="5060250"/>
            <a:ext cx="3014345" cy="2205355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434340">
              <a:lnSpc>
                <a:spcPct val="100000"/>
              </a:lnSpc>
              <a:spcBef>
                <a:spcPts val="1100"/>
              </a:spcBef>
            </a:pPr>
            <a:r>
              <a:rPr sz="1550" b="1" spc="2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下肢</a:t>
            </a:r>
            <a:r>
              <a:rPr sz="1550" b="1" spc="3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康</a:t>
            </a:r>
            <a:r>
              <a:rPr sz="1550" b="1" spc="2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复外骨</a:t>
            </a:r>
            <a:r>
              <a:rPr sz="1550" b="1" spc="-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骼</a:t>
            </a:r>
            <a:endParaRPr sz="1550">
              <a:latin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Times New Roman" panose="02020603050405020304"/>
              <a:cs typeface="Times New Roman" panose="02020603050405020304"/>
            </a:endParaRPr>
          </a:p>
          <a:p>
            <a:pPr marL="15240">
              <a:lnSpc>
                <a:spcPct val="100000"/>
              </a:lnSpc>
              <a:tabLst>
                <a:tab pos="1237615" algn="l"/>
              </a:tabLst>
            </a:pPr>
            <a:r>
              <a:rPr sz="2100" b="1" spc="-56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技术难</a:t>
            </a:r>
            <a:r>
              <a:rPr sz="2100" b="1" spc="-55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度</a:t>
            </a:r>
            <a:r>
              <a:rPr sz="2100" b="1" spc="-39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：</a:t>
            </a:r>
            <a:r>
              <a:rPr sz="2100" b="1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	</a:t>
            </a:r>
            <a:r>
              <a:rPr sz="2100" spc="-580" dirty="0">
                <a:latin typeface="黑体" panose="02010609060101010101" charset="-122"/>
                <a:cs typeface="黑体" panose="02010609060101010101" charset="-122"/>
              </a:rPr>
              <a:t>下肢主要</a:t>
            </a:r>
            <a:r>
              <a:rPr sz="2100" spc="-565" dirty="0">
                <a:latin typeface="黑体" panose="02010609060101010101" charset="-122"/>
                <a:cs typeface="黑体" panose="02010609060101010101" charset="-122"/>
              </a:rPr>
              <a:t>实</a:t>
            </a:r>
            <a:r>
              <a:rPr sz="2100" spc="-580" dirty="0">
                <a:latin typeface="黑体" panose="02010609060101010101" charset="-122"/>
                <a:cs typeface="黑体" panose="02010609060101010101" charset="-122"/>
              </a:rPr>
              <a:t>现单一</a:t>
            </a:r>
            <a:r>
              <a:rPr sz="2100" spc="-420" dirty="0">
                <a:latin typeface="黑体" panose="02010609060101010101" charset="-122"/>
                <a:cs typeface="黑体" panose="02010609060101010101" charset="-122"/>
              </a:rPr>
              <a:t>功</a:t>
            </a:r>
            <a:endParaRPr sz="2100">
              <a:latin typeface="黑体" panose="02010609060101010101" charset="-122"/>
              <a:cs typeface="黑体" panose="02010609060101010101" charset="-122"/>
            </a:endParaRPr>
          </a:p>
          <a:p>
            <a:pPr marL="12700" marR="38100">
              <a:lnSpc>
                <a:spcPct val="101000"/>
              </a:lnSpc>
              <a:spcBef>
                <a:spcPts val="65"/>
              </a:spcBef>
            </a:pPr>
            <a:r>
              <a:rPr sz="1350" spc="15" dirty="0">
                <a:latin typeface="黑体" panose="02010609060101010101" charset="-122"/>
                <a:cs typeface="黑体" panose="02010609060101010101" charset="-122"/>
              </a:rPr>
              <a:t>能，下</a:t>
            </a:r>
            <a:r>
              <a:rPr sz="1350" spc="30" dirty="0">
                <a:latin typeface="黑体" panose="02010609060101010101" charset="-122"/>
                <a:cs typeface="黑体" panose="02010609060101010101" charset="-122"/>
              </a:rPr>
              <a:t>肢</a:t>
            </a:r>
            <a:r>
              <a:rPr sz="1350" spc="15" dirty="0">
                <a:latin typeface="黑体" panose="02010609060101010101" charset="-122"/>
                <a:cs typeface="黑体" panose="02010609060101010101" charset="-122"/>
              </a:rPr>
              <a:t>外骨骼主要</a:t>
            </a:r>
            <a:r>
              <a:rPr sz="1350" spc="30" dirty="0">
                <a:latin typeface="黑体" panose="02010609060101010101" charset="-122"/>
                <a:cs typeface="黑体" panose="02010609060101010101" charset="-122"/>
              </a:rPr>
              <a:t>实</a:t>
            </a:r>
            <a:r>
              <a:rPr sz="1350" spc="15" dirty="0">
                <a:latin typeface="黑体" panose="02010609060101010101" charset="-122"/>
                <a:cs typeface="黑体" panose="02010609060101010101" charset="-122"/>
              </a:rPr>
              <a:t>现支撑和启</a:t>
            </a:r>
            <a:r>
              <a:rPr sz="1350" spc="30" dirty="0">
                <a:latin typeface="黑体" panose="02010609060101010101" charset="-122"/>
                <a:cs typeface="黑体" panose="02010609060101010101" charset="-122"/>
              </a:rPr>
              <a:t>动</a:t>
            </a:r>
            <a:r>
              <a:rPr sz="1350" spc="-5" dirty="0">
                <a:latin typeface="黑体" panose="02010609060101010101" charset="-122"/>
                <a:cs typeface="黑体" panose="02010609060101010101" charset="-122"/>
              </a:rPr>
              <a:t>、 </a:t>
            </a:r>
            <a:r>
              <a:rPr sz="1350" spc="-30" dirty="0">
                <a:latin typeface="黑体" panose="02010609060101010101" charset="-122"/>
                <a:cs typeface="黑体" panose="02010609060101010101" charset="-122"/>
              </a:rPr>
              <a:t>停止等常规运动指令</a:t>
            </a:r>
            <a:r>
              <a:rPr sz="1350" spc="-5" dirty="0">
                <a:latin typeface="黑体" panose="02010609060101010101" charset="-122"/>
                <a:cs typeface="黑体" panose="02010609060101010101" charset="-122"/>
              </a:rPr>
              <a:t>。</a:t>
            </a:r>
            <a:endParaRPr sz="1350">
              <a:latin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Times New Roman" panose="02020603050405020304"/>
              <a:cs typeface="Times New Roman" panose="02020603050405020304"/>
            </a:endParaRPr>
          </a:p>
          <a:p>
            <a:pPr marL="15240">
              <a:lnSpc>
                <a:spcPct val="100000"/>
              </a:lnSpc>
              <a:spcBef>
                <a:spcPts val="5"/>
              </a:spcBef>
            </a:pPr>
            <a:r>
              <a:rPr sz="2100" b="1" spc="-50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临</a:t>
            </a:r>
            <a:r>
              <a:rPr sz="2100" b="1" spc="-51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床</a:t>
            </a:r>
            <a:r>
              <a:rPr sz="2100" b="1" spc="-50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痛点</a:t>
            </a:r>
            <a:r>
              <a:rPr sz="2100" b="1" spc="-34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：</a:t>
            </a:r>
            <a:r>
              <a:rPr sz="2100" b="1" spc="-27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2100" spc="-520" dirty="0">
                <a:latin typeface="黑体" panose="02010609060101010101" charset="-122"/>
                <a:cs typeface="黑体" panose="02010609060101010101" charset="-122"/>
              </a:rPr>
              <a:t>近</a:t>
            </a:r>
            <a:r>
              <a:rPr sz="2100" spc="-345" dirty="0">
                <a:latin typeface="黑体" panose="02010609060101010101" charset="-122"/>
                <a:cs typeface="黑体" panose="02010609060101010101" charset="-122"/>
              </a:rPr>
              <a:t>7</a:t>
            </a:r>
            <a:r>
              <a:rPr sz="2100" spc="-520" dirty="0">
                <a:latin typeface="黑体" panose="02010609060101010101" charset="-122"/>
                <a:cs typeface="黑体" panose="02010609060101010101" charset="-122"/>
              </a:rPr>
              <a:t>成</a:t>
            </a:r>
            <a:r>
              <a:rPr sz="2100" spc="-535" dirty="0">
                <a:latin typeface="黑体" panose="02010609060101010101" charset="-122"/>
                <a:cs typeface="黑体" panose="02010609060101010101" charset="-122"/>
              </a:rPr>
              <a:t>的</a:t>
            </a:r>
            <a:r>
              <a:rPr sz="2100" spc="-520" dirty="0">
                <a:latin typeface="黑体" panose="02010609060101010101" charset="-122"/>
                <a:cs typeface="黑体" panose="02010609060101010101" charset="-122"/>
              </a:rPr>
              <a:t>患者</a:t>
            </a:r>
            <a:r>
              <a:rPr sz="2100" spc="-535" dirty="0">
                <a:latin typeface="黑体" panose="02010609060101010101" charset="-122"/>
                <a:cs typeface="黑体" panose="02010609060101010101" charset="-122"/>
              </a:rPr>
              <a:t>在</a:t>
            </a:r>
            <a:r>
              <a:rPr sz="2100" spc="-520" dirty="0">
                <a:latin typeface="黑体" panose="02010609060101010101" charset="-122"/>
                <a:cs typeface="黑体" panose="02010609060101010101" charset="-122"/>
              </a:rPr>
              <a:t>脑</a:t>
            </a:r>
            <a:r>
              <a:rPr sz="2100" spc="-380" dirty="0">
                <a:latin typeface="黑体" panose="02010609060101010101" charset="-122"/>
                <a:cs typeface="黑体" panose="02010609060101010101" charset="-122"/>
              </a:rPr>
              <a:t>卒</a:t>
            </a:r>
            <a:endParaRPr sz="2100">
              <a:latin typeface="黑体" panose="02010609060101010101" charset="-122"/>
              <a:cs typeface="黑体" panose="02010609060101010101" charset="-122"/>
            </a:endParaRPr>
          </a:p>
          <a:p>
            <a:pPr marL="12700" marR="68580">
              <a:lnSpc>
                <a:spcPts val="1580"/>
              </a:lnSpc>
              <a:spcBef>
                <a:spcPts val="90"/>
              </a:spcBef>
            </a:pPr>
            <a:r>
              <a:rPr sz="1350" spc="135" dirty="0">
                <a:latin typeface="黑体" panose="02010609060101010101" charset="-122"/>
                <a:cs typeface="黑体" panose="02010609060101010101" charset="-122"/>
              </a:rPr>
              <a:t>中</a:t>
            </a:r>
            <a:r>
              <a:rPr sz="1350" spc="-5" dirty="0">
                <a:latin typeface="黑体" panose="02010609060101010101" charset="-122"/>
                <a:cs typeface="黑体" panose="02010609060101010101" charset="-122"/>
              </a:rPr>
              <a:t>6</a:t>
            </a:r>
            <a:r>
              <a:rPr sz="1350" spc="-610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350" spc="135" dirty="0">
                <a:latin typeface="黑体" panose="02010609060101010101" charset="-122"/>
                <a:cs typeface="黑体" panose="02010609060101010101" charset="-122"/>
              </a:rPr>
              <a:t>个月</a:t>
            </a:r>
            <a:r>
              <a:rPr sz="1350" spc="150" dirty="0">
                <a:latin typeface="黑体" panose="02010609060101010101" charset="-122"/>
                <a:cs typeface="黑体" panose="02010609060101010101" charset="-122"/>
              </a:rPr>
              <a:t>后</a:t>
            </a:r>
            <a:r>
              <a:rPr sz="1350" spc="135" dirty="0">
                <a:latin typeface="黑体" panose="02010609060101010101" charset="-122"/>
                <a:cs typeface="黑体" panose="02010609060101010101" charset="-122"/>
              </a:rPr>
              <a:t>通过康复</a:t>
            </a:r>
            <a:r>
              <a:rPr sz="1350" spc="150" dirty="0">
                <a:latin typeface="黑体" panose="02010609060101010101" charset="-122"/>
                <a:cs typeface="黑体" panose="02010609060101010101" charset="-122"/>
              </a:rPr>
              <a:t>都</a:t>
            </a:r>
            <a:r>
              <a:rPr sz="1350" spc="135" dirty="0">
                <a:latin typeface="黑体" panose="02010609060101010101" charset="-122"/>
                <a:cs typeface="黑体" panose="02010609060101010101" charset="-122"/>
              </a:rPr>
              <a:t>能恢复站</a:t>
            </a:r>
            <a:r>
              <a:rPr sz="1350" spc="150" dirty="0">
                <a:latin typeface="黑体" panose="02010609060101010101" charset="-122"/>
                <a:cs typeface="黑体" panose="02010609060101010101" charset="-122"/>
              </a:rPr>
              <a:t>立</a:t>
            </a:r>
            <a:r>
              <a:rPr sz="1350" spc="-5" dirty="0">
                <a:latin typeface="黑体" panose="02010609060101010101" charset="-122"/>
                <a:cs typeface="黑体" panose="02010609060101010101" charset="-122"/>
              </a:rPr>
              <a:t>和 </a:t>
            </a:r>
            <a:r>
              <a:rPr sz="1350" spc="-30" dirty="0">
                <a:latin typeface="黑体" panose="02010609060101010101" charset="-122"/>
                <a:cs typeface="黑体" panose="02010609060101010101" charset="-122"/>
              </a:rPr>
              <a:t>简单行走，康复难度较小</a:t>
            </a:r>
            <a:r>
              <a:rPr sz="1350" spc="-5" dirty="0">
                <a:latin typeface="黑体" panose="02010609060101010101" charset="-122"/>
                <a:cs typeface="黑体" panose="02010609060101010101" charset="-122"/>
              </a:rPr>
              <a:t>。</a:t>
            </a:r>
            <a:endParaRPr sz="13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760699" y="7414374"/>
            <a:ext cx="2994660" cy="549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>
              <a:lnSpc>
                <a:spcPts val="2510"/>
              </a:lnSpc>
              <a:spcBef>
                <a:spcPts val="100"/>
              </a:spcBef>
              <a:tabLst>
                <a:tab pos="1234440" algn="l"/>
              </a:tabLst>
            </a:pPr>
            <a:r>
              <a:rPr sz="2100" b="1" spc="-59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市场格局</a:t>
            </a:r>
            <a:r>
              <a:rPr sz="2100" b="1" spc="-43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：</a:t>
            </a:r>
            <a:r>
              <a:rPr sz="2100" b="1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	</a:t>
            </a:r>
            <a:r>
              <a:rPr sz="2100" spc="-590" dirty="0">
                <a:latin typeface="黑体" panose="02010609060101010101" charset="-122"/>
                <a:cs typeface="黑体" panose="02010609060101010101" charset="-122"/>
              </a:rPr>
              <a:t>下</a:t>
            </a:r>
            <a:r>
              <a:rPr sz="2100" spc="-600" dirty="0">
                <a:latin typeface="黑体" panose="02010609060101010101" charset="-122"/>
                <a:cs typeface="黑体" panose="02010609060101010101" charset="-122"/>
              </a:rPr>
              <a:t>肢</a:t>
            </a:r>
            <a:r>
              <a:rPr sz="2100" spc="-590" dirty="0">
                <a:latin typeface="黑体" panose="02010609060101010101" charset="-122"/>
                <a:cs typeface="黑体" panose="02010609060101010101" charset="-122"/>
              </a:rPr>
              <a:t>外骨骼</a:t>
            </a:r>
            <a:r>
              <a:rPr sz="2100" spc="-600" dirty="0">
                <a:latin typeface="黑体" panose="02010609060101010101" charset="-122"/>
                <a:cs typeface="黑体" panose="02010609060101010101" charset="-122"/>
              </a:rPr>
              <a:t>赛</a:t>
            </a:r>
            <a:r>
              <a:rPr sz="2100" spc="-590" dirty="0">
                <a:latin typeface="黑体" panose="02010609060101010101" charset="-122"/>
                <a:cs typeface="黑体" panose="02010609060101010101" charset="-122"/>
              </a:rPr>
              <a:t>道相</a:t>
            </a:r>
            <a:r>
              <a:rPr sz="2100" spc="-420" dirty="0">
                <a:latin typeface="黑体" panose="02010609060101010101" charset="-122"/>
                <a:cs typeface="黑体" panose="02010609060101010101" charset="-122"/>
              </a:rPr>
              <a:t>对</a:t>
            </a:r>
            <a:endParaRPr sz="2100">
              <a:latin typeface="黑体" panose="02010609060101010101" charset="-122"/>
              <a:cs typeface="黑体" panose="02010609060101010101" charset="-122"/>
            </a:endParaRPr>
          </a:p>
          <a:p>
            <a:pPr marL="12700">
              <a:lnSpc>
                <a:spcPts val="1610"/>
              </a:lnSpc>
            </a:pPr>
            <a:r>
              <a:rPr sz="1350" spc="15" dirty="0">
                <a:latin typeface="黑体" panose="02010609060101010101" charset="-122"/>
                <a:cs typeface="黑体" panose="02010609060101010101" charset="-122"/>
              </a:rPr>
              <a:t>拥</a:t>
            </a:r>
            <a:r>
              <a:rPr sz="1350" spc="5" dirty="0">
                <a:latin typeface="黑体" panose="02010609060101010101" charset="-122"/>
                <a:cs typeface="黑体" panose="02010609060101010101" charset="-122"/>
              </a:rPr>
              <a:t>挤</a:t>
            </a:r>
            <a:r>
              <a:rPr sz="1350" spc="15" dirty="0">
                <a:latin typeface="黑体" panose="02010609060101010101" charset="-122"/>
                <a:cs typeface="黑体" panose="02010609060101010101" charset="-122"/>
              </a:rPr>
              <a:t>，院内</a:t>
            </a:r>
            <a:r>
              <a:rPr sz="1350" spc="5" dirty="0">
                <a:latin typeface="黑体" panose="02010609060101010101" charset="-122"/>
                <a:cs typeface="黑体" panose="02010609060101010101" charset="-122"/>
              </a:rPr>
              <a:t>竞</a:t>
            </a:r>
            <a:r>
              <a:rPr sz="1350" spc="15" dirty="0">
                <a:latin typeface="黑体" panose="02010609060101010101" charset="-122"/>
                <a:cs typeface="黑体" panose="02010609060101010101" charset="-122"/>
              </a:rPr>
              <a:t>争激烈</a:t>
            </a:r>
            <a:r>
              <a:rPr sz="1350" spc="5" dirty="0"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1350" spc="15" dirty="0">
                <a:latin typeface="黑体" panose="02010609060101010101" charset="-122"/>
                <a:cs typeface="黑体" panose="02010609060101010101" charset="-122"/>
              </a:rPr>
              <a:t>院外落</a:t>
            </a:r>
            <a:r>
              <a:rPr sz="1350" spc="5" dirty="0">
                <a:latin typeface="黑体" panose="02010609060101010101" charset="-122"/>
                <a:cs typeface="黑体" panose="02010609060101010101" charset="-122"/>
              </a:rPr>
              <a:t>地</a:t>
            </a:r>
            <a:r>
              <a:rPr sz="1350" spc="15" dirty="0">
                <a:latin typeface="黑体" panose="02010609060101010101" charset="-122"/>
                <a:cs typeface="黑体" panose="02010609060101010101" charset="-122"/>
              </a:rPr>
              <a:t>困难</a:t>
            </a:r>
            <a:r>
              <a:rPr sz="1350" spc="-5" dirty="0">
                <a:latin typeface="黑体" panose="02010609060101010101" charset="-122"/>
                <a:cs typeface="黑体" panose="02010609060101010101" charset="-122"/>
              </a:rPr>
              <a:t>。</a:t>
            </a:r>
            <a:endParaRPr sz="13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911328" y="5547359"/>
            <a:ext cx="2737104" cy="24063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3558519" y="2398775"/>
            <a:ext cx="40894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10" dirty="0">
                <a:latin typeface="黑体" panose="02010609060101010101" charset="-122"/>
                <a:cs typeface="黑体" panose="02010609060101010101" charset="-122"/>
              </a:rPr>
              <a:t>有</a:t>
            </a:r>
            <a:r>
              <a:rPr sz="1100" spc="-120" dirty="0">
                <a:latin typeface="黑体" panose="02010609060101010101" charset="-122"/>
                <a:cs typeface="黑体" panose="02010609060101010101" charset="-122"/>
              </a:rPr>
              <a:t>输</a:t>
            </a:r>
            <a:r>
              <a:rPr sz="1100" spc="-65" dirty="0">
                <a:latin typeface="黑体" panose="02010609060101010101" charset="-122"/>
                <a:cs typeface="黑体" panose="02010609060101010101" charset="-122"/>
              </a:rPr>
              <a:t>入</a:t>
            </a:r>
            <a:endParaRPr sz="11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5011908" y="8680613"/>
            <a:ext cx="18859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70"/>
              </a:lnSpc>
            </a:pPr>
            <a:fld id="{81D60167-4931-47E6-BA6A-407CBD079E47}" type="slidenum">
              <a:rPr sz="1100" dirty="0">
                <a:latin typeface="宋体" panose="02010600030101010101" pitchFamily="2" charset="-122"/>
                <a:cs typeface="宋体" panose="02010600030101010101" pitchFamily="2" charset="-122"/>
              </a:rPr>
            </a:fld>
            <a:endParaRPr sz="11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17295" y="8732156"/>
            <a:ext cx="216090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25"/>
              </a:lnSpc>
              <a:tabLst>
                <a:tab pos="1976755" algn="l"/>
              </a:tabLst>
            </a:pPr>
            <a:r>
              <a:rPr sz="1350" spc="-5" dirty="0">
                <a:latin typeface="楷体" panose="02010609060101010101" charset="-122"/>
                <a:cs typeface="楷体" panose="02010609060101010101" charset="-122"/>
              </a:rPr>
              <a:t>易</a:t>
            </a:r>
            <a:r>
              <a:rPr sz="1350" spc="14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50" spc="-5" dirty="0">
                <a:latin typeface="楷体" panose="02010609060101010101" charset="-122"/>
                <a:cs typeface="楷体" panose="02010609060101010101" charset="-122"/>
              </a:rPr>
              <a:t>凯</a:t>
            </a:r>
            <a:r>
              <a:rPr sz="1350" spc="17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50" spc="-5" dirty="0">
                <a:latin typeface="楷体" panose="02010609060101010101" charset="-122"/>
                <a:cs typeface="楷体" panose="02010609060101010101" charset="-122"/>
              </a:rPr>
              <a:t>资</a:t>
            </a:r>
            <a:r>
              <a:rPr sz="1350" spc="16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50" spc="-5" dirty="0">
                <a:latin typeface="楷体" panose="02010609060101010101" charset="-122"/>
                <a:cs typeface="楷体" panose="02010609060101010101" charset="-122"/>
              </a:rPr>
              <a:t>本</a:t>
            </a:r>
            <a:r>
              <a:rPr sz="1350" spc="114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50" spc="-5" dirty="0">
                <a:latin typeface="楷体" panose="02010609060101010101" charset="-122"/>
                <a:cs typeface="楷体" panose="02010609060101010101" charset="-122"/>
              </a:rPr>
              <a:t>有</a:t>
            </a:r>
            <a:r>
              <a:rPr sz="1350" spc="2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50" spc="-5" dirty="0">
                <a:latin typeface="楷体" panose="02010609060101010101" charset="-122"/>
                <a:cs typeface="楷体" panose="02010609060101010101" charset="-122"/>
              </a:rPr>
              <a:t>限</a:t>
            </a:r>
            <a:r>
              <a:rPr sz="1350" spc="15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50" spc="-5" dirty="0">
                <a:latin typeface="楷体" panose="02010609060101010101" charset="-122"/>
                <a:cs typeface="楷体" panose="02010609060101010101" charset="-122"/>
              </a:rPr>
              <a:t>公</a:t>
            </a:r>
            <a:r>
              <a:rPr sz="1350" dirty="0">
                <a:latin typeface="楷体" panose="02010609060101010101" charset="-122"/>
                <a:cs typeface="楷体" panose="02010609060101010101" charset="-122"/>
              </a:rPr>
              <a:t>	</a:t>
            </a:r>
            <a:r>
              <a:rPr sz="1350" spc="-5" dirty="0">
                <a:latin typeface="楷体" panose="02010609060101010101" charset="-122"/>
                <a:cs typeface="楷体" panose="02010609060101010101" charset="-122"/>
              </a:rPr>
              <a:t>司</a:t>
            </a:r>
            <a:endParaRPr sz="1350">
              <a:latin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677900" y="310895"/>
            <a:ext cx="2087880" cy="609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4177250" y="901065"/>
            <a:ext cx="1180465" cy="383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b="1" spc="-120" dirty="0">
                <a:latin typeface="黑体" panose="02010609060101010101" charset="-122"/>
                <a:cs typeface="黑体" panose="02010609060101010101" charset="-122"/>
              </a:rPr>
              <a:t>傲</a:t>
            </a:r>
            <a:r>
              <a:rPr sz="2350" b="1" spc="-105" dirty="0">
                <a:latin typeface="黑体" panose="02010609060101010101" charset="-122"/>
                <a:cs typeface="黑体" panose="02010609060101010101" charset="-122"/>
              </a:rPr>
              <a:t>意</a:t>
            </a:r>
            <a:r>
              <a:rPr sz="2350" b="1" spc="-120" dirty="0">
                <a:latin typeface="黑体" panose="02010609060101010101" charset="-122"/>
                <a:cs typeface="黑体" panose="02010609060101010101" charset="-122"/>
              </a:rPr>
              <a:t>科</a:t>
            </a:r>
            <a:r>
              <a:rPr sz="2350" b="1" spc="-10" dirty="0">
                <a:latin typeface="黑体" panose="02010609060101010101" charset="-122"/>
                <a:cs typeface="黑体" panose="02010609060101010101" charset="-122"/>
              </a:rPr>
              <a:t>技</a:t>
            </a:r>
            <a:endParaRPr sz="23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1200" y="8428927"/>
            <a:ext cx="2143760" cy="523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15"/>
              </a:lnSpc>
              <a:tabLst>
                <a:tab pos="806450" algn="l"/>
              </a:tabLst>
            </a:pPr>
            <a:r>
              <a:rPr sz="2350" b="1" spc="-15" dirty="0">
                <a:solidFill>
                  <a:srgbClr val="EF8000"/>
                </a:solidFill>
                <a:latin typeface="Arial" panose="020B0604020202020204"/>
                <a:cs typeface="Arial" panose="020B0604020202020204"/>
              </a:rPr>
              <a:t>CEC	</a:t>
            </a:r>
            <a:r>
              <a:rPr sz="2350" b="1" spc="-20" dirty="0">
                <a:latin typeface="Arial" panose="020B0604020202020204"/>
                <a:cs typeface="Arial" panose="020B0604020202020204"/>
              </a:rPr>
              <a:t>CAPITAL</a:t>
            </a:r>
            <a:endParaRPr sz="2350">
              <a:latin typeface="Arial" panose="020B0604020202020204"/>
              <a:cs typeface="Arial" panose="020B0604020202020204"/>
            </a:endParaRPr>
          </a:p>
          <a:p>
            <a:pPr marL="20320">
              <a:lnSpc>
                <a:spcPts val="1480"/>
              </a:lnSpc>
              <a:tabLst>
                <a:tab pos="1965960" algn="l"/>
              </a:tabLst>
            </a:pP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易</a:t>
            </a:r>
            <a:r>
              <a:rPr sz="1300" b="1" spc="19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凯</a:t>
            </a:r>
            <a:r>
              <a:rPr sz="1300" b="1" spc="24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资</a:t>
            </a:r>
            <a:r>
              <a:rPr sz="1300" b="1" spc="229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本</a:t>
            </a:r>
            <a:r>
              <a:rPr sz="1300" b="1" spc="18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有</a:t>
            </a:r>
            <a:r>
              <a:rPr sz="1300" b="1" spc="26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限</a:t>
            </a:r>
            <a:r>
              <a:rPr sz="1300" b="1" spc="14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公</a:t>
            </a:r>
            <a:r>
              <a:rPr sz="1300" b="1" dirty="0">
                <a:latin typeface="楷体" panose="02010609060101010101" charset="-122"/>
                <a:cs typeface="楷体" panose="02010609060101010101" charset="-122"/>
              </a:rPr>
              <a:t>	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司</a:t>
            </a:r>
            <a:endParaRPr sz="130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1596" y="1956943"/>
            <a:ext cx="7871459" cy="838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200"/>
              </a:lnSpc>
              <a:spcBef>
                <a:spcPts val="100"/>
              </a:spcBef>
            </a:pPr>
            <a:r>
              <a:rPr sz="2700" b="0" dirty="0">
                <a:latin typeface="黑体" panose="02010609060101010101" charset="-122"/>
                <a:cs typeface="黑体" panose="02010609060101010101" charset="-122"/>
              </a:rPr>
              <a:t>核</a:t>
            </a:r>
            <a:r>
              <a:rPr sz="2700" b="0" spc="-495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2700" b="0" dirty="0">
                <a:latin typeface="黑体" panose="02010609060101010101" charset="-122"/>
                <a:cs typeface="黑体" panose="02010609060101010101" charset="-122"/>
              </a:rPr>
              <a:t>心</a:t>
            </a:r>
            <a:r>
              <a:rPr sz="2700" b="0" spc="-525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2700" b="0" dirty="0">
                <a:latin typeface="黑体" panose="02010609060101010101" charset="-122"/>
                <a:cs typeface="黑体" panose="02010609060101010101" charset="-122"/>
              </a:rPr>
              <a:t>技</a:t>
            </a:r>
            <a:r>
              <a:rPr sz="2700" b="0" spc="-555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2700" b="0" dirty="0">
                <a:latin typeface="黑体" panose="02010609060101010101" charset="-122"/>
                <a:cs typeface="黑体" panose="02010609060101010101" charset="-122"/>
              </a:rPr>
              <a:t>术</a:t>
            </a:r>
            <a:r>
              <a:rPr sz="2700" b="0" spc="-509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2700" b="0" dirty="0">
                <a:latin typeface="黑体" panose="02010609060101010101" charset="-122"/>
                <a:cs typeface="黑体" panose="02010609060101010101" charset="-122"/>
              </a:rPr>
              <a:t>厚</a:t>
            </a:r>
            <a:r>
              <a:rPr sz="2700" b="0" spc="-555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2700" b="0" dirty="0">
                <a:latin typeface="黑体" panose="02010609060101010101" charset="-122"/>
                <a:cs typeface="黑体" panose="02010609060101010101" charset="-122"/>
              </a:rPr>
              <a:t>积</a:t>
            </a:r>
            <a:r>
              <a:rPr sz="2700" b="0" spc="-475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2700" b="0" dirty="0">
                <a:latin typeface="黑体" panose="02010609060101010101" charset="-122"/>
                <a:cs typeface="黑体" panose="02010609060101010101" charset="-122"/>
              </a:rPr>
              <a:t>薄</a:t>
            </a:r>
            <a:r>
              <a:rPr sz="2700" b="0" spc="-509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2700" b="0" dirty="0">
                <a:latin typeface="黑体" panose="02010609060101010101" charset="-122"/>
                <a:cs typeface="黑体" panose="02010609060101010101" charset="-122"/>
              </a:rPr>
              <a:t>发</a:t>
            </a:r>
            <a:endParaRPr sz="2700">
              <a:latin typeface="黑体" panose="02010609060101010101" charset="-122"/>
              <a:cs typeface="黑体" panose="02010609060101010101" charset="-122"/>
            </a:endParaRPr>
          </a:p>
          <a:p>
            <a:pPr marL="17145">
              <a:lnSpc>
                <a:spcPts val="3200"/>
              </a:lnSpc>
            </a:pPr>
            <a:r>
              <a:rPr sz="2700" spc="-15" dirty="0"/>
              <a:t>聚</a:t>
            </a:r>
            <a:r>
              <a:rPr sz="2700" spc="-550" dirty="0"/>
              <a:t> </a:t>
            </a:r>
            <a:r>
              <a:rPr sz="2700" spc="-15" dirty="0"/>
              <a:t>集</a:t>
            </a:r>
            <a:r>
              <a:rPr sz="2700" spc="-645" dirty="0"/>
              <a:t> </a:t>
            </a:r>
            <a:r>
              <a:rPr sz="2700" spc="-15" dirty="0"/>
              <a:t>脑</a:t>
            </a:r>
            <a:r>
              <a:rPr sz="2700" spc="-620" dirty="0"/>
              <a:t> </a:t>
            </a:r>
            <a:r>
              <a:rPr sz="2700" spc="-15" dirty="0"/>
              <a:t>科</a:t>
            </a:r>
            <a:r>
              <a:rPr sz="2700" spc="-535" dirty="0"/>
              <a:t> </a:t>
            </a:r>
            <a:r>
              <a:rPr sz="2700" spc="-15" dirty="0"/>
              <a:t>学</a:t>
            </a:r>
            <a:r>
              <a:rPr sz="2700" spc="-610" dirty="0"/>
              <a:t> </a:t>
            </a:r>
            <a:r>
              <a:rPr sz="2700" spc="-15" dirty="0"/>
              <a:t>和</a:t>
            </a:r>
            <a:r>
              <a:rPr sz="2700" spc="-645" dirty="0"/>
              <a:t> </a:t>
            </a:r>
            <a:r>
              <a:rPr sz="2700" spc="-15" dirty="0"/>
              <a:t>神</a:t>
            </a:r>
            <a:r>
              <a:rPr sz="2700" spc="-595" dirty="0"/>
              <a:t> </a:t>
            </a:r>
            <a:r>
              <a:rPr sz="2700" spc="-15" dirty="0"/>
              <a:t>经</a:t>
            </a:r>
            <a:r>
              <a:rPr sz="2700" spc="-645" dirty="0"/>
              <a:t> </a:t>
            </a:r>
            <a:r>
              <a:rPr sz="2700" spc="-15" dirty="0"/>
              <a:t>康</a:t>
            </a:r>
            <a:r>
              <a:rPr sz="2700" spc="-600" dirty="0"/>
              <a:t> </a:t>
            </a:r>
            <a:r>
              <a:rPr sz="2700" spc="-15" dirty="0"/>
              <a:t>复</a:t>
            </a:r>
            <a:r>
              <a:rPr sz="2700" spc="-500" dirty="0"/>
              <a:t> </a:t>
            </a:r>
            <a:r>
              <a:rPr sz="2700" spc="-15" dirty="0"/>
              <a:t>医</a:t>
            </a:r>
            <a:r>
              <a:rPr sz="2700" spc="-545" dirty="0"/>
              <a:t> </a:t>
            </a:r>
            <a:r>
              <a:rPr sz="2700" spc="-15" dirty="0"/>
              <a:t>学</a:t>
            </a:r>
            <a:r>
              <a:rPr sz="2700" spc="-605" dirty="0"/>
              <a:t> </a:t>
            </a:r>
            <a:r>
              <a:rPr sz="2700" spc="-15" dirty="0"/>
              <a:t>打</a:t>
            </a:r>
            <a:r>
              <a:rPr sz="2700" spc="-645" dirty="0"/>
              <a:t> </a:t>
            </a:r>
            <a:r>
              <a:rPr sz="2700" spc="-15" dirty="0"/>
              <a:t>造</a:t>
            </a:r>
            <a:r>
              <a:rPr sz="2700" spc="-660" dirty="0"/>
              <a:t> </a:t>
            </a:r>
            <a:r>
              <a:rPr sz="2700" spc="-15" dirty="0"/>
              <a:t>产</a:t>
            </a:r>
            <a:r>
              <a:rPr sz="2700" spc="-484" dirty="0"/>
              <a:t> </a:t>
            </a:r>
            <a:r>
              <a:rPr sz="2700" spc="-15" dirty="0"/>
              <a:t>品</a:t>
            </a:r>
            <a:r>
              <a:rPr sz="2700" spc="-645" dirty="0"/>
              <a:t> </a:t>
            </a:r>
            <a:r>
              <a:rPr sz="2700" spc="-15" dirty="0"/>
              <a:t>矩</a:t>
            </a:r>
            <a:r>
              <a:rPr sz="2700" spc="-525" dirty="0"/>
              <a:t> </a:t>
            </a:r>
            <a:r>
              <a:rPr sz="2700" spc="-15" dirty="0"/>
              <a:t>阵</a:t>
            </a:r>
            <a:endParaRPr sz="2700"/>
          </a:p>
        </p:txBody>
      </p:sp>
      <p:sp>
        <p:nvSpPr>
          <p:cNvPr id="6" name="object 6"/>
          <p:cNvSpPr txBox="1"/>
          <p:nvPr/>
        </p:nvSpPr>
        <p:spPr>
          <a:xfrm>
            <a:off x="982459" y="6431394"/>
            <a:ext cx="166687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1" spc="-16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行业与市</a:t>
            </a:r>
            <a:r>
              <a:rPr sz="2700" b="1" spc="-1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场</a:t>
            </a:r>
            <a:endParaRPr sz="27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38420" y="6457556"/>
            <a:ext cx="1443990" cy="383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b="1" spc="-15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产</a:t>
            </a:r>
            <a:r>
              <a:rPr sz="2350" b="1" spc="-16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品</a:t>
            </a:r>
            <a:r>
              <a:rPr sz="2350" b="1" spc="-15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与</a:t>
            </a:r>
            <a:r>
              <a:rPr sz="2350" b="1" spc="-155" dirty="0">
                <a:latin typeface="黑体" panose="02010609060101010101" charset="-122"/>
                <a:cs typeface="黑体" panose="02010609060101010101" charset="-122"/>
              </a:rPr>
              <a:t>业</a:t>
            </a:r>
            <a:r>
              <a:rPr sz="2350" b="1" spc="-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务</a:t>
            </a:r>
            <a:endParaRPr sz="23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47480" y="6431394"/>
            <a:ext cx="134239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1" spc="-16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未来规</a:t>
            </a:r>
            <a:r>
              <a:rPr sz="2700" b="1" spc="-1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划</a:t>
            </a:r>
            <a:endParaRPr sz="27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540488" y="6469494"/>
            <a:ext cx="29654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1" spc="-16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财务预测与融资计</a:t>
            </a:r>
            <a:r>
              <a:rPr sz="2700" b="1" spc="-1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划</a:t>
            </a:r>
            <a:endParaRPr sz="2700">
              <a:latin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6188" y="754633"/>
            <a:ext cx="11303000" cy="542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5" dirty="0"/>
              <a:t>攻</a:t>
            </a:r>
            <a:r>
              <a:rPr spc="135" dirty="0"/>
              <a:t>克</a:t>
            </a:r>
            <a:r>
              <a:rPr spc="145" dirty="0"/>
              <a:t>底</a:t>
            </a:r>
            <a:r>
              <a:rPr spc="135" dirty="0"/>
              <a:t>层</a:t>
            </a:r>
            <a:r>
              <a:rPr spc="145" dirty="0"/>
              <a:t>核</a:t>
            </a:r>
            <a:r>
              <a:rPr spc="135" dirty="0"/>
              <a:t>心</a:t>
            </a:r>
            <a:r>
              <a:rPr spc="145" dirty="0"/>
              <a:t>技</a:t>
            </a:r>
            <a:r>
              <a:rPr spc="135" dirty="0"/>
              <a:t>术</a:t>
            </a:r>
            <a:r>
              <a:rPr spc="145" dirty="0"/>
              <a:t>能</a:t>
            </a:r>
            <a:r>
              <a:rPr spc="135" dirty="0"/>
              <a:t>力</a:t>
            </a:r>
            <a:r>
              <a:rPr spc="145" dirty="0"/>
              <a:t>，</a:t>
            </a:r>
            <a:r>
              <a:rPr spc="135" dirty="0"/>
              <a:t>傲</a:t>
            </a:r>
            <a:r>
              <a:rPr spc="145" dirty="0"/>
              <a:t>意</a:t>
            </a:r>
            <a:r>
              <a:rPr spc="135" dirty="0"/>
              <a:t>科</a:t>
            </a:r>
            <a:r>
              <a:rPr spc="145" dirty="0"/>
              <a:t>技</a:t>
            </a:r>
            <a:r>
              <a:rPr spc="135" dirty="0"/>
              <a:t>引</a:t>
            </a:r>
            <a:r>
              <a:rPr spc="145" dirty="0"/>
              <a:t>领</a:t>
            </a:r>
            <a:r>
              <a:rPr spc="135" dirty="0"/>
              <a:t>康</a:t>
            </a:r>
            <a:r>
              <a:rPr spc="145" dirty="0"/>
              <a:t>复</a:t>
            </a:r>
            <a:r>
              <a:rPr spc="135" dirty="0"/>
              <a:t>机</a:t>
            </a:r>
            <a:r>
              <a:rPr spc="145" dirty="0"/>
              <a:t>器人</a:t>
            </a:r>
            <a:r>
              <a:rPr spc="135" dirty="0"/>
              <a:t>新</a:t>
            </a:r>
            <a:r>
              <a:rPr spc="145" dirty="0"/>
              <a:t>方</a:t>
            </a:r>
            <a:r>
              <a:rPr spc="-20" dirty="0"/>
              <a:t>向</a:t>
            </a:r>
            <a:endParaRPr spc="-20" dirty="0"/>
          </a:p>
        </p:txBody>
      </p:sp>
      <p:sp>
        <p:nvSpPr>
          <p:cNvPr id="4" name="object 4"/>
          <p:cNvSpPr txBox="1"/>
          <p:nvPr/>
        </p:nvSpPr>
        <p:spPr>
          <a:xfrm>
            <a:off x="2320544" y="1746503"/>
            <a:ext cx="3186430" cy="3219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50" b="1" spc="-114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1.0阶段：核心技术的产品实</a:t>
            </a:r>
            <a:r>
              <a:rPr sz="1950" b="1" spc="-1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现</a:t>
            </a:r>
            <a:endParaRPr sz="19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05988" y="2756916"/>
            <a:ext cx="3380104" cy="14103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95"/>
              </a:spcBef>
            </a:pPr>
            <a:r>
              <a:rPr sz="1950" b="1" spc="-6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gForce</a:t>
            </a:r>
            <a:r>
              <a:rPr sz="1950" b="1" spc="-520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950" b="1" spc="-80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肌</a:t>
            </a:r>
            <a:r>
              <a:rPr sz="1950" b="1" spc="-6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电</a:t>
            </a:r>
            <a:r>
              <a:rPr sz="1950" b="1" spc="-80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手势</a:t>
            </a:r>
            <a:r>
              <a:rPr sz="1950" b="1" spc="-6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臂</a:t>
            </a:r>
            <a:r>
              <a:rPr sz="1950" b="1" spc="-1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环</a:t>
            </a:r>
            <a:endParaRPr sz="1950">
              <a:latin typeface="黑体" panose="02010609060101010101" charset="-122"/>
              <a:cs typeface="黑体" panose="02010609060101010101" charset="-122"/>
            </a:endParaRPr>
          </a:p>
          <a:p>
            <a:pPr marL="320040" indent="-307975">
              <a:lnSpc>
                <a:spcPct val="100000"/>
              </a:lnSpc>
              <a:spcBef>
                <a:spcPts val="1260"/>
              </a:spcBef>
              <a:buChar char="·"/>
              <a:tabLst>
                <a:tab pos="320675" algn="l"/>
              </a:tabLst>
            </a:pPr>
            <a:r>
              <a:rPr sz="1600" spc="-40" dirty="0">
                <a:latin typeface="黑体" panose="02010609060101010101" charset="-122"/>
                <a:cs typeface="黑体" panose="02010609060101010101" charset="-122"/>
              </a:rPr>
              <a:t>肌电技术走入成熟应</a:t>
            </a:r>
            <a:r>
              <a:rPr sz="1600" spc="-5" dirty="0">
                <a:latin typeface="黑体" panose="02010609060101010101" charset="-122"/>
                <a:cs typeface="黑体" panose="02010609060101010101" charset="-122"/>
              </a:rPr>
              <a:t>用</a:t>
            </a:r>
            <a:endParaRPr sz="1600">
              <a:latin typeface="黑体" panose="02010609060101010101" charset="-122"/>
              <a:cs typeface="黑体" panose="02010609060101010101" charset="-122"/>
            </a:endParaRPr>
          </a:p>
          <a:p>
            <a:pPr marL="234950" marR="5080" indent="-222885">
              <a:lnSpc>
                <a:spcPts val="2760"/>
              </a:lnSpc>
              <a:spcBef>
                <a:spcPts val="100"/>
              </a:spcBef>
              <a:buChar char="·"/>
              <a:tabLst>
                <a:tab pos="248920" algn="l"/>
              </a:tabLst>
            </a:pPr>
            <a:r>
              <a:rPr sz="1600" spc="40" dirty="0">
                <a:latin typeface="黑体" panose="02010609060101010101" charset="-122"/>
                <a:cs typeface="黑体" panose="02010609060101010101" charset="-122"/>
              </a:rPr>
              <a:t>高</a:t>
            </a:r>
            <a:r>
              <a:rPr sz="1600" spc="30" dirty="0">
                <a:latin typeface="黑体" panose="02010609060101010101" charset="-122"/>
                <a:cs typeface="黑体" panose="02010609060101010101" charset="-122"/>
              </a:rPr>
              <a:t>壁</a:t>
            </a:r>
            <a:r>
              <a:rPr sz="1600" spc="40" dirty="0">
                <a:latin typeface="黑体" panose="02010609060101010101" charset="-122"/>
                <a:cs typeface="黑体" panose="02010609060101010101" charset="-122"/>
              </a:rPr>
              <a:t>垒算</a:t>
            </a:r>
            <a:r>
              <a:rPr sz="1600" spc="30" dirty="0">
                <a:latin typeface="黑体" panose="02010609060101010101" charset="-122"/>
                <a:cs typeface="黑体" panose="02010609060101010101" charset="-122"/>
              </a:rPr>
              <a:t>法</a:t>
            </a:r>
            <a:r>
              <a:rPr sz="1600" spc="40" dirty="0">
                <a:latin typeface="黑体" panose="02010609060101010101" charset="-122"/>
                <a:cs typeface="黑体" panose="02010609060101010101" charset="-122"/>
              </a:rPr>
              <a:t>模型</a:t>
            </a:r>
            <a:r>
              <a:rPr sz="1600" spc="30" dirty="0">
                <a:latin typeface="黑体" panose="02010609060101010101" charset="-122"/>
                <a:cs typeface="黑体" panose="02010609060101010101" charset="-122"/>
              </a:rPr>
              <a:t>解</a:t>
            </a:r>
            <a:r>
              <a:rPr sz="1600" spc="40" dirty="0">
                <a:latin typeface="黑体" panose="02010609060101010101" charset="-122"/>
                <a:cs typeface="黑体" panose="02010609060101010101" charset="-122"/>
              </a:rPr>
              <a:t>决实</a:t>
            </a:r>
            <a:r>
              <a:rPr sz="1600" spc="30" dirty="0">
                <a:latin typeface="黑体" panose="02010609060101010101" charset="-122"/>
                <a:cs typeface="黑体" panose="02010609060101010101" charset="-122"/>
              </a:rPr>
              <a:t>验</a:t>
            </a:r>
            <a:r>
              <a:rPr sz="1600" spc="40" dirty="0">
                <a:latin typeface="黑体" panose="02010609060101010101" charset="-122"/>
                <a:cs typeface="黑体" panose="02010609060101010101" charset="-122"/>
              </a:rPr>
              <a:t>室和</a:t>
            </a:r>
            <a:r>
              <a:rPr sz="1600" spc="30" dirty="0">
                <a:latin typeface="黑体" panose="02010609060101010101" charset="-122"/>
                <a:cs typeface="黑体" panose="02010609060101010101" charset="-122"/>
              </a:rPr>
              <a:t>真</a:t>
            </a:r>
            <a:r>
              <a:rPr sz="1600" spc="-5" dirty="0">
                <a:latin typeface="黑体" panose="02010609060101010101" charset="-122"/>
                <a:cs typeface="黑体" panose="02010609060101010101" charset="-122"/>
              </a:rPr>
              <a:t>实 </a:t>
            </a:r>
            <a:r>
              <a:rPr sz="1600" spc="20" dirty="0">
                <a:latin typeface="黑体" panose="02010609060101010101" charset="-122"/>
                <a:cs typeface="黑体" panose="02010609060101010101" charset="-122"/>
              </a:rPr>
              <a:t>场</a:t>
            </a:r>
            <a:r>
              <a:rPr sz="1600" spc="30" dirty="0">
                <a:latin typeface="黑体" panose="02010609060101010101" charset="-122"/>
                <a:cs typeface="黑体" panose="02010609060101010101" charset="-122"/>
              </a:rPr>
              <a:t>景</a:t>
            </a:r>
            <a:r>
              <a:rPr sz="1600" spc="20" dirty="0">
                <a:latin typeface="黑体" panose="02010609060101010101" charset="-122"/>
                <a:cs typeface="黑体" panose="02010609060101010101" charset="-122"/>
              </a:rPr>
              <a:t>的</a:t>
            </a:r>
            <a:r>
              <a:rPr sz="1600" spc="30" dirty="0">
                <a:latin typeface="黑体" panose="02010609060101010101" charset="-122"/>
                <a:cs typeface="黑体" panose="02010609060101010101" charset="-122"/>
              </a:rPr>
              <a:t>代</a:t>
            </a:r>
            <a:r>
              <a:rPr sz="1600" spc="-5" dirty="0">
                <a:latin typeface="黑体" panose="02010609060101010101" charset="-122"/>
                <a:cs typeface="黑体" panose="02010609060101010101" charset="-122"/>
              </a:rPr>
              <a:t>差</a:t>
            </a:r>
            <a:endParaRPr sz="16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05988" y="4616572"/>
            <a:ext cx="3582670" cy="1498600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100"/>
              </a:spcBef>
            </a:pPr>
            <a:r>
              <a:rPr sz="1950" b="1" spc="-55" dirty="0">
                <a:solidFill>
                  <a:srgbClr val="0052A6"/>
                </a:solidFill>
                <a:latin typeface="黑体" panose="02010609060101010101" charset="-122"/>
                <a:cs typeface="黑体" panose="02010609060101010101" charset="-122"/>
              </a:rPr>
              <a:t>Ohand</a:t>
            </a:r>
            <a:r>
              <a:rPr sz="1950" b="1" spc="75" dirty="0">
                <a:solidFill>
                  <a:srgbClr val="0052A6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950" b="1" spc="-65" dirty="0">
                <a:solidFill>
                  <a:srgbClr val="0052A6"/>
                </a:solidFill>
                <a:latin typeface="黑体" panose="02010609060101010101" charset="-122"/>
                <a:cs typeface="黑体" panose="02010609060101010101" charset="-122"/>
              </a:rPr>
              <a:t>肌</a:t>
            </a:r>
            <a:r>
              <a:rPr sz="1950" b="1" spc="-80" dirty="0">
                <a:solidFill>
                  <a:srgbClr val="0052A6"/>
                </a:solidFill>
                <a:latin typeface="黑体" panose="02010609060101010101" charset="-122"/>
                <a:cs typeface="黑体" panose="02010609060101010101" charset="-122"/>
              </a:rPr>
              <a:t>电</a:t>
            </a:r>
            <a:r>
              <a:rPr sz="1950" b="1" spc="-65" dirty="0">
                <a:solidFill>
                  <a:srgbClr val="0052A6"/>
                </a:solidFill>
                <a:latin typeface="黑体" panose="02010609060101010101" charset="-122"/>
                <a:cs typeface="黑体" panose="02010609060101010101" charset="-122"/>
              </a:rPr>
              <a:t>仿生</a:t>
            </a:r>
            <a:r>
              <a:rPr sz="1950" b="1" spc="-15" dirty="0">
                <a:solidFill>
                  <a:srgbClr val="0052A6"/>
                </a:solidFill>
                <a:latin typeface="黑体" panose="02010609060101010101" charset="-122"/>
                <a:cs typeface="黑体" panose="02010609060101010101" charset="-122"/>
              </a:rPr>
              <a:t>手</a:t>
            </a:r>
            <a:endParaRPr sz="1950">
              <a:latin typeface="黑体" panose="02010609060101010101" charset="-122"/>
              <a:cs typeface="黑体" panose="02010609060101010101" charset="-122"/>
            </a:endParaRPr>
          </a:p>
          <a:p>
            <a:pPr marL="233680" indent="-220980">
              <a:lnSpc>
                <a:spcPct val="100000"/>
              </a:lnSpc>
              <a:spcBef>
                <a:spcPts val="815"/>
              </a:spcBef>
              <a:buChar char="·"/>
              <a:tabLst>
                <a:tab pos="233045" algn="l"/>
              </a:tabLst>
            </a:pPr>
            <a:r>
              <a:rPr sz="1600" spc="20" dirty="0">
                <a:latin typeface="黑体" panose="02010609060101010101" charset="-122"/>
                <a:cs typeface="黑体" panose="02010609060101010101" charset="-122"/>
              </a:rPr>
              <a:t>精</a:t>
            </a:r>
            <a:r>
              <a:rPr sz="1600" spc="5" dirty="0">
                <a:latin typeface="黑体" panose="02010609060101010101" charset="-122"/>
                <a:cs typeface="黑体" panose="02010609060101010101" charset="-122"/>
              </a:rPr>
              <a:t>密</a:t>
            </a:r>
            <a:r>
              <a:rPr sz="1600" spc="20" dirty="0">
                <a:latin typeface="黑体" panose="02010609060101010101" charset="-122"/>
                <a:cs typeface="黑体" panose="02010609060101010101" charset="-122"/>
              </a:rPr>
              <a:t>机</a:t>
            </a:r>
            <a:r>
              <a:rPr sz="1600" spc="5" dirty="0">
                <a:latin typeface="黑体" panose="02010609060101010101" charset="-122"/>
                <a:cs typeface="黑体" panose="02010609060101010101" charset="-122"/>
              </a:rPr>
              <a:t>械</a:t>
            </a:r>
            <a:r>
              <a:rPr sz="1600" spc="20" dirty="0">
                <a:latin typeface="黑体" panose="02010609060101010101" charset="-122"/>
                <a:cs typeface="黑体" panose="02010609060101010101" charset="-122"/>
              </a:rPr>
              <a:t>实</a:t>
            </a:r>
            <a:r>
              <a:rPr sz="1600" spc="5" dirty="0">
                <a:latin typeface="黑体" panose="02010609060101010101" charset="-122"/>
                <a:cs typeface="黑体" panose="02010609060101010101" charset="-122"/>
              </a:rPr>
              <a:t>现</a:t>
            </a:r>
            <a:r>
              <a:rPr sz="1600" spc="20" dirty="0">
                <a:latin typeface="黑体" panose="02010609060101010101" charset="-122"/>
                <a:cs typeface="黑体" panose="02010609060101010101" charset="-122"/>
              </a:rPr>
              <a:t>，核</a:t>
            </a:r>
            <a:r>
              <a:rPr sz="1600" spc="5" dirty="0">
                <a:latin typeface="黑体" panose="02010609060101010101" charset="-122"/>
                <a:cs typeface="黑体" panose="02010609060101010101" charset="-122"/>
              </a:rPr>
              <a:t>心</a:t>
            </a:r>
            <a:r>
              <a:rPr sz="1600" spc="20" dirty="0">
                <a:latin typeface="黑体" panose="02010609060101010101" charset="-122"/>
                <a:cs typeface="黑体" panose="02010609060101010101" charset="-122"/>
              </a:rPr>
              <a:t>元</a:t>
            </a:r>
            <a:r>
              <a:rPr sz="1600" spc="5" dirty="0">
                <a:latin typeface="黑体" panose="02010609060101010101" charset="-122"/>
                <a:cs typeface="黑体" panose="02010609060101010101" charset="-122"/>
              </a:rPr>
              <a:t>件</a:t>
            </a:r>
            <a:r>
              <a:rPr sz="1600" spc="20" dirty="0">
                <a:latin typeface="黑体" panose="02010609060101010101" charset="-122"/>
                <a:cs typeface="黑体" panose="02010609060101010101" charset="-122"/>
              </a:rPr>
              <a:t>自主</a:t>
            </a:r>
            <a:r>
              <a:rPr sz="1600" spc="5" dirty="0">
                <a:latin typeface="黑体" panose="02010609060101010101" charset="-122"/>
                <a:cs typeface="黑体" panose="02010609060101010101" charset="-122"/>
              </a:rPr>
              <a:t>研</a:t>
            </a:r>
            <a:r>
              <a:rPr sz="1600" spc="-5" dirty="0">
                <a:latin typeface="黑体" panose="02010609060101010101" charset="-122"/>
                <a:cs typeface="黑体" panose="02010609060101010101" charset="-122"/>
              </a:rPr>
              <a:t>发</a:t>
            </a:r>
            <a:endParaRPr sz="1600">
              <a:latin typeface="黑体" panose="02010609060101010101" charset="-122"/>
              <a:cs typeface="黑体" panose="02010609060101010101" charset="-122"/>
            </a:endParaRPr>
          </a:p>
          <a:p>
            <a:pPr marL="234950" marR="5080" indent="-222885">
              <a:lnSpc>
                <a:spcPts val="2820"/>
              </a:lnSpc>
              <a:spcBef>
                <a:spcPts val="125"/>
              </a:spcBef>
              <a:buChar char="·"/>
              <a:tabLst>
                <a:tab pos="242570" algn="l"/>
              </a:tabLst>
            </a:pPr>
            <a:r>
              <a:rPr sz="1600" spc="40" dirty="0">
                <a:latin typeface="黑体" panose="02010609060101010101" charset="-122"/>
                <a:cs typeface="黑体" panose="02010609060101010101" charset="-122"/>
              </a:rPr>
              <a:t>肌</a:t>
            </a:r>
            <a:r>
              <a:rPr sz="1600" spc="30" dirty="0">
                <a:latin typeface="黑体" panose="02010609060101010101" charset="-122"/>
                <a:cs typeface="黑体" panose="02010609060101010101" charset="-122"/>
              </a:rPr>
              <a:t>电</a:t>
            </a:r>
            <a:r>
              <a:rPr sz="1600" spc="40" dirty="0">
                <a:latin typeface="黑体" panose="02010609060101010101" charset="-122"/>
                <a:cs typeface="黑体" panose="02010609060101010101" charset="-122"/>
              </a:rPr>
              <a:t>核心</a:t>
            </a:r>
            <a:r>
              <a:rPr sz="1600" spc="30" dirty="0">
                <a:latin typeface="黑体" panose="02010609060101010101" charset="-122"/>
                <a:cs typeface="黑体" panose="02010609060101010101" charset="-122"/>
              </a:rPr>
              <a:t>算</a:t>
            </a:r>
            <a:r>
              <a:rPr sz="1600" spc="40" dirty="0">
                <a:latin typeface="黑体" panose="02010609060101010101" charset="-122"/>
                <a:cs typeface="黑体" panose="02010609060101010101" charset="-122"/>
              </a:rPr>
              <a:t>法和</a:t>
            </a:r>
            <a:r>
              <a:rPr sz="1600" spc="30" dirty="0">
                <a:latin typeface="黑体" panose="02010609060101010101" charset="-122"/>
                <a:cs typeface="黑体" panose="02010609060101010101" charset="-122"/>
              </a:rPr>
              <a:t>人</a:t>
            </a:r>
            <a:r>
              <a:rPr sz="1600" spc="40" dirty="0">
                <a:latin typeface="黑体" panose="02010609060101010101" charset="-122"/>
                <a:cs typeface="黑体" panose="02010609060101010101" charset="-122"/>
              </a:rPr>
              <a:t>工智</a:t>
            </a:r>
            <a:r>
              <a:rPr sz="1600" spc="30" dirty="0">
                <a:latin typeface="黑体" panose="02010609060101010101" charset="-122"/>
                <a:cs typeface="黑体" panose="02010609060101010101" charset="-122"/>
              </a:rPr>
              <a:t>能</a:t>
            </a:r>
            <a:r>
              <a:rPr sz="1600" spc="40" dirty="0">
                <a:latin typeface="黑体" panose="02010609060101010101" charset="-122"/>
                <a:cs typeface="黑体" panose="02010609060101010101" charset="-122"/>
              </a:rPr>
              <a:t>技术</a:t>
            </a:r>
            <a:r>
              <a:rPr sz="1600" spc="30" dirty="0"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1600" spc="40" dirty="0">
                <a:latin typeface="黑体" panose="02010609060101010101" charset="-122"/>
                <a:cs typeface="黑体" panose="02010609060101010101" charset="-122"/>
              </a:rPr>
              <a:t>实</a:t>
            </a:r>
            <a:r>
              <a:rPr sz="1600" spc="-5" dirty="0">
                <a:latin typeface="黑体" panose="02010609060101010101" charset="-122"/>
                <a:cs typeface="黑体" panose="02010609060101010101" charset="-122"/>
              </a:rPr>
              <a:t>现 </a:t>
            </a:r>
            <a:r>
              <a:rPr sz="1600" spc="5" dirty="0">
                <a:latin typeface="黑体" panose="02010609060101010101" charset="-122"/>
                <a:cs typeface="黑体" panose="02010609060101010101" charset="-122"/>
              </a:rPr>
              <a:t>工程和</a:t>
            </a:r>
            <a:r>
              <a:rPr sz="1600" spc="20" dirty="0">
                <a:latin typeface="黑体" panose="02010609060101010101" charset="-122"/>
                <a:cs typeface="黑体" panose="02010609060101010101" charset="-122"/>
              </a:rPr>
              <a:t>算</a:t>
            </a:r>
            <a:r>
              <a:rPr sz="1600" spc="5" dirty="0">
                <a:latin typeface="黑体" panose="02010609060101010101" charset="-122"/>
                <a:cs typeface="黑体" panose="02010609060101010101" charset="-122"/>
              </a:rPr>
              <a:t>法的无缝融</a:t>
            </a:r>
            <a:r>
              <a:rPr sz="1600" spc="-5" dirty="0">
                <a:latin typeface="黑体" panose="02010609060101010101" charset="-122"/>
                <a:cs typeface="黑体" panose="02010609060101010101" charset="-122"/>
              </a:rPr>
              <a:t>合</a:t>
            </a:r>
            <a:endParaRPr sz="16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10560" y="6807707"/>
            <a:ext cx="2398395" cy="3219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50" b="1" spc="-60" dirty="0">
                <a:solidFill>
                  <a:srgbClr val="005CAC"/>
                </a:solidFill>
                <a:latin typeface="黑体" panose="02010609060101010101" charset="-122"/>
                <a:cs typeface="黑体" panose="02010609060101010101" charset="-122"/>
              </a:rPr>
              <a:t>OB-1000</a:t>
            </a:r>
            <a:r>
              <a:rPr sz="1950" b="1" spc="-270" dirty="0">
                <a:solidFill>
                  <a:srgbClr val="005CAC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950" b="1" spc="-65" dirty="0">
                <a:solidFill>
                  <a:srgbClr val="005CAC"/>
                </a:solidFill>
                <a:latin typeface="黑体" panose="02010609060101010101" charset="-122"/>
                <a:cs typeface="黑体" panose="02010609060101010101" charset="-122"/>
              </a:rPr>
              <a:t>无</a:t>
            </a:r>
            <a:r>
              <a:rPr sz="1950" b="1" spc="-80" dirty="0">
                <a:solidFill>
                  <a:srgbClr val="005CAC"/>
                </a:solidFill>
                <a:latin typeface="黑体" panose="02010609060101010101" charset="-122"/>
                <a:cs typeface="黑体" panose="02010609060101010101" charset="-122"/>
              </a:rPr>
              <a:t>线</a:t>
            </a:r>
            <a:r>
              <a:rPr sz="1950" b="1" spc="-65" dirty="0">
                <a:solidFill>
                  <a:srgbClr val="005CAC"/>
                </a:solidFill>
                <a:latin typeface="黑体" panose="02010609060101010101" charset="-122"/>
                <a:cs typeface="黑体" panose="02010609060101010101" charset="-122"/>
              </a:rPr>
              <a:t>脑电图</a:t>
            </a:r>
            <a:r>
              <a:rPr sz="1950" b="1" spc="-15" dirty="0">
                <a:solidFill>
                  <a:srgbClr val="005CAC"/>
                </a:solidFill>
                <a:latin typeface="黑体" panose="02010609060101010101" charset="-122"/>
                <a:cs typeface="黑体" panose="02010609060101010101" charset="-122"/>
              </a:rPr>
              <a:t>机</a:t>
            </a:r>
            <a:endParaRPr sz="19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05988" y="7218667"/>
            <a:ext cx="3317240" cy="101155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8920" indent="-236220">
              <a:lnSpc>
                <a:spcPct val="100000"/>
              </a:lnSpc>
              <a:spcBef>
                <a:spcPts val="640"/>
              </a:spcBef>
              <a:buChar char="·"/>
              <a:tabLst>
                <a:tab pos="248920" algn="l"/>
              </a:tabLst>
            </a:pPr>
            <a:r>
              <a:rPr sz="1600" spc="5" dirty="0">
                <a:latin typeface="黑体" panose="02010609060101010101" charset="-122"/>
                <a:cs typeface="黑体" panose="02010609060101010101" charset="-122"/>
              </a:rPr>
              <a:t>脑机接</a:t>
            </a:r>
            <a:r>
              <a:rPr sz="1600" spc="20" dirty="0">
                <a:latin typeface="黑体" panose="02010609060101010101" charset="-122"/>
                <a:cs typeface="黑体" panose="02010609060101010101" charset="-122"/>
              </a:rPr>
              <a:t>口</a:t>
            </a:r>
            <a:r>
              <a:rPr sz="1600" spc="5" dirty="0">
                <a:latin typeface="黑体" panose="02010609060101010101" charset="-122"/>
                <a:cs typeface="黑体" panose="02010609060101010101" charset="-122"/>
              </a:rPr>
              <a:t>技</a:t>
            </a:r>
            <a:r>
              <a:rPr sz="1600" spc="-5" dirty="0">
                <a:latin typeface="黑体" panose="02010609060101010101" charset="-122"/>
                <a:cs typeface="黑体" panose="02010609060101010101" charset="-122"/>
              </a:rPr>
              <a:t>术</a:t>
            </a:r>
            <a:endParaRPr sz="1600">
              <a:latin typeface="黑体" panose="02010609060101010101" charset="-122"/>
              <a:cs typeface="黑体" panose="02010609060101010101" charset="-122"/>
            </a:endParaRPr>
          </a:p>
          <a:p>
            <a:pPr marL="315595" indent="-303530">
              <a:lnSpc>
                <a:spcPct val="100000"/>
              </a:lnSpc>
              <a:spcBef>
                <a:spcPts val="540"/>
              </a:spcBef>
              <a:buChar char="·"/>
              <a:tabLst>
                <a:tab pos="316230" algn="l"/>
              </a:tabLst>
            </a:pPr>
            <a:r>
              <a:rPr sz="1600" spc="-55" dirty="0">
                <a:latin typeface="黑体" panose="02010609060101010101" charset="-122"/>
                <a:cs typeface="黑体" panose="02010609060101010101" charset="-122"/>
              </a:rPr>
              <a:t>医疗级</a:t>
            </a:r>
            <a:r>
              <a:rPr sz="1600" spc="-40" dirty="0">
                <a:latin typeface="黑体" panose="02010609060101010101" charset="-122"/>
                <a:cs typeface="黑体" panose="02010609060101010101" charset="-122"/>
              </a:rPr>
              <a:t>标</a:t>
            </a:r>
            <a:r>
              <a:rPr sz="1600" spc="-55" dirty="0">
                <a:latin typeface="黑体" panose="02010609060101010101" charset="-122"/>
                <a:cs typeface="黑体" panose="02010609060101010101" charset="-122"/>
              </a:rPr>
              <a:t>准，国内领</a:t>
            </a:r>
            <a:r>
              <a:rPr sz="1600" spc="-5" dirty="0">
                <a:latin typeface="黑体" panose="02010609060101010101" charset="-122"/>
                <a:cs typeface="黑体" panose="02010609060101010101" charset="-122"/>
              </a:rPr>
              <a:t>先</a:t>
            </a:r>
            <a:endParaRPr sz="1600">
              <a:latin typeface="黑体" panose="02010609060101010101" charset="-122"/>
              <a:cs typeface="黑体" panose="02010609060101010101" charset="-122"/>
            </a:endParaRPr>
          </a:p>
          <a:p>
            <a:pPr marL="239395" indent="-227330">
              <a:lnSpc>
                <a:spcPct val="100000"/>
              </a:lnSpc>
              <a:spcBef>
                <a:spcPts val="925"/>
              </a:spcBef>
              <a:buChar char="·"/>
              <a:tabLst>
                <a:tab pos="239395" algn="l"/>
              </a:tabLst>
            </a:pPr>
            <a:r>
              <a:rPr sz="1600" spc="5" dirty="0">
                <a:latin typeface="黑体" panose="02010609060101010101" charset="-122"/>
                <a:cs typeface="黑体" panose="02010609060101010101" charset="-122"/>
              </a:rPr>
              <a:t>成为外</a:t>
            </a:r>
            <a:r>
              <a:rPr sz="1600" spc="20" dirty="0">
                <a:latin typeface="黑体" panose="02010609060101010101" charset="-122"/>
                <a:cs typeface="黑体" panose="02010609060101010101" charset="-122"/>
              </a:rPr>
              <a:t>骨</a:t>
            </a:r>
            <a:r>
              <a:rPr sz="1600" spc="5" dirty="0">
                <a:latin typeface="黑体" panose="02010609060101010101" charset="-122"/>
                <a:cs typeface="黑体" panose="02010609060101010101" charset="-122"/>
              </a:rPr>
              <a:t>骼机器人的</a:t>
            </a:r>
            <a:r>
              <a:rPr sz="1600" spc="20" dirty="0">
                <a:latin typeface="黑体" panose="02010609060101010101" charset="-122"/>
                <a:cs typeface="黑体" panose="02010609060101010101" charset="-122"/>
              </a:rPr>
              <a:t>核</a:t>
            </a:r>
            <a:r>
              <a:rPr sz="1600" spc="5" dirty="0">
                <a:latin typeface="黑体" panose="02010609060101010101" charset="-122"/>
                <a:cs typeface="黑体" panose="02010609060101010101" charset="-122"/>
              </a:rPr>
              <a:t>心技术支</a:t>
            </a:r>
            <a:r>
              <a:rPr sz="1600" spc="-5" dirty="0">
                <a:latin typeface="黑体" panose="02010609060101010101" charset="-122"/>
                <a:cs typeface="黑体" panose="02010609060101010101" charset="-122"/>
              </a:rPr>
              <a:t>撑</a:t>
            </a:r>
            <a:endParaRPr sz="16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68359" y="1751329"/>
            <a:ext cx="4972685" cy="314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spc="-5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2.0</a:t>
            </a:r>
            <a:r>
              <a:rPr sz="1900" b="1" spc="-5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阶段</a:t>
            </a:r>
            <a:r>
              <a:rPr sz="1900" b="1" spc="-6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：</a:t>
            </a:r>
            <a:r>
              <a:rPr sz="1900" b="1" spc="-5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脑机接</a:t>
            </a:r>
            <a:r>
              <a:rPr sz="1900" b="1" spc="-6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口</a:t>
            </a:r>
            <a:r>
              <a:rPr sz="1900" b="1" spc="-5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+康复</a:t>
            </a:r>
            <a:r>
              <a:rPr sz="1900" b="1" spc="-6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外</a:t>
            </a:r>
            <a:r>
              <a:rPr sz="1900" b="1" spc="-5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骨骼机</a:t>
            </a:r>
            <a:r>
              <a:rPr sz="1900" b="1" spc="-6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器</a:t>
            </a:r>
            <a:r>
              <a:rPr sz="1900" b="1" spc="-5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人产</a:t>
            </a:r>
            <a:r>
              <a:rPr sz="1900" b="1" spc="-6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品</a:t>
            </a:r>
            <a:r>
              <a:rPr sz="1900" b="1" spc="-5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落</a:t>
            </a:r>
            <a:r>
              <a:rPr sz="1900" b="1" spc="-1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地</a:t>
            </a:r>
            <a:endParaRPr sz="19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82391" y="2599704"/>
            <a:ext cx="4274185" cy="151765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60"/>
              </a:spcBef>
            </a:pPr>
            <a:r>
              <a:rPr sz="1950" b="1" spc="-20" dirty="0">
                <a:solidFill>
                  <a:srgbClr val="0052A6"/>
                </a:solidFill>
                <a:latin typeface="Arial" panose="020B0604020202020204"/>
                <a:cs typeface="Arial" panose="020B0604020202020204"/>
              </a:rPr>
              <a:t>NeuCir-Max:</a:t>
            </a:r>
            <a:endParaRPr sz="1950">
              <a:latin typeface="Arial" panose="020B0604020202020204"/>
              <a:cs typeface="Arial" panose="020B0604020202020204"/>
            </a:endParaRPr>
          </a:p>
          <a:p>
            <a:pPr marL="234950" indent="-222885">
              <a:lnSpc>
                <a:spcPct val="100000"/>
              </a:lnSpc>
              <a:spcBef>
                <a:spcPts val="950"/>
              </a:spcBef>
              <a:buChar char="·"/>
              <a:tabLst>
                <a:tab pos="235585" algn="l"/>
              </a:tabLst>
            </a:pPr>
            <a:r>
              <a:rPr sz="1600" spc="5" dirty="0">
                <a:latin typeface="黑体" panose="02010609060101010101" charset="-122"/>
                <a:cs typeface="黑体" panose="02010609060101010101" charset="-122"/>
              </a:rPr>
              <a:t>脑肌电</a:t>
            </a:r>
            <a:r>
              <a:rPr sz="1600" spc="20" dirty="0">
                <a:latin typeface="黑体" panose="02010609060101010101" charset="-122"/>
                <a:cs typeface="黑体" panose="02010609060101010101" charset="-122"/>
              </a:rPr>
              <a:t>结</a:t>
            </a:r>
            <a:r>
              <a:rPr sz="1600" spc="5" dirty="0">
                <a:latin typeface="黑体" panose="02010609060101010101" charset="-122"/>
                <a:cs typeface="黑体" panose="02010609060101010101" charset="-122"/>
              </a:rPr>
              <a:t>合最强的外</a:t>
            </a:r>
            <a:r>
              <a:rPr sz="1600" spc="20" dirty="0">
                <a:latin typeface="黑体" panose="02010609060101010101" charset="-122"/>
                <a:cs typeface="黑体" panose="02010609060101010101" charset="-122"/>
              </a:rPr>
              <a:t>骨</a:t>
            </a:r>
            <a:r>
              <a:rPr sz="1600" spc="5" dirty="0">
                <a:latin typeface="黑体" panose="02010609060101010101" charset="-122"/>
                <a:cs typeface="黑体" panose="02010609060101010101" charset="-122"/>
              </a:rPr>
              <a:t>骼康复设</a:t>
            </a:r>
            <a:r>
              <a:rPr sz="1600" spc="-5" dirty="0">
                <a:latin typeface="黑体" panose="02010609060101010101" charset="-122"/>
                <a:cs typeface="黑体" panose="02010609060101010101" charset="-122"/>
              </a:rPr>
              <a:t>备</a:t>
            </a:r>
            <a:endParaRPr sz="1600">
              <a:latin typeface="黑体" panose="02010609060101010101" charset="-122"/>
              <a:cs typeface="黑体" panose="02010609060101010101" charset="-122"/>
            </a:endParaRPr>
          </a:p>
          <a:p>
            <a:pPr marL="234950" indent="-221615">
              <a:lnSpc>
                <a:spcPct val="100000"/>
              </a:lnSpc>
              <a:spcBef>
                <a:spcPts val="695"/>
              </a:spcBef>
              <a:buChar char="·"/>
              <a:tabLst>
                <a:tab pos="235585" algn="l"/>
              </a:tabLst>
            </a:pPr>
            <a:r>
              <a:rPr sz="1600" spc="20" dirty="0">
                <a:latin typeface="黑体" panose="02010609060101010101" charset="-122"/>
                <a:cs typeface="黑体" panose="02010609060101010101" charset="-122"/>
              </a:rPr>
              <a:t>脑</a:t>
            </a:r>
            <a:r>
              <a:rPr sz="1600" spc="30" dirty="0">
                <a:latin typeface="黑体" panose="02010609060101010101" charset="-122"/>
                <a:cs typeface="黑体" panose="02010609060101010101" charset="-122"/>
              </a:rPr>
              <a:t>机</a:t>
            </a:r>
            <a:r>
              <a:rPr sz="1600" spc="20" dirty="0">
                <a:latin typeface="黑体" panose="02010609060101010101" charset="-122"/>
                <a:cs typeface="黑体" panose="02010609060101010101" charset="-122"/>
              </a:rPr>
              <a:t>接</a:t>
            </a:r>
            <a:r>
              <a:rPr sz="1600" spc="30" dirty="0">
                <a:latin typeface="黑体" panose="02010609060101010101" charset="-122"/>
                <a:cs typeface="黑体" panose="02010609060101010101" charset="-122"/>
              </a:rPr>
              <a:t>口</a:t>
            </a:r>
            <a:r>
              <a:rPr sz="1600" spc="25" dirty="0">
                <a:latin typeface="黑体" panose="02010609060101010101" charset="-122"/>
                <a:cs typeface="黑体" panose="02010609060101010101" charset="-122"/>
              </a:rPr>
              <a:t>+</a:t>
            </a:r>
            <a:r>
              <a:rPr sz="1600" spc="20" dirty="0">
                <a:latin typeface="黑体" panose="02010609060101010101" charset="-122"/>
                <a:cs typeface="黑体" panose="02010609060101010101" charset="-122"/>
              </a:rPr>
              <a:t>运</a:t>
            </a:r>
            <a:r>
              <a:rPr sz="1600" spc="30" dirty="0">
                <a:latin typeface="黑体" panose="02010609060101010101" charset="-122"/>
                <a:cs typeface="黑体" panose="02010609060101010101" charset="-122"/>
              </a:rPr>
              <a:t>动</a:t>
            </a:r>
            <a:r>
              <a:rPr sz="1600" spc="20" dirty="0">
                <a:latin typeface="黑体" panose="02010609060101010101" charset="-122"/>
                <a:cs typeface="黑体" panose="02010609060101010101" charset="-122"/>
              </a:rPr>
              <a:t>想</a:t>
            </a:r>
            <a:r>
              <a:rPr sz="1600" spc="30" dirty="0">
                <a:latin typeface="黑体" panose="02010609060101010101" charset="-122"/>
                <a:cs typeface="黑体" panose="02010609060101010101" charset="-122"/>
              </a:rPr>
              <a:t>象</a:t>
            </a:r>
            <a:r>
              <a:rPr sz="1600" spc="10" dirty="0">
                <a:latin typeface="黑体" panose="02010609060101010101" charset="-122"/>
                <a:cs typeface="黑体" panose="02010609060101010101" charset="-122"/>
              </a:rPr>
              <a:t>+</a:t>
            </a:r>
            <a:r>
              <a:rPr sz="1600" spc="20" dirty="0">
                <a:latin typeface="黑体" panose="02010609060101010101" charset="-122"/>
                <a:cs typeface="黑体" panose="02010609060101010101" charset="-122"/>
              </a:rPr>
              <a:t>肌</a:t>
            </a:r>
            <a:r>
              <a:rPr sz="1600" spc="30" dirty="0">
                <a:latin typeface="黑体" panose="02010609060101010101" charset="-122"/>
                <a:cs typeface="黑体" panose="02010609060101010101" charset="-122"/>
              </a:rPr>
              <a:t>电</a:t>
            </a:r>
            <a:r>
              <a:rPr sz="1600" spc="20" dirty="0">
                <a:latin typeface="黑体" panose="02010609060101010101" charset="-122"/>
                <a:cs typeface="黑体" panose="02010609060101010101" charset="-122"/>
              </a:rPr>
              <a:t>平</a:t>
            </a:r>
            <a:r>
              <a:rPr sz="1600" spc="30" dirty="0">
                <a:latin typeface="黑体" panose="02010609060101010101" charset="-122"/>
                <a:cs typeface="黑体" panose="02010609060101010101" charset="-122"/>
              </a:rPr>
              <a:t>台</a:t>
            </a:r>
            <a:r>
              <a:rPr sz="1600" spc="25" dirty="0">
                <a:latin typeface="黑体" panose="02010609060101010101" charset="-122"/>
                <a:cs typeface="黑体" panose="02010609060101010101" charset="-122"/>
              </a:rPr>
              <a:t>+</a:t>
            </a:r>
            <a:r>
              <a:rPr sz="1600" spc="20" dirty="0">
                <a:latin typeface="黑体" panose="02010609060101010101" charset="-122"/>
                <a:cs typeface="黑体" panose="02010609060101010101" charset="-122"/>
              </a:rPr>
              <a:t>外</a:t>
            </a:r>
            <a:r>
              <a:rPr sz="1600" spc="30" dirty="0">
                <a:latin typeface="黑体" panose="02010609060101010101" charset="-122"/>
                <a:cs typeface="黑体" panose="02010609060101010101" charset="-122"/>
              </a:rPr>
              <a:t>骨</a:t>
            </a:r>
            <a:r>
              <a:rPr sz="1600" spc="20" dirty="0">
                <a:latin typeface="黑体" panose="02010609060101010101" charset="-122"/>
                <a:cs typeface="黑体" panose="02010609060101010101" charset="-122"/>
              </a:rPr>
              <a:t>骼</a:t>
            </a:r>
            <a:r>
              <a:rPr sz="1600" spc="30" dirty="0">
                <a:latin typeface="黑体" panose="02010609060101010101" charset="-122"/>
                <a:cs typeface="黑体" panose="02010609060101010101" charset="-122"/>
              </a:rPr>
              <a:t>机</a:t>
            </a:r>
            <a:r>
              <a:rPr sz="1600" spc="20" dirty="0">
                <a:latin typeface="黑体" panose="02010609060101010101" charset="-122"/>
                <a:cs typeface="黑体" panose="02010609060101010101" charset="-122"/>
              </a:rPr>
              <a:t>器</a:t>
            </a:r>
            <a:r>
              <a:rPr sz="1600" spc="-5" dirty="0">
                <a:latin typeface="黑体" panose="02010609060101010101" charset="-122"/>
                <a:cs typeface="黑体" panose="02010609060101010101" charset="-122"/>
              </a:rPr>
              <a:t>人</a:t>
            </a:r>
            <a:endParaRPr sz="1600">
              <a:latin typeface="黑体" panose="02010609060101010101" charset="-122"/>
              <a:cs typeface="黑体" panose="02010609060101010101" charset="-122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Char char="·"/>
              <a:tabLst>
                <a:tab pos="355600" algn="l"/>
              </a:tabLst>
            </a:pPr>
            <a:r>
              <a:rPr sz="1600" spc="-40" dirty="0">
                <a:latin typeface="黑体" panose="02010609060101010101" charset="-122"/>
                <a:cs typeface="黑体" panose="02010609060101010101" charset="-122"/>
              </a:rPr>
              <a:t>中重症肌力低下神经损伤患</a:t>
            </a:r>
            <a:r>
              <a:rPr sz="1600" spc="-5" dirty="0">
                <a:latin typeface="黑体" panose="02010609060101010101" charset="-122"/>
                <a:cs typeface="黑体" panose="02010609060101010101" charset="-122"/>
              </a:rPr>
              <a:t>者</a:t>
            </a:r>
            <a:endParaRPr sz="16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568688" y="4542965"/>
            <a:ext cx="3940810" cy="1511300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26035">
              <a:lnSpc>
                <a:spcPct val="100000"/>
              </a:lnSpc>
              <a:spcBef>
                <a:spcPts val="1185"/>
              </a:spcBef>
            </a:pPr>
            <a:r>
              <a:rPr sz="1950" b="1" spc="-15" dirty="0">
                <a:solidFill>
                  <a:srgbClr val="0054AA"/>
                </a:solidFill>
                <a:latin typeface="Arial" panose="020B0604020202020204"/>
                <a:cs typeface="Arial" panose="020B0604020202020204"/>
              </a:rPr>
              <a:t>NeuCir-E:</a:t>
            </a:r>
            <a:endParaRPr sz="1950">
              <a:latin typeface="Arial" panose="020B0604020202020204"/>
              <a:cs typeface="Arial" panose="020B0604020202020204"/>
            </a:endParaRPr>
          </a:p>
          <a:p>
            <a:pPr marL="233680" indent="-220980">
              <a:lnSpc>
                <a:spcPct val="100000"/>
              </a:lnSpc>
              <a:spcBef>
                <a:spcPts val="890"/>
              </a:spcBef>
              <a:buChar char="·"/>
              <a:tabLst>
                <a:tab pos="233045" algn="l"/>
              </a:tabLst>
            </a:pPr>
            <a:r>
              <a:rPr sz="1600" spc="5" dirty="0">
                <a:latin typeface="黑体" panose="02010609060101010101" charset="-122"/>
                <a:cs typeface="黑体" panose="02010609060101010101" charset="-122"/>
              </a:rPr>
              <a:t>技术化</a:t>
            </a:r>
            <a:r>
              <a:rPr sz="1600" spc="20" dirty="0">
                <a:latin typeface="黑体" panose="02010609060101010101" charset="-122"/>
                <a:cs typeface="黑体" panose="02010609060101010101" charset="-122"/>
              </a:rPr>
              <a:t>程</a:t>
            </a:r>
            <a:r>
              <a:rPr sz="1600" spc="5" dirty="0">
                <a:latin typeface="黑体" panose="02010609060101010101" charset="-122"/>
                <a:cs typeface="黑体" panose="02010609060101010101" charset="-122"/>
              </a:rPr>
              <a:t>度最高的肌</a:t>
            </a:r>
            <a:r>
              <a:rPr sz="1600" spc="20" dirty="0">
                <a:latin typeface="黑体" panose="02010609060101010101" charset="-122"/>
                <a:cs typeface="黑体" panose="02010609060101010101" charset="-122"/>
              </a:rPr>
              <a:t>电</a:t>
            </a:r>
            <a:r>
              <a:rPr sz="1600" spc="5" dirty="0">
                <a:latin typeface="黑体" panose="02010609060101010101" charset="-122"/>
                <a:cs typeface="黑体" panose="02010609060101010101" charset="-122"/>
              </a:rPr>
              <a:t>外骨骼康复</a:t>
            </a:r>
            <a:r>
              <a:rPr sz="1600" spc="20" dirty="0">
                <a:latin typeface="黑体" panose="02010609060101010101" charset="-122"/>
                <a:cs typeface="黑体" panose="02010609060101010101" charset="-122"/>
              </a:rPr>
              <a:t>设</a:t>
            </a:r>
            <a:r>
              <a:rPr sz="1600" spc="-5" dirty="0">
                <a:latin typeface="黑体" panose="02010609060101010101" charset="-122"/>
                <a:cs typeface="黑体" panose="02010609060101010101" charset="-122"/>
              </a:rPr>
              <a:t>备</a:t>
            </a:r>
            <a:endParaRPr sz="1600">
              <a:latin typeface="黑体" panose="02010609060101010101" charset="-122"/>
              <a:cs typeface="黑体" panose="02010609060101010101" charset="-122"/>
            </a:endParaRPr>
          </a:p>
          <a:p>
            <a:pPr marL="474345" indent="-462280">
              <a:lnSpc>
                <a:spcPct val="100000"/>
              </a:lnSpc>
              <a:spcBef>
                <a:spcPts val="855"/>
              </a:spcBef>
              <a:buChar char="·"/>
              <a:tabLst>
                <a:tab pos="474345" algn="l"/>
                <a:tab pos="474980" algn="l"/>
              </a:tabLst>
            </a:pPr>
            <a:r>
              <a:rPr sz="1600" spc="-35" dirty="0">
                <a:latin typeface="黑体" panose="02010609060101010101" charset="-122"/>
                <a:cs typeface="黑体" panose="02010609060101010101" charset="-122"/>
              </a:rPr>
              <a:t>VR/AR+</a:t>
            </a:r>
            <a:r>
              <a:rPr sz="1600" spc="-30" dirty="0">
                <a:latin typeface="黑体" panose="02010609060101010101" charset="-122"/>
                <a:cs typeface="黑体" panose="02010609060101010101" charset="-122"/>
              </a:rPr>
              <a:t>肌电</a:t>
            </a:r>
            <a:r>
              <a:rPr sz="1600" spc="-40" dirty="0">
                <a:latin typeface="黑体" panose="02010609060101010101" charset="-122"/>
                <a:cs typeface="黑体" panose="02010609060101010101" charset="-122"/>
              </a:rPr>
              <a:t>平</a:t>
            </a:r>
            <a:r>
              <a:rPr sz="1600" spc="-30" dirty="0">
                <a:latin typeface="黑体" panose="02010609060101010101" charset="-122"/>
                <a:cs typeface="黑体" panose="02010609060101010101" charset="-122"/>
              </a:rPr>
              <a:t>台</a:t>
            </a:r>
            <a:r>
              <a:rPr sz="1600" spc="-35" dirty="0">
                <a:latin typeface="黑体" panose="02010609060101010101" charset="-122"/>
                <a:cs typeface="黑体" panose="02010609060101010101" charset="-122"/>
              </a:rPr>
              <a:t>+</a:t>
            </a:r>
            <a:r>
              <a:rPr sz="1600" spc="-30" dirty="0">
                <a:latin typeface="黑体" panose="02010609060101010101" charset="-122"/>
                <a:cs typeface="黑体" panose="02010609060101010101" charset="-122"/>
              </a:rPr>
              <a:t>外骨</a:t>
            </a:r>
            <a:r>
              <a:rPr sz="1600" spc="-40" dirty="0">
                <a:latin typeface="黑体" panose="02010609060101010101" charset="-122"/>
                <a:cs typeface="黑体" panose="02010609060101010101" charset="-122"/>
              </a:rPr>
              <a:t>骼</a:t>
            </a:r>
            <a:r>
              <a:rPr sz="1600" spc="-30" dirty="0">
                <a:latin typeface="黑体" panose="02010609060101010101" charset="-122"/>
                <a:cs typeface="黑体" panose="02010609060101010101" charset="-122"/>
              </a:rPr>
              <a:t>机器</a:t>
            </a:r>
            <a:r>
              <a:rPr sz="1600" spc="-5" dirty="0">
                <a:latin typeface="黑体" panose="02010609060101010101" charset="-122"/>
                <a:cs typeface="黑体" panose="02010609060101010101" charset="-122"/>
              </a:rPr>
              <a:t>人</a:t>
            </a:r>
            <a:endParaRPr sz="1600">
              <a:latin typeface="黑体" panose="02010609060101010101" charset="-122"/>
              <a:cs typeface="黑体" panose="02010609060101010101" charset="-122"/>
            </a:endParaRPr>
          </a:p>
          <a:p>
            <a:pPr marL="238125" indent="-226060">
              <a:lnSpc>
                <a:spcPct val="100000"/>
              </a:lnSpc>
              <a:spcBef>
                <a:spcPts val="765"/>
              </a:spcBef>
              <a:buChar char="·"/>
              <a:tabLst>
                <a:tab pos="238760" algn="l"/>
              </a:tabLst>
            </a:pPr>
            <a:r>
              <a:rPr sz="1600" spc="20" dirty="0">
                <a:latin typeface="黑体" panose="02010609060101010101" charset="-122"/>
                <a:cs typeface="黑体" panose="02010609060101010101" charset="-122"/>
              </a:rPr>
              <a:t>有</a:t>
            </a:r>
            <a:r>
              <a:rPr sz="1600" spc="5" dirty="0">
                <a:latin typeface="黑体" panose="02010609060101010101" charset="-122"/>
                <a:cs typeface="黑体" panose="02010609060101010101" charset="-122"/>
              </a:rPr>
              <a:t>一</a:t>
            </a:r>
            <a:r>
              <a:rPr sz="1600" spc="20" dirty="0">
                <a:latin typeface="黑体" panose="02010609060101010101" charset="-122"/>
                <a:cs typeface="黑体" panose="02010609060101010101" charset="-122"/>
              </a:rPr>
              <a:t>定</a:t>
            </a:r>
            <a:r>
              <a:rPr sz="1600" spc="5" dirty="0">
                <a:latin typeface="黑体" panose="02010609060101010101" charset="-122"/>
                <a:cs typeface="黑体" panose="02010609060101010101" charset="-122"/>
              </a:rPr>
              <a:t>主</a:t>
            </a:r>
            <a:r>
              <a:rPr sz="1600" spc="20" dirty="0">
                <a:latin typeface="黑体" panose="02010609060101010101" charset="-122"/>
                <a:cs typeface="黑体" panose="02010609060101010101" charset="-122"/>
              </a:rPr>
              <a:t>动</a:t>
            </a:r>
            <a:r>
              <a:rPr sz="1600" spc="5" dirty="0">
                <a:latin typeface="黑体" panose="02010609060101010101" charset="-122"/>
                <a:cs typeface="黑体" panose="02010609060101010101" charset="-122"/>
              </a:rPr>
              <a:t>肌</a:t>
            </a:r>
            <a:r>
              <a:rPr sz="1600" spc="20" dirty="0">
                <a:latin typeface="黑体" panose="02010609060101010101" charset="-122"/>
                <a:cs typeface="黑体" panose="02010609060101010101" charset="-122"/>
              </a:rPr>
              <a:t>电能</a:t>
            </a:r>
            <a:r>
              <a:rPr sz="1600" spc="5" dirty="0">
                <a:latin typeface="黑体" panose="02010609060101010101" charset="-122"/>
                <a:cs typeface="黑体" panose="02010609060101010101" charset="-122"/>
              </a:rPr>
              <a:t>力</a:t>
            </a:r>
            <a:r>
              <a:rPr sz="1600" spc="20" dirty="0">
                <a:latin typeface="黑体" panose="02010609060101010101" charset="-122"/>
                <a:cs typeface="黑体" panose="02010609060101010101" charset="-122"/>
              </a:rPr>
              <a:t>的</a:t>
            </a:r>
            <a:r>
              <a:rPr sz="1600" spc="5" dirty="0">
                <a:latin typeface="黑体" panose="02010609060101010101" charset="-122"/>
                <a:cs typeface="黑体" panose="02010609060101010101" charset="-122"/>
              </a:rPr>
              <a:t>中</a:t>
            </a:r>
            <a:r>
              <a:rPr sz="1600" spc="20" dirty="0">
                <a:latin typeface="黑体" panose="02010609060101010101" charset="-122"/>
                <a:cs typeface="黑体" panose="02010609060101010101" charset="-122"/>
              </a:rPr>
              <a:t>症神</a:t>
            </a:r>
            <a:r>
              <a:rPr sz="1600" spc="5" dirty="0">
                <a:latin typeface="黑体" panose="02010609060101010101" charset="-122"/>
                <a:cs typeface="黑体" panose="02010609060101010101" charset="-122"/>
              </a:rPr>
              <a:t>经</a:t>
            </a:r>
            <a:r>
              <a:rPr sz="1600" spc="20" dirty="0">
                <a:latin typeface="黑体" panose="02010609060101010101" charset="-122"/>
                <a:cs typeface="黑体" panose="02010609060101010101" charset="-122"/>
              </a:rPr>
              <a:t>损</a:t>
            </a:r>
            <a:r>
              <a:rPr sz="1600" spc="5" dirty="0">
                <a:latin typeface="黑体" panose="02010609060101010101" charset="-122"/>
                <a:cs typeface="黑体" panose="02010609060101010101" charset="-122"/>
              </a:rPr>
              <a:t>伤</a:t>
            </a:r>
            <a:r>
              <a:rPr sz="1600" spc="20" dirty="0">
                <a:latin typeface="黑体" panose="02010609060101010101" charset="-122"/>
                <a:cs typeface="黑体" panose="02010609060101010101" charset="-122"/>
              </a:rPr>
              <a:t>患</a:t>
            </a:r>
            <a:r>
              <a:rPr sz="1600" spc="-5" dirty="0">
                <a:latin typeface="黑体" panose="02010609060101010101" charset="-122"/>
                <a:cs typeface="黑体" panose="02010609060101010101" charset="-122"/>
              </a:rPr>
              <a:t>者</a:t>
            </a:r>
            <a:endParaRPr sz="16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582391" y="6602421"/>
            <a:ext cx="3725545" cy="1536700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60"/>
              </a:spcBef>
            </a:pPr>
            <a:r>
              <a:rPr sz="1950" b="1" spc="-20" dirty="0">
                <a:solidFill>
                  <a:srgbClr val="0052A4"/>
                </a:solidFill>
                <a:latin typeface="Arial" panose="020B0604020202020204"/>
                <a:cs typeface="Arial" panose="020B0604020202020204"/>
              </a:rPr>
              <a:t>NeuCir-Lite:</a:t>
            </a:r>
            <a:endParaRPr sz="1950">
              <a:latin typeface="Arial" panose="020B0604020202020204"/>
              <a:cs typeface="Arial" panose="020B0604020202020204"/>
            </a:endParaRPr>
          </a:p>
          <a:p>
            <a:pPr marL="218440" indent="-205740">
              <a:lnSpc>
                <a:spcPct val="100000"/>
              </a:lnSpc>
              <a:spcBef>
                <a:spcPts val="1035"/>
              </a:spcBef>
              <a:buSzPct val="94000"/>
              <a:buChar char="·"/>
              <a:tabLst>
                <a:tab pos="218440" algn="l"/>
              </a:tabLst>
            </a:pPr>
            <a:r>
              <a:rPr sz="1600" spc="20" dirty="0">
                <a:latin typeface="黑体" panose="02010609060101010101" charset="-122"/>
                <a:cs typeface="黑体" panose="02010609060101010101" charset="-122"/>
              </a:rPr>
              <a:t>外骨骼帮助上肢功能问题者无障碍生</a:t>
            </a:r>
            <a:r>
              <a:rPr sz="1600" spc="-5" dirty="0">
                <a:latin typeface="黑体" panose="02010609060101010101" charset="-122"/>
                <a:cs typeface="黑体" panose="02010609060101010101" charset="-122"/>
              </a:rPr>
              <a:t>活</a:t>
            </a:r>
            <a:endParaRPr sz="1600">
              <a:latin typeface="黑体" panose="02010609060101010101" charset="-122"/>
              <a:cs typeface="黑体" panose="02010609060101010101" charset="-122"/>
            </a:endParaRPr>
          </a:p>
          <a:p>
            <a:pPr marL="234950" indent="-222885">
              <a:lnSpc>
                <a:spcPct val="100000"/>
              </a:lnSpc>
              <a:spcBef>
                <a:spcPts val="855"/>
              </a:spcBef>
              <a:buSzPct val="94000"/>
              <a:buChar char="·"/>
              <a:tabLst>
                <a:tab pos="235585" algn="l"/>
              </a:tabLst>
            </a:pPr>
            <a:r>
              <a:rPr sz="1600" spc="20" dirty="0">
                <a:latin typeface="黑体" panose="02010609060101010101" charset="-122"/>
                <a:cs typeface="黑体" panose="02010609060101010101" charset="-122"/>
              </a:rPr>
              <a:t>肌</a:t>
            </a:r>
            <a:r>
              <a:rPr sz="1600" spc="5" dirty="0">
                <a:latin typeface="黑体" panose="02010609060101010101" charset="-122"/>
                <a:cs typeface="黑体" panose="02010609060101010101" charset="-122"/>
              </a:rPr>
              <a:t>电</a:t>
            </a:r>
            <a:r>
              <a:rPr sz="1600" spc="20" dirty="0">
                <a:latin typeface="黑体" panose="02010609060101010101" charset="-122"/>
                <a:cs typeface="黑体" panose="02010609060101010101" charset="-122"/>
              </a:rPr>
              <a:t>平</a:t>
            </a:r>
            <a:r>
              <a:rPr sz="1600" spc="5" dirty="0">
                <a:latin typeface="黑体" panose="02010609060101010101" charset="-122"/>
                <a:cs typeface="黑体" panose="02010609060101010101" charset="-122"/>
              </a:rPr>
              <a:t>台</a:t>
            </a:r>
            <a:r>
              <a:rPr sz="1600" spc="10" dirty="0">
                <a:latin typeface="黑体" panose="02010609060101010101" charset="-122"/>
                <a:cs typeface="黑体" panose="02010609060101010101" charset="-122"/>
              </a:rPr>
              <a:t>+</a:t>
            </a:r>
            <a:r>
              <a:rPr sz="1600" spc="20" dirty="0">
                <a:latin typeface="黑体" panose="02010609060101010101" charset="-122"/>
                <a:cs typeface="黑体" panose="02010609060101010101" charset="-122"/>
              </a:rPr>
              <a:t>外</a:t>
            </a:r>
            <a:r>
              <a:rPr sz="1600" spc="5" dirty="0">
                <a:latin typeface="黑体" panose="02010609060101010101" charset="-122"/>
                <a:cs typeface="黑体" panose="02010609060101010101" charset="-122"/>
              </a:rPr>
              <a:t>骨</a:t>
            </a:r>
            <a:r>
              <a:rPr sz="1600" spc="20" dirty="0">
                <a:latin typeface="黑体" panose="02010609060101010101" charset="-122"/>
                <a:cs typeface="黑体" panose="02010609060101010101" charset="-122"/>
              </a:rPr>
              <a:t>骼</a:t>
            </a:r>
            <a:r>
              <a:rPr sz="1600" spc="5" dirty="0">
                <a:latin typeface="黑体" panose="02010609060101010101" charset="-122"/>
                <a:cs typeface="黑体" panose="02010609060101010101" charset="-122"/>
              </a:rPr>
              <a:t>机</a:t>
            </a:r>
            <a:r>
              <a:rPr sz="1600" spc="20" dirty="0">
                <a:latin typeface="黑体" panose="02010609060101010101" charset="-122"/>
                <a:cs typeface="黑体" panose="02010609060101010101" charset="-122"/>
              </a:rPr>
              <a:t>器</a:t>
            </a:r>
            <a:r>
              <a:rPr sz="1600" spc="-5" dirty="0">
                <a:latin typeface="黑体" panose="02010609060101010101" charset="-122"/>
                <a:cs typeface="黑体" panose="02010609060101010101" charset="-122"/>
              </a:rPr>
              <a:t>人</a:t>
            </a:r>
            <a:endParaRPr sz="1600">
              <a:latin typeface="黑体" panose="02010609060101010101" charset="-122"/>
              <a:cs typeface="黑体" panose="02010609060101010101" charset="-122"/>
            </a:endParaRPr>
          </a:p>
          <a:p>
            <a:pPr marL="216535" indent="-204470">
              <a:lnSpc>
                <a:spcPct val="100000"/>
              </a:lnSpc>
              <a:spcBef>
                <a:spcPts val="645"/>
              </a:spcBef>
              <a:buSzPct val="94000"/>
              <a:buChar char="·"/>
              <a:tabLst>
                <a:tab pos="217170" algn="l"/>
              </a:tabLst>
            </a:pPr>
            <a:r>
              <a:rPr sz="1600" spc="5" dirty="0">
                <a:latin typeface="黑体" panose="02010609060101010101" charset="-122"/>
                <a:cs typeface="黑体" panose="02010609060101010101" charset="-122"/>
              </a:rPr>
              <a:t>持续的</a:t>
            </a:r>
            <a:r>
              <a:rPr sz="1600" spc="20" dirty="0">
                <a:latin typeface="黑体" panose="02010609060101010101" charset="-122"/>
                <a:cs typeface="黑体" panose="02010609060101010101" charset="-122"/>
              </a:rPr>
              <a:t>院</a:t>
            </a:r>
            <a:r>
              <a:rPr sz="1600" spc="5" dirty="0">
                <a:latin typeface="黑体" panose="02010609060101010101" charset="-122"/>
                <a:cs typeface="黑体" panose="02010609060101010101" charset="-122"/>
              </a:rPr>
              <a:t>外康复和功</a:t>
            </a:r>
            <a:r>
              <a:rPr sz="1600" spc="20" dirty="0">
                <a:latin typeface="黑体" panose="02010609060101010101" charset="-122"/>
                <a:cs typeface="黑体" panose="02010609060101010101" charset="-122"/>
              </a:rPr>
              <a:t>能</a:t>
            </a:r>
            <a:r>
              <a:rPr sz="1600" spc="5" dirty="0">
                <a:latin typeface="黑体" panose="02010609060101010101" charset="-122"/>
                <a:cs typeface="黑体" panose="02010609060101010101" charset="-122"/>
              </a:rPr>
              <a:t>恢复，成为</a:t>
            </a:r>
            <a:r>
              <a:rPr sz="1600" spc="20" dirty="0">
                <a:latin typeface="黑体" panose="02010609060101010101" charset="-122"/>
                <a:cs typeface="黑体" panose="02010609060101010101" charset="-122"/>
              </a:rPr>
              <a:t>标</a:t>
            </a:r>
            <a:r>
              <a:rPr sz="1600" spc="-5" dirty="0">
                <a:latin typeface="黑体" panose="02010609060101010101" charset="-122"/>
                <a:cs typeface="黑体" panose="02010609060101010101" charset="-122"/>
              </a:rPr>
              <a:t>配</a:t>
            </a:r>
            <a:endParaRPr sz="16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029180" y="8645525"/>
            <a:ext cx="145415" cy="170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spc="-10" dirty="0">
                <a:latin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sz="950" dirty="0">
                <a:latin typeface="宋体" panose="02010600030101010101" pitchFamily="2" charset="-122"/>
                <a:cs typeface="宋体" panose="02010600030101010101" pitchFamily="2" charset="-122"/>
              </a:rPr>
              <a:t>7</a:t>
            </a:r>
            <a:endParaRPr sz="9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473695" y="6426708"/>
            <a:ext cx="1905000" cy="18790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499604" y="2406395"/>
            <a:ext cx="1840992" cy="1485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231391" y="6463284"/>
            <a:ext cx="1632204" cy="1638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243583" y="4413503"/>
            <a:ext cx="1549908" cy="16123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231391" y="2514600"/>
            <a:ext cx="1626108" cy="13533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822692" y="4405884"/>
            <a:ext cx="1207007" cy="16261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4057324" y="2494914"/>
            <a:ext cx="272415" cy="272415"/>
          </a:xfrm>
          <a:prstGeom prst="rect">
            <a:avLst/>
          </a:prstGeom>
        </p:spPr>
        <p:txBody>
          <a:bodyPr vert="eaVert" wrap="square" lIns="0" tIns="0" rIns="0" bIns="0" rtlCol="0">
            <a:spAutoFit/>
          </a:bodyPr>
          <a:lstStyle/>
          <a:p>
            <a:pPr marL="12700">
              <a:lnSpc>
                <a:spcPct val="65000"/>
              </a:lnSpc>
            </a:pPr>
            <a:r>
              <a:rPr sz="1950" dirty="0">
                <a:solidFill>
                  <a:srgbClr val="004AA1"/>
                </a:solidFill>
                <a:latin typeface="黑体" panose="02010609060101010101" charset="-122"/>
                <a:cs typeface="黑体" panose="02010609060101010101" charset="-122"/>
              </a:rPr>
              <a:t>从</a:t>
            </a:r>
            <a:endParaRPr sz="19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049069" y="2917063"/>
            <a:ext cx="280035" cy="895985"/>
          </a:xfrm>
          <a:prstGeom prst="rect">
            <a:avLst/>
          </a:prstGeom>
        </p:spPr>
        <p:txBody>
          <a:bodyPr vert="eaVert" wrap="square" lIns="0" tIns="0" rIns="0" bIns="0" rtlCol="0">
            <a:spAutoFit/>
          </a:bodyPr>
          <a:lstStyle/>
          <a:p>
            <a:pPr marL="12700">
              <a:lnSpc>
                <a:spcPct val="65000"/>
              </a:lnSpc>
            </a:pPr>
            <a:r>
              <a:rPr sz="2000" spc="415" dirty="0">
                <a:latin typeface="黑体" panose="02010609060101010101" charset="-122"/>
                <a:cs typeface="黑体" panose="02010609060101010101" charset="-122"/>
              </a:rPr>
              <a:t>院内</a:t>
            </a:r>
            <a:r>
              <a:rPr sz="2000" dirty="0">
                <a:latin typeface="黑体" panose="02010609060101010101" charset="-122"/>
                <a:cs typeface="黑体" panose="02010609060101010101" charset="-122"/>
              </a:rPr>
              <a:t>到</a:t>
            </a:r>
            <a:endParaRPr sz="20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043597" y="3964051"/>
            <a:ext cx="393065" cy="4638675"/>
          </a:xfrm>
          <a:prstGeom prst="rect">
            <a:avLst/>
          </a:prstGeom>
        </p:spPr>
        <p:txBody>
          <a:bodyPr vert="eaVert" wrap="square" lIns="0" tIns="0" rIns="0" bIns="0" rtlCol="0">
            <a:spAutoFit/>
          </a:bodyPr>
          <a:lstStyle/>
          <a:p>
            <a:pPr marL="12700">
              <a:lnSpc>
                <a:spcPct val="60000"/>
              </a:lnSpc>
            </a:pPr>
            <a:r>
              <a:rPr sz="2925" spc="644" baseline="-16000" dirty="0">
                <a:solidFill>
                  <a:srgbClr val="004AA1"/>
                </a:solidFill>
                <a:latin typeface="黑体" panose="02010609060101010101" charset="-122"/>
                <a:cs typeface="黑体" panose="02010609060101010101" charset="-122"/>
              </a:rPr>
              <a:t>居</a:t>
            </a:r>
            <a:r>
              <a:rPr sz="2700" spc="420" dirty="0">
                <a:latin typeface="黑体" panose="02010609060101010101" charset="-122"/>
                <a:cs typeface="黑体" panose="02010609060101010101" charset="-122"/>
              </a:rPr>
              <a:t>家</a:t>
            </a:r>
            <a:r>
              <a:rPr sz="2700" spc="430" dirty="0">
                <a:latin typeface="黑体" panose="02010609060101010101" charset="-122"/>
                <a:cs typeface="黑体" panose="02010609060101010101" charset="-122"/>
              </a:rPr>
              <a:t>的</a:t>
            </a:r>
            <a:r>
              <a:rPr sz="2700" spc="420" dirty="0">
                <a:latin typeface="黑体" panose="02010609060101010101" charset="-122"/>
                <a:cs typeface="黑体" panose="02010609060101010101" charset="-122"/>
              </a:rPr>
              <a:t>闭</a:t>
            </a:r>
            <a:r>
              <a:rPr sz="2700" spc="430" dirty="0">
                <a:latin typeface="黑体" panose="02010609060101010101" charset="-122"/>
                <a:cs typeface="黑体" panose="02010609060101010101" charset="-122"/>
              </a:rPr>
              <a:t>环</a:t>
            </a:r>
            <a:r>
              <a:rPr sz="2700" spc="420" dirty="0">
                <a:latin typeface="黑体" panose="02010609060101010101" charset="-122"/>
                <a:cs typeface="黑体" panose="02010609060101010101" charset="-122"/>
              </a:rPr>
              <a:t>式康</a:t>
            </a:r>
            <a:r>
              <a:rPr sz="2700" spc="430" dirty="0">
                <a:latin typeface="黑体" panose="02010609060101010101" charset="-122"/>
                <a:cs typeface="黑体" panose="02010609060101010101" charset="-122"/>
              </a:rPr>
              <a:t>复</a:t>
            </a:r>
            <a:r>
              <a:rPr sz="2700" spc="420" dirty="0">
                <a:latin typeface="黑体" panose="02010609060101010101" charset="-122"/>
                <a:cs typeface="黑体" panose="02010609060101010101" charset="-122"/>
              </a:rPr>
              <a:t>解</a:t>
            </a:r>
            <a:r>
              <a:rPr sz="2700" spc="430" dirty="0">
                <a:latin typeface="黑体" panose="02010609060101010101" charset="-122"/>
                <a:cs typeface="黑体" panose="02010609060101010101" charset="-122"/>
              </a:rPr>
              <a:t>决</a:t>
            </a:r>
            <a:r>
              <a:rPr sz="2700" spc="420" dirty="0">
                <a:latin typeface="黑体" panose="02010609060101010101" charset="-122"/>
                <a:cs typeface="黑体" panose="02010609060101010101" charset="-122"/>
              </a:rPr>
              <a:t>方</a:t>
            </a:r>
            <a:r>
              <a:rPr sz="2700" dirty="0">
                <a:latin typeface="黑体" panose="02010609060101010101" charset="-122"/>
                <a:cs typeface="黑体" panose="02010609060101010101" charset="-122"/>
              </a:rPr>
              <a:t>案</a:t>
            </a:r>
            <a:endParaRPr sz="2700">
              <a:latin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60892" y="3380232"/>
            <a:ext cx="591311" cy="1054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510516" y="1863851"/>
            <a:ext cx="591312" cy="10408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96188" y="737869"/>
            <a:ext cx="4470400" cy="542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/>
              <a:t>智</a:t>
            </a:r>
            <a:r>
              <a:rPr spc="125" dirty="0"/>
              <a:t>能</a:t>
            </a:r>
            <a:r>
              <a:rPr spc="110" dirty="0"/>
              <a:t>肌</a:t>
            </a:r>
            <a:r>
              <a:rPr spc="125" dirty="0"/>
              <a:t>电</a:t>
            </a:r>
            <a:r>
              <a:rPr spc="110" dirty="0"/>
              <a:t>仿</a:t>
            </a:r>
            <a:r>
              <a:rPr spc="125" dirty="0"/>
              <a:t>生</a:t>
            </a:r>
            <a:r>
              <a:rPr spc="110" dirty="0"/>
              <a:t>手</a:t>
            </a:r>
            <a:r>
              <a:rPr spc="-5" dirty="0"/>
              <a:t>Ohan</a:t>
            </a:r>
            <a:r>
              <a:rPr spc="-15" dirty="0"/>
              <a:t>d</a:t>
            </a:r>
            <a:r>
              <a:rPr spc="-20" dirty="0"/>
              <a:t>,</a:t>
            </a:r>
            <a:endParaRPr spc="-20" dirty="0"/>
          </a:p>
        </p:txBody>
      </p:sp>
      <p:sp>
        <p:nvSpPr>
          <p:cNvPr id="6" name="object 6"/>
          <p:cNvSpPr txBox="1"/>
          <p:nvPr/>
        </p:nvSpPr>
        <p:spPr>
          <a:xfrm>
            <a:off x="6258559" y="737869"/>
            <a:ext cx="4047490" cy="542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1" spc="110" dirty="0">
                <a:latin typeface="黑体" panose="02010609060101010101" charset="-122"/>
                <a:cs typeface="黑体" panose="02010609060101010101" charset="-122"/>
              </a:rPr>
              <a:t>实</a:t>
            </a:r>
            <a:r>
              <a:rPr sz="3400" b="1" spc="125" dirty="0">
                <a:latin typeface="黑体" panose="02010609060101010101" charset="-122"/>
                <a:cs typeface="黑体" panose="02010609060101010101" charset="-122"/>
              </a:rPr>
              <a:t>现</a:t>
            </a:r>
            <a:r>
              <a:rPr sz="3400" b="1" spc="110" dirty="0">
                <a:latin typeface="黑体" panose="02010609060101010101" charset="-122"/>
                <a:cs typeface="黑体" panose="02010609060101010101" charset="-122"/>
              </a:rPr>
              <a:t>类</a:t>
            </a:r>
            <a:r>
              <a:rPr sz="3400" b="1" spc="125" dirty="0">
                <a:latin typeface="黑体" panose="02010609060101010101" charset="-122"/>
                <a:cs typeface="黑体" panose="02010609060101010101" charset="-122"/>
              </a:rPr>
              <a:t>真</a:t>
            </a:r>
            <a:r>
              <a:rPr sz="3400" b="1" spc="110" dirty="0">
                <a:latin typeface="黑体" panose="02010609060101010101" charset="-122"/>
                <a:cs typeface="黑体" panose="02010609060101010101" charset="-122"/>
              </a:rPr>
              <a:t>手</a:t>
            </a:r>
            <a:r>
              <a:rPr sz="3400" b="1" spc="125" dirty="0">
                <a:latin typeface="黑体" panose="02010609060101010101" charset="-122"/>
                <a:cs typeface="黑体" panose="02010609060101010101" charset="-122"/>
              </a:rPr>
              <a:t>自</a:t>
            </a:r>
            <a:r>
              <a:rPr sz="3400" b="1" spc="110" dirty="0">
                <a:latin typeface="黑体" panose="02010609060101010101" charset="-122"/>
                <a:cs typeface="黑体" panose="02010609060101010101" charset="-122"/>
              </a:rPr>
              <a:t>然</a:t>
            </a:r>
            <a:r>
              <a:rPr sz="3400" b="1" spc="125" dirty="0">
                <a:latin typeface="黑体" panose="02010609060101010101" charset="-122"/>
                <a:cs typeface="黑体" panose="02010609060101010101" charset="-122"/>
              </a:rPr>
              <a:t>使</a:t>
            </a:r>
            <a:r>
              <a:rPr sz="3400" b="1" spc="-20" dirty="0">
                <a:latin typeface="黑体" panose="02010609060101010101" charset="-122"/>
                <a:cs typeface="黑体" panose="02010609060101010101" charset="-122"/>
              </a:rPr>
              <a:t>用</a:t>
            </a:r>
            <a:endParaRPr sz="3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685519" y="317500"/>
            <a:ext cx="2081784" cy="6014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4174215" y="893444"/>
            <a:ext cx="1192530" cy="383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spc="-70" dirty="0">
                <a:latin typeface="黑体" panose="02010609060101010101" charset="-122"/>
                <a:cs typeface="黑体" panose="02010609060101010101" charset="-122"/>
              </a:rPr>
              <a:t>傲意科</a:t>
            </a:r>
            <a:r>
              <a:rPr sz="2350" dirty="0">
                <a:latin typeface="黑体" panose="02010609060101010101" charset="-122"/>
                <a:cs typeface="黑体" panose="02010609060101010101" charset="-122"/>
              </a:rPr>
              <a:t>技</a:t>
            </a:r>
            <a:endParaRPr sz="23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00988" y="2446401"/>
            <a:ext cx="979169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>
              <a:lnSpc>
                <a:spcPts val="2810"/>
              </a:lnSpc>
              <a:spcBef>
                <a:spcPts val="100"/>
              </a:spcBef>
              <a:tabLst>
                <a:tab pos="667385" algn="l"/>
              </a:tabLst>
            </a:pPr>
            <a:r>
              <a:rPr sz="2350" b="1" spc="-15" dirty="0">
                <a:solidFill>
                  <a:srgbClr val="004AA1"/>
                </a:solidFill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350" b="1" dirty="0">
                <a:solidFill>
                  <a:srgbClr val="004AA1"/>
                </a:solidFill>
                <a:latin typeface="Times New Roman" panose="02020603050405020304"/>
                <a:cs typeface="Times New Roman" panose="02020603050405020304"/>
              </a:rPr>
              <a:t>7	</a:t>
            </a:r>
            <a:r>
              <a:rPr sz="2350" dirty="0">
                <a:latin typeface="宋体" panose="02010600030101010101" pitchFamily="2" charset="-122"/>
                <a:cs typeface="宋体" panose="02010600030101010101" pitchFamily="2" charset="-122"/>
              </a:rPr>
              <a:t>种</a:t>
            </a:r>
            <a:endParaRPr sz="23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ts val="1970"/>
              </a:lnSpc>
            </a:pPr>
            <a:r>
              <a:rPr sz="1650" spc="-140" dirty="0">
                <a:latin typeface="黑体" panose="02010609060101010101" charset="-122"/>
                <a:cs typeface="黑体" panose="02010609060101010101" charset="-122"/>
              </a:rPr>
              <a:t>手势</a:t>
            </a:r>
            <a:r>
              <a:rPr sz="1650" spc="-130" dirty="0">
                <a:latin typeface="黑体" panose="02010609060101010101" charset="-122"/>
                <a:cs typeface="黑体" panose="02010609060101010101" charset="-122"/>
              </a:rPr>
              <a:t>数</a:t>
            </a:r>
            <a:r>
              <a:rPr sz="1650" spc="-5" dirty="0">
                <a:latin typeface="黑体" panose="02010609060101010101" charset="-122"/>
                <a:cs typeface="黑体" panose="02010609060101010101" charset="-122"/>
              </a:rPr>
              <a:t>量</a:t>
            </a:r>
            <a:endParaRPr sz="16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00988" y="3721607"/>
            <a:ext cx="824230" cy="276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105" dirty="0">
                <a:latin typeface="黑体" panose="02010609060101010101" charset="-122"/>
                <a:cs typeface="黑体" panose="02010609060101010101" charset="-122"/>
              </a:rPr>
              <a:t>个自由</a:t>
            </a:r>
            <a:r>
              <a:rPr sz="1650" spc="-5" dirty="0">
                <a:latin typeface="黑体" panose="02010609060101010101" charset="-122"/>
                <a:cs typeface="黑体" panose="02010609060101010101" charset="-122"/>
              </a:rPr>
              <a:t>度</a:t>
            </a:r>
            <a:endParaRPr sz="16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9487" y="4716779"/>
            <a:ext cx="1403350" cy="276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114" dirty="0">
                <a:latin typeface="黑体" panose="02010609060101010101" charset="-122"/>
                <a:cs typeface="黑体" panose="02010609060101010101" charset="-122"/>
              </a:rPr>
              <a:t>根手指独立</a:t>
            </a:r>
            <a:r>
              <a:rPr sz="1650" spc="-130" dirty="0">
                <a:latin typeface="黑体" panose="02010609060101010101" charset="-122"/>
                <a:cs typeface="黑体" panose="02010609060101010101" charset="-122"/>
              </a:rPr>
              <a:t>控</a:t>
            </a:r>
            <a:r>
              <a:rPr sz="1650" spc="-5" dirty="0">
                <a:latin typeface="黑体" panose="02010609060101010101" charset="-122"/>
                <a:cs typeface="黑体" panose="02010609060101010101" charset="-122"/>
              </a:rPr>
              <a:t>制</a:t>
            </a:r>
            <a:endParaRPr sz="16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22680" y="5742813"/>
            <a:ext cx="108140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>
              <a:lnSpc>
                <a:spcPct val="100000"/>
              </a:lnSpc>
              <a:spcBef>
                <a:spcPts val="100"/>
              </a:spcBef>
            </a:pPr>
            <a:r>
              <a:rPr sz="2350" b="1" spc="-10" dirty="0">
                <a:solidFill>
                  <a:srgbClr val="00439C"/>
                </a:solidFill>
                <a:latin typeface="Times New Roman" panose="02020603050405020304"/>
                <a:cs typeface="Times New Roman" panose="02020603050405020304"/>
              </a:rPr>
              <a:t>2-8</a:t>
            </a:r>
            <a:r>
              <a:rPr sz="2350" b="1" spc="114" dirty="0">
                <a:solidFill>
                  <a:srgbClr val="00439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50" dirty="0">
                <a:latin typeface="仿宋" panose="02010609060101010101" charset="-122"/>
                <a:cs typeface="仿宋" panose="02010609060101010101" charset="-122"/>
              </a:rPr>
              <a:t>个</a:t>
            </a:r>
            <a:endParaRPr sz="2350">
              <a:latin typeface="仿宋" panose="02010609060101010101" charset="-122"/>
              <a:cs typeface="仿宋" panose="02010609060101010101" charset="-122"/>
            </a:endParaRPr>
          </a:p>
          <a:p>
            <a:pPr marL="12700">
              <a:lnSpc>
                <a:spcPct val="100000"/>
              </a:lnSpc>
            </a:pPr>
            <a:r>
              <a:rPr sz="1650" spc="-130" dirty="0">
                <a:latin typeface="黑体" panose="02010609060101010101" charset="-122"/>
                <a:cs typeface="黑体" panose="02010609060101010101" charset="-122"/>
              </a:rPr>
              <a:t>传感器数</a:t>
            </a:r>
            <a:r>
              <a:rPr sz="1650" spc="-5" dirty="0">
                <a:latin typeface="黑体" panose="02010609060101010101" charset="-122"/>
                <a:cs typeface="黑体" panose="02010609060101010101" charset="-122"/>
              </a:rPr>
              <a:t>量</a:t>
            </a:r>
            <a:endParaRPr sz="16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22680" y="6885089"/>
            <a:ext cx="1062990" cy="74295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1650" spc="-114" dirty="0">
                <a:latin typeface="黑体" panose="02010609060101010101" charset="-122"/>
                <a:cs typeface="黑体" panose="02010609060101010101" charset="-122"/>
              </a:rPr>
              <a:t>全</a:t>
            </a:r>
            <a:r>
              <a:rPr sz="1650" spc="-105" dirty="0">
                <a:latin typeface="黑体" panose="02010609060101010101" charset="-122"/>
                <a:cs typeface="黑体" panose="02010609060101010101" charset="-122"/>
              </a:rPr>
              <a:t>手</a:t>
            </a:r>
            <a:r>
              <a:rPr sz="1650" spc="-114" dirty="0">
                <a:latin typeface="黑体" panose="02010609060101010101" charset="-122"/>
                <a:cs typeface="黑体" panose="02010609060101010101" charset="-122"/>
              </a:rPr>
              <a:t>重量</a:t>
            </a:r>
            <a:r>
              <a:rPr sz="1650" spc="-5" dirty="0">
                <a:latin typeface="黑体" panose="02010609060101010101" charset="-122"/>
                <a:cs typeface="黑体" panose="02010609060101010101" charset="-122"/>
              </a:rPr>
              <a:t>仅</a:t>
            </a:r>
            <a:endParaRPr sz="1650">
              <a:latin typeface="黑体" panose="02010609060101010101" charset="-122"/>
              <a:cs typeface="黑体" panose="02010609060101010101" charset="-122"/>
            </a:endParaRPr>
          </a:p>
          <a:p>
            <a:pPr marL="190500">
              <a:lnSpc>
                <a:spcPct val="100000"/>
              </a:lnSpc>
              <a:spcBef>
                <a:spcPts val="500"/>
              </a:spcBef>
            </a:pPr>
            <a:r>
              <a:rPr sz="2350" b="1" spc="-10" dirty="0">
                <a:solidFill>
                  <a:srgbClr val="0052A7"/>
                </a:solidFill>
                <a:latin typeface="Times New Roman" panose="02020603050405020304"/>
                <a:cs typeface="Times New Roman" panose="02020603050405020304"/>
              </a:rPr>
              <a:t>495</a:t>
            </a:r>
            <a:r>
              <a:rPr sz="2350" b="1" spc="229" dirty="0">
                <a:solidFill>
                  <a:srgbClr val="0052A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50" dirty="0">
                <a:latin typeface="黑体" panose="02010609060101010101" charset="-122"/>
                <a:cs typeface="黑体" panose="02010609060101010101" charset="-122"/>
              </a:rPr>
              <a:t>克</a:t>
            </a:r>
            <a:endParaRPr sz="23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91387" y="8399144"/>
            <a:ext cx="2191385" cy="538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50"/>
              </a:lnSpc>
              <a:spcBef>
                <a:spcPts val="100"/>
              </a:spcBef>
            </a:pPr>
            <a:r>
              <a:rPr sz="2350" b="1" spc="-15" dirty="0">
                <a:solidFill>
                  <a:srgbClr val="EF8000"/>
                </a:solidFill>
                <a:latin typeface="Arial" panose="020B0604020202020204"/>
                <a:cs typeface="Arial" panose="020B0604020202020204"/>
              </a:rPr>
              <a:t>CEC</a:t>
            </a:r>
            <a:r>
              <a:rPr sz="2350" b="1" spc="260" dirty="0">
                <a:solidFill>
                  <a:srgbClr val="EF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350" b="1" spc="-25" dirty="0">
                <a:latin typeface="Arial" panose="020B0604020202020204"/>
                <a:cs typeface="Arial" panose="020B0604020202020204"/>
              </a:rPr>
              <a:t>CAPITAL</a:t>
            </a:r>
            <a:endParaRPr sz="2350">
              <a:latin typeface="Arial" panose="020B0604020202020204"/>
              <a:cs typeface="Arial" panose="020B0604020202020204"/>
            </a:endParaRPr>
          </a:p>
          <a:p>
            <a:pPr marL="38100">
              <a:lnSpc>
                <a:spcPts val="1390"/>
              </a:lnSpc>
              <a:tabLst>
                <a:tab pos="2013585" algn="l"/>
              </a:tabLst>
            </a:pPr>
            <a:r>
              <a:rPr sz="1300" spc="-5" dirty="0">
                <a:latin typeface="楷体" panose="02010609060101010101" charset="-122"/>
                <a:cs typeface="楷体" panose="02010609060101010101" charset="-122"/>
              </a:rPr>
              <a:t>易</a:t>
            </a:r>
            <a:r>
              <a:rPr sz="1300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spc="-5" dirty="0">
                <a:latin typeface="楷体" panose="02010609060101010101" charset="-122"/>
                <a:cs typeface="楷体" panose="02010609060101010101" charset="-122"/>
              </a:rPr>
              <a:t>凯</a:t>
            </a:r>
            <a:r>
              <a:rPr sz="1300" spc="28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spc="-5" dirty="0">
                <a:latin typeface="楷体" panose="02010609060101010101" charset="-122"/>
                <a:cs typeface="楷体" panose="02010609060101010101" charset="-122"/>
              </a:rPr>
              <a:t>资</a:t>
            </a:r>
            <a:r>
              <a:rPr sz="1300" spc="28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spc="-5" dirty="0">
                <a:latin typeface="楷体" panose="02010609060101010101" charset="-122"/>
                <a:cs typeface="楷体" panose="02010609060101010101" charset="-122"/>
              </a:rPr>
              <a:t>本</a:t>
            </a:r>
            <a:r>
              <a:rPr sz="1300" spc="25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spc="-5" dirty="0">
                <a:latin typeface="楷体" panose="02010609060101010101" charset="-122"/>
                <a:cs typeface="楷体" panose="02010609060101010101" charset="-122"/>
              </a:rPr>
              <a:t>有</a:t>
            </a:r>
            <a:r>
              <a:rPr sz="1300" spc="23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spc="-5" dirty="0">
                <a:latin typeface="楷体" panose="02010609060101010101" charset="-122"/>
                <a:cs typeface="楷体" panose="02010609060101010101" charset="-122"/>
              </a:rPr>
              <a:t>限</a:t>
            </a:r>
            <a:r>
              <a:rPr sz="1300" spc="27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spc="-5" dirty="0">
                <a:latin typeface="楷体" panose="02010609060101010101" charset="-122"/>
                <a:cs typeface="楷体" panose="02010609060101010101" charset="-122"/>
              </a:rPr>
              <a:t>公</a:t>
            </a:r>
            <a:r>
              <a:rPr sz="1300" dirty="0">
                <a:latin typeface="楷体" panose="02010609060101010101" charset="-122"/>
                <a:cs typeface="楷体" panose="02010609060101010101" charset="-122"/>
              </a:rPr>
              <a:t>	</a:t>
            </a:r>
            <a:r>
              <a:rPr sz="1300" spc="-5" dirty="0">
                <a:latin typeface="楷体" panose="02010609060101010101" charset="-122"/>
                <a:cs typeface="楷体" panose="02010609060101010101" charset="-122"/>
              </a:rPr>
              <a:t>司</a:t>
            </a:r>
            <a:endParaRPr sz="130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06388" y="1946148"/>
            <a:ext cx="1109980" cy="713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50" spc="-720" dirty="0">
                <a:latin typeface="黑体" panose="02010609060101010101" charset="-122"/>
                <a:cs typeface="黑体" panose="02010609060101010101" charset="-122"/>
              </a:rPr>
              <a:t>降低</a:t>
            </a:r>
            <a:r>
              <a:rPr sz="2850" b="1" spc="-420" dirty="0">
                <a:solidFill>
                  <a:srgbClr val="0054AA"/>
                </a:solidFill>
                <a:latin typeface="Times New Roman" panose="02020603050405020304"/>
                <a:cs typeface="Times New Roman" panose="02020603050405020304"/>
              </a:rPr>
              <a:t>9</a:t>
            </a:r>
            <a:r>
              <a:rPr sz="2850" b="1" spc="-445" dirty="0">
                <a:solidFill>
                  <a:srgbClr val="0054AA"/>
                </a:solidFill>
                <a:latin typeface="Times New Roman" panose="02020603050405020304"/>
                <a:cs typeface="Times New Roman" panose="02020603050405020304"/>
              </a:rPr>
              <a:t>5</a:t>
            </a:r>
            <a:r>
              <a:rPr sz="2850" b="1" spc="-575" dirty="0">
                <a:solidFill>
                  <a:srgbClr val="0054AA"/>
                </a:solidFill>
                <a:latin typeface="Times New Roman" panose="02020603050405020304"/>
                <a:cs typeface="Times New Roman" panose="02020603050405020304"/>
              </a:rPr>
              <a:t>%</a:t>
            </a:r>
            <a:endParaRPr sz="28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650" spc="-55" dirty="0">
                <a:latin typeface="黑体" panose="02010609060101010101" charset="-122"/>
                <a:cs typeface="黑体" panose="02010609060101010101" charset="-122"/>
              </a:rPr>
              <a:t>成</a:t>
            </a:r>
            <a:r>
              <a:rPr sz="1650" spc="-5" dirty="0">
                <a:latin typeface="黑体" panose="02010609060101010101" charset="-122"/>
                <a:cs typeface="黑体" panose="02010609060101010101" charset="-122"/>
              </a:rPr>
              <a:t>本</a:t>
            </a:r>
            <a:endParaRPr sz="16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94196" y="3339465"/>
            <a:ext cx="835025" cy="641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spc="-445" dirty="0">
                <a:latin typeface="黑体" panose="02010609060101010101" charset="-122"/>
                <a:cs typeface="黑体" panose="02010609060101010101" charset="-122"/>
              </a:rPr>
              <a:t>缩</a:t>
            </a:r>
            <a:r>
              <a:rPr sz="2350" spc="-455" dirty="0">
                <a:latin typeface="黑体" panose="02010609060101010101" charset="-122"/>
                <a:cs typeface="黑体" panose="02010609060101010101" charset="-122"/>
              </a:rPr>
              <a:t>短</a:t>
            </a:r>
            <a:r>
              <a:rPr sz="2350" b="1" spc="-240" dirty="0">
                <a:solidFill>
                  <a:srgbClr val="005CAC"/>
                </a:solidFill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350" b="1" spc="-180" dirty="0">
                <a:solidFill>
                  <a:srgbClr val="005CAC"/>
                </a:solidFill>
                <a:latin typeface="Times New Roman" panose="02020603050405020304"/>
                <a:cs typeface="Times New Roman" panose="02020603050405020304"/>
              </a:rPr>
              <a:t>/</a:t>
            </a:r>
            <a:r>
              <a:rPr sz="2350" b="1" spc="-165" dirty="0">
                <a:solidFill>
                  <a:srgbClr val="005CAC"/>
                </a:solidFill>
                <a:latin typeface="Times New Roman" panose="02020603050405020304"/>
                <a:cs typeface="Times New Roman" panose="02020603050405020304"/>
              </a:rPr>
              <a:t>3</a:t>
            </a:r>
            <a:endParaRPr sz="2350">
              <a:latin typeface="Times New Roman" panose="02020603050405020304"/>
              <a:cs typeface="Times New Roman" panose="02020603050405020304"/>
            </a:endParaRPr>
          </a:p>
          <a:p>
            <a:pPr marL="24765">
              <a:lnSpc>
                <a:spcPct val="100000"/>
              </a:lnSpc>
              <a:spcBef>
                <a:spcPts val="50"/>
              </a:spcBef>
            </a:pPr>
            <a:r>
              <a:rPr sz="1650" spc="-105" dirty="0">
                <a:latin typeface="黑体" panose="02010609060101010101" charset="-122"/>
                <a:cs typeface="黑体" panose="02010609060101010101" charset="-122"/>
              </a:rPr>
              <a:t>生</a:t>
            </a:r>
            <a:r>
              <a:rPr sz="1650" spc="-114" dirty="0">
                <a:latin typeface="黑体" panose="02010609060101010101" charset="-122"/>
                <a:cs typeface="黑体" panose="02010609060101010101" charset="-122"/>
              </a:rPr>
              <a:t>产</a:t>
            </a:r>
            <a:r>
              <a:rPr sz="1650" spc="-105" dirty="0">
                <a:latin typeface="黑体" panose="02010609060101010101" charset="-122"/>
                <a:cs typeface="黑体" panose="02010609060101010101" charset="-122"/>
              </a:rPr>
              <a:t>周</a:t>
            </a:r>
            <a:r>
              <a:rPr sz="1650" spc="-5" dirty="0">
                <a:latin typeface="黑体" panose="02010609060101010101" charset="-122"/>
                <a:cs typeface="黑体" panose="02010609060101010101" charset="-122"/>
              </a:rPr>
              <a:t>期</a:t>
            </a:r>
            <a:endParaRPr sz="16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06388" y="4226433"/>
            <a:ext cx="1761489" cy="1647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>
              <a:lnSpc>
                <a:spcPts val="2785"/>
              </a:lnSpc>
              <a:spcBef>
                <a:spcPts val="100"/>
              </a:spcBef>
            </a:pPr>
            <a:r>
              <a:rPr sz="2350" b="1" spc="-40" dirty="0">
                <a:solidFill>
                  <a:srgbClr val="0052A4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280+</a:t>
            </a:r>
            <a:endParaRPr sz="23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ts val="1945"/>
              </a:lnSpc>
            </a:pPr>
            <a:r>
              <a:rPr sz="1650" spc="-70" dirty="0">
                <a:latin typeface="黑体" panose="02010609060101010101" charset="-122"/>
                <a:cs typeface="黑体" panose="02010609060101010101" charset="-122"/>
              </a:rPr>
              <a:t>零</a:t>
            </a:r>
            <a:r>
              <a:rPr sz="1650" spc="-5" dirty="0">
                <a:latin typeface="黑体" panose="02010609060101010101" charset="-122"/>
                <a:cs typeface="黑体" panose="02010609060101010101" charset="-122"/>
              </a:rPr>
              <a:t>件</a:t>
            </a:r>
            <a:endParaRPr sz="1650">
              <a:latin typeface="黑体" panose="02010609060101010101" charset="-122"/>
              <a:cs typeface="黑体" panose="02010609060101010101" charset="-122"/>
            </a:endParaRPr>
          </a:p>
          <a:p>
            <a:pPr marL="12700">
              <a:lnSpc>
                <a:spcPts val="2320"/>
              </a:lnSpc>
              <a:spcBef>
                <a:spcPts val="535"/>
              </a:spcBef>
            </a:pPr>
            <a:r>
              <a:rPr sz="2100" spc="-425" dirty="0">
                <a:latin typeface="黑体" panose="02010609060101010101" charset="-122"/>
                <a:cs typeface="黑体" panose="02010609060101010101" charset="-122"/>
              </a:rPr>
              <a:t>肌电阵列和</a:t>
            </a:r>
            <a:r>
              <a:rPr sz="2100" b="1" spc="-295" dirty="0">
                <a:solidFill>
                  <a:srgbClr val="005CAC"/>
                </a:solidFill>
                <a:latin typeface="Times New Roman" panose="02020603050405020304"/>
                <a:cs typeface="Times New Roman" panose="02020603050405020304"/>
              </a:rPr>
              <a:t>AI</a:t>
            </a:r>
            <a:r>
              <a:rPr sz="2100" b="1" spc="-305" dirty="0">
                <a:solidFill>
                  <a:srgbClr val="005CAC"/>
                </a:solidFill>
                <a:latin typeface="黑体" panose="02010609060101010101" charset="-122"/>
                <a:cs typeface="黑体" panose="02010609060101010101" charset="-122"/>
              </a:rPr>
              <a:t>意</a:t>
            </a:r>
            <a:endParaRPr sz="2100">
              <a:latin typeface="黑体" panose="02010609060101010101" charset="-122"/>
              <a:cs typeface="黑体" panose="02010609060101010101" charset="-122"/>
            </a:endParaRPr>
          </a:p>
          <a:p>
            <a:pPr marL="17145">
              <a:lnSpc>
                <a:spcPts val="3215"/>
              </a:lnSpc>
            </a:pPr>
            <a:r>
              <a:rPr sz="2850" b="1" spc="-165" dirty="0">
                <a:solidFill>
                  <a:srgbClr val="005DAE"/>
                </a:solidFill>
                <a:latin typeface="黑体" panose="02010609060101010101" charset="-122"/>
                <a:cs typeface="黑体" panose="02010609060101010101" charset="-122"/>
              </a:rPr>
              <a:t>图</a:t>
            </a:r>
            <a:r>
              <a:rPr sz="2850" b="1" spc="-180" dirty="0">
                <a:solidFill>
                  <a:srgbClr val="005DAE"/>
                </a:solidFill>
                <a:latin typeface="黑体" panose="02010609060101010101" charset="-122"/>
                <a:cs typeface="黑体" panose="02010609060101010101" charset="-122"/>
              </a:rPr>
              <a:t>识</a:t>
            </a:r>
            <a:r>
              <a:rPr sz="2850" b="1" spc="-165" dirty="0">
                <a:solidFill>
                  <a:srgbClr val="005DAE"/>
                </a:solidFill>
                <a:latin typeface="黑体" panose="02010609060101010101" charset="-122"/>
                <a:cs typeface="黑体" panose="02010609060101010101" charset="-122"/>
              </a:rPr>
              <a:t>别算</a:t>
            </a:r>
            <a:r>
              <a:rPr sz="2850" b="1" spc="-20" dirty="0">
                <a:solidFill>
                  <a:srgbClr val="005DAE"/>
                </a:solidFill>
                <a:latin typeface="黑体" panose="02010609060101010101" charset="-122"/>
                <a:cs typeface="黑体" panose="02010609060101010101" charset="-122"/>
              </a:rPr>
              <a:t>法</a:t>
            </a:r>
            <a:endParaRPr sz="2850">
              <a:latin typeface="黑体" panose="02010609060101010101" charset="-122"/>
              <a:cs typeface="黑体" panose="02010609060101010101" charset="-122"/>
            </a:endParaRPr>
          </a:p>
          <a:p>
            <a:pPr marL="12700">
              <a:lnSpc>
                <a:spcPts val="1975"/>
              </a:lnSpc>
            </a:pPr>
            <a:r>
              <a:rPr sz="1650" spc="-90" dirty="0">
                <a:latin typeface="黑体" panose="02010609060101010101" charset="-122"/>
                <a:cs typeface="黑体" panose="02010609060101010101" charset="-122"/>
              </a:rPr>
              <a:t>技术融</a:t>
            </a:r>
            <a:r>
              <a:rPr sz="1650" spc="-5" dirty="0">
                <a:latin typeface="黑体" panose="02010609060101010101" charset="-122"/>
                <a:cs typeface="黑体" panose="02010609060101010101" charset="-122"/>
              </a:rPr>
              <a:t>合</a:t>
            </a:r>
            <a:endParaRPr sz="16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06388" y="6441160"/>
            <a:ext cx="1577340" cy="815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7000"/>
              </a:lnSpc>
              <a:spcBef>
                <a:spcPts val="100"/>
              </a:spcBef>
              <a:tabLst>
                <a:tab pos="402590" algn="l"/>
                <a:tab pos="813435" algn="l"/>
                <a:tab pos="1198245" algn="l"/>
              </a:tabLst>
            </a:pPr>
            <a:r>
              <a:rPr sz="1650" spc="-140" dirty="0">
                <a:latin typeface="黑体" panose="02010609060101010101" charset="-122"/>
                <a:cs typeface="黑体" panose="02010609060101010101" charset="-122"/>
              </a:rPr>
              <a:t>实现</a:t>
            </a:r>
            <a:r>
              <a:rPr sz="1650" spc="-150" dirty="0">
                <a:latin typeface="黑体" panose="02010609060101010101" charset="-122"/>
                <a:cs typeface="黑体" panose="02010609060101010101" charset="-122"/>
              </a:rPr>
              <a:t>除</a:t>
            </a:r>
            <a:r>
              <a:rPr sz="1650" spc="-140" dirty="0">
                <a:latin typeface="黑体" panose="02010609060101010101" charset="-122"/>
                <a:cs typeface="黑体" panose="02010609060101010101" charset="-122"/>
              </a:rPr>
              <a:t>芯片外零</a:t>
            </a:r>
            <a:r>
              <a:rPr sz="1650" spc="-5" dirty="0">
                <a:latin typeface="黑体" panose="02010609060101010101" charset="-122"/>
                <a:cs typeface="黑体" panose="02010609060101010101" charset="-122"/>
              </a:rPr>
              <a:t>件 </a:t>
            </a:r>
            <a:r>
              <a:rPr sz="1650" spc="-5" dirty="0">
                <a:solidFill>
                  <a:srgbClr val="0052A4"/>
                </a:solidFill>
                <a:latin typeface="黑体" panose="02010609060101010101" charset="-122"/>
                <a:cs typeface="黑体" panose="02010609060101010101" charset="-122"/>
              </a:rPr>
              <a:t>全	部	自	研</a:t>
            </a:r>
            <a:endParaRPr sz="16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219679" y="1824228"/>
            <a:ext cx="1790700" cy="9944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3865">
              <a:lnSpc>
                <a:spcPts val="3410"/>
              </a:lnSpc>
              <a:spcBef>
                <a:spcPts val="95"/>
              </a:spcBef>
            </a:pPr>
            <a:r>
              <a:rPr sz="2850" b="1" spc="-45" dirty="0">
                <a:solidFill>
                  <a:srgbClr val="F83000"/>
                </a:solidFill>
                <a:latin typeface="黑体" panose="02010609060101010101" charset="-122"/>
                <a:cs typeface="黑体" panose="02010609060101010101" charset="-122"/>
              </a:rPr>
              <a:t>最</a:t>
            </a:r>
            <a:r>
              <a:rPr sz="2850" b="1" spc="-20" dirty="0">
                <a:solidFill>
                  <a:srgbClr val="F83000"/>
                </a:solidFill>
                <a:latin typeface="黑体" panose="02010609060101010101" charset="-122"/>
                <a:cs typeface="黑体" panose="02010609060101010101" charset="-122"/>
              </a:rPr>
              <a:t>低</a:t>
            </a:r>
            <a:endParaRPr sz="2850">
              <a:latin typeface="黑体" panose="02010609060101010101" charset="-122"/>
              <a:cs typeface="黑体" panose="02010609060101010101" charset="-122"/>
            </a:endParaRPr>
          </a:p>
          <a:p>
            <a:pPr marL="12700">
              <a:lnSpc>
                <a:spcPts val="1970"/>
              </a:lnSpc>
            </a:pPr>
            <a:r>
              <a:rPr sz="1650" spc="50" dirty="0">
                <a:latin typeface="黑体" panose="02010609060101010101" charset="-122"/>
                <a:cs typeface="黑体" panose="02010609060101010101" charset="-122"/>
              </a:rPr>
              <a:t>自</a:t>
            </a:r>
            <a:r>
              <a:rPr sz="1650" spc="40" dirty="0">
                <a:latin typeface="黑体" panose="02010609060101010101" charset="-122"/>
                <a:cs typeface="黑体" panose="02010609060101010101" charset="-122"/>
              </a:rPr>
              <a:t>研</a:t>
            </a:r>
            <a:r>
              <a:rPr sz="1650" spc="50" dirty="0">
                <a:latin typeface="黑体" panose="02010609060101010101" charset="-122"/>
                <a:cs typeface="黑体" panose="02010609060101010101" charset="-122"/>
              </a:rPr>
              <a:t>专利</a:t>
            </a:r>
            <a:r>
              <a:rPr sz="1650" spc="40" dirty="0">
                <a:latin typeface="黑体" panose="02010609060101010101" charset="-122"/>
                <a:cs typeface="黑体" panose="02010609060101010101" charset="-122"/>
              </a:rPr>
              <a:t>模</a:t>
            </a:r>
            <a:r>
              <a:rPr sz="1650" spc="50" dirty="0">
                <a:latin typeface="黑体" panose="02010609060101010101" charset="-122"/>
                <a:cs typeface="黑体" panose="02010609060101010101" charset="-122"/>
              </a:rPr>
              <a:t>具及</a:t>
            </a:r>
            <a:r>
              <a:rPr sz="1650" spc="-5" dirty="0">
                <a:latin typeface="黑体" panose="02010609060101010101" charset="-122"/>
                <a:cs typeface="黑体" panose="02010609060101010101" charset="-122"/>
              </a:rPr>
              <a:t>电</a:t>
            </a:r>
            <a:endParaRPr sz="1650">
              <a:latin typeface="黑体" panose="02010609060101010101" charset="-122"/>
              <a:cs typeface="黑体" panose="02010609060101010101" charset="-122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650" spc="100" dirty="0">
                <a:latin typeface="黑体" panose="02010609060101010101" charset="-122"/>
                <a:cs typeface="黑体" panose="02010609060101010101" charset="-122"/>
              </a:rPr>
              <a:t>机，</a:t>
            </a:r>
            <a:r>
              <a:rPr sz="1650" spc="90" dirty="0">
                <a:latin typeface="黑体" panose="02010609060101010101" charset="-122"/>
                <a:cs typeface="黑体" panose="02010609060101010101" charset="-122"/>
              </a:rPr>
              <a:t>全</a:t>
            </a:r>
            <a:r>
              <a:rPr sz="1650" spc="100" dirty="0">
                <a:latin typeface="黑体" panose="02010609060101010101" charset="-122"/>
                <a:cs typeface="黑体" panose="02010609060101010101" charset="-122"/>
              </a:rPr>
              <a:t>球成本最</a:t>
            </a:r>
            <a:r>
              <a:rPr sz="1650" spc="-5" dirty="0">
                <a:latin typeface="黑体" panose="02010609060101010101" charset="-122"/>
                <a:cs typeface="黑体" panose="02010609060101010101" charset="-122"/>
              </a:rPr>
              <a:t>低</a:t>
            </a:r>
            <a:endParaRPr sz="16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219679" y="3357359"/>
            <a:ext cx="1529715" cy="1006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2280">
              <a:lnSpc>
                <a:spcPct val="100000"/>
              </a:lnSpc>
              <a:spcBef>
                <a:spcPts val="95"/>
              </a:spcBef>
            </a:pPr>
            <a:r>
              <a:rPr sz="2850" b="1" spc="-25" dirty="0">
                <a:solidFill>
                  <a:srgbClr val="F83000"/>
                </a:solidFill>
                <a:latin typeface="黑体" panose="02010609060101010101" charset="-122"/>
                <a:cs typeface="黑体" panose="02010609060101010101" charset="-122"/>
              </a:rPr>
              <a:t>最</a:t>
            </a:r>
            <a:r>
              <a:rPr sz="2850" b="1" spc="-20" dirty="0">
                <a:solidFill>
                  <a:srgbClr val="F83000"/>
                </a:solidFill>
                <a:latin typeface="黑体" panose="02010609060101010101" charset="-122"/>
                <a:cs typeface="黑体" panose="02010609060101010101" charset="-122"/>
              </a:rPr>
              <a:t>多</a:t>
            </a:r>
            <a:endParaRPr sz="2850">
              <a:latin typeface="黑体" panose="02010609060101010101" charset="-122"/>
              <a:cs typeface="黑体" panose="02010609060101010101" charset="-122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650" spc="50" dirty="0">
                <a:latin typeface="黑体" panose="02010609060101010101" charset="-122"/>
                <a:cs typeface="黑体" panose="02010609060101010101" charset="-122"/>
              </a:rPr>
              <a:t>全</a:t>
            </a:r>
            <a:r>
              <a:rPr sz="1650" spc="40" dirty="0">
                <a:latin typeface="黑体" panose="02010609060101010101" charset="-122"/>
                <a:cs typeface="黑体" panose="02010609060101010101" charset="-122"/>
              </a:rPr>
              <a:t>球</a:t>
            </a:r>
            <a:r>
              <a:rPr sz="1650" spc="50" dirty="0">
                <a:latin typeface="黑体" panose="02010609060101010101" charset="-122"/>
                <a:cs typeface="黑体" panose="02010609060101010101" charset="-122"/>
              </a:rPr>
              <a:t>最多</a:t>
            </a:r>
            <a:r>
              <a:rPr sz="1650" spc="40" dirty="0">
                <a:latin typeface="黑体" panose="02010609060101010101" charset="-122"/>
                <a:cs typeface="黑体" panose="02010609060101010101" charset="-122"/>
              </a:rPr>
              <a:t>手</a:t>
            </a:r>
            <a:r>
              <a:rPr sz="1650" spc="50" dirty="0">
                <a:latin typeface="黑体" panose="02010609060101010101" charset="-122"/>
                <a:cs typeface="黑体" panose="02010609060101010101" charset="-122"/>
              </a:rPr>
              <a:t>势</a:t>
            </a:r>
            <a:r>
              <a:rPr sz="1650" spc="-5" dirty="0">
                <a:latin typeface="黑体" panose="02010609060101010101" charset="-122"/>
                <a:cs typeface="黑体" panose="02010609060101010101" charset="-122"/>
              </a:rPr>
              <a:t>肌</a:t>
            </a:r>
            <a:endParaRPr sz="1650">
              <a:latin typeface="黑体" panose="02010609060101010101" charset="-122"/>
              <a:cs typeface="黑体" panose="02010609060101010101" charset="-122"/>
            </a:endParaRPr>
          </a:p>
          <a:p>
            <a:pPr marL="367665">
              <a:lnSpc>
                <a:spcPct val="100000"/>
              </a:lnSpc>
              <a:spcBef>
                <a:spcPts val="310"/>
              </a:spcBef>
            </a:pPr>
            <a:r>
              <a:rPr sz="1650" spc="65" dirty="0">
                <a:latin typeface="黑体" panose="02010609060101010101" charset="-122"/>
                <a:cs typeface="黑体" panose="02010609060101010101" charset="-122"/>
              </a:rPr>
              <a:t>电仿生</a:t>
            </a:r>
            <a:r>
              <a:rPr sz="1650" spc="-5" dirty="0">
                <a:latin typeface="黑体" panose="02010609060101010101" charset="-122"/>
                <a:cs typeface="黑体" panose="02010609060101010101" charset="-122"/>
              </a:rPr>
              <a:t>手</a:t>
            </a:r>
            <a:endParaRPr sz="16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111987" y="3326327"/>
            <a:ext cx="1529715" cy="103441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375"/>
              </a:spcBef>
            </a:pPr>
            <a:r>
              <a:rPr sz="2850" b="1" spc="-60" dirty="0">
                <a:solidFill>
                  <a:srgbClr val="F83900"/>
                </a:solidFill>
                <a:latin typeface="黑体" panose="02010609060101010101" charset="-122"/>
                <a:cs typeface="黑体" panose="02010609060101010101" charset="-122"/>
              </a:rPr>
              <a:t>最</a:t>
            </a:r>
            <a:r>
              <a:rPr sz="2850" b="1" spc="-20" dirty="0">
                <a:solidFill>
                  <a:srgbClr val="F83900"/>
                </a:solidFill>
                <a:latin typeface="黑体" panose="02010609060101010101" charset="-122"/>
                <a:cs typeface="黑体" panose="02010609060101010101" charset="-122"/>
              </a:rPr>
              <a:t>轻</a:t>
            </a:r>
            <a:endParaRPr sz="2850">
              <a:latin typeface="黑体" panose="02010609060101010101" charset="-122"/>
              <a:cs typeface="黑体" panose="02010609060101010101" charset="-122"/>
            </a:endParaRPr>
          </a:p>
          <a:p>
            <a:pPr marL="12700" marR="5080" indent="31750">
              <a:lnSpc>
                <a:spcPct val="107000"/>
              </a:lnSpc>
              <a:spcBef>
                <a:spcPts val="20"/>
              </a:spcBef>
            </a:pPr>
            <a:r>
              <a:rPr sz="1650" spc="95" dirty="0">
                <a:latin typeface="黑体" panose="02010609060101010101" charset="-122"/>
                <a:cs typeface="黑体" panose="02010609060101010101" charset="-122"/>
              </a:rPr>
              <a:t>280</a:t>
            </a:r>
            <a:r>
              <a:rPr sz="1650" spc="-680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650" spc="-5" dirty="0">
                <a:latin typeface="黑体" panose="02010609060101010101" charset="-122"/>
                <a:cs typeface="黑体" panose="02010609060101010101" charset="-122"/>
              </a:rPr>
              <a:t>+</a:t>
            </a:r>
            <a:r>
              <a:rPr sz="1650" spc="-670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650" spc="160" dirty="0">
                <a:latin typeface="黑体" panose="02010609060101010101" charset="-122"/>
                <a:cs typeface="黑体" panose="02010609060101010101" charset="-122"/>
              </a:rPr>
              <a:t>零件</a:t>
            </a:r>
            <a:r>
              <a:rPr sz="1650" spc="150" dirty="0">
                <a:latin typeface="黑体" panose="02010609060101010101" charset="-122"/>
                <a:cs typeface="黑体" panose="02010609060101010101" charset="-122"/>
              </a:rPr>
              <a:t>组</a:t>
            </a:r>
            <a:r>
              <a:rPr sz="1650" spc="-5" dirty="0">
                <a:latin typeface="黑体" panose="02010609060101010101" charset="-122"/>
                <a:cs typeface="黑体" panose="02010609060101010101" charset="-122"/>
              </a:rPr>
              <a:t>成 </a:t>
            </a:r>
            <a:r>
              <a:rPr sz="1650" spc="50" dirty="0">
                <a:latin typeface="黑体" panose="02010609060101010101" charset="-122"/>
                <a:cs typeface="黑体" panose="02010609060101010101" charset="-122"/>
              </a:rPr>
              <a:t>国</a:t>
            </a:r>
            <a:r>
              <a:rPr sz="1650" spc="40" dirty="0">
                <a:latin typeface="黑体" panose="02010609060101010101" charset="-122"/>
                <a:cs typeface="黑体" panose="02010609060101010101" charset="-122"/>
              </a:rPr>
              <a:t>内</a:t>
            </a:r>
            <a:r>
              <a:rPr sz="1650" spc="50" dirty="0">
                <a:latin typeface="黑体" panose="02010609060101010101" charset="-122"/>
                <a:cs typeface="黑体" panose="02010609060101010101" charset="-122"/>
              </a:rPr>
              <a:t>最轻</a:t>
            </a:r>
            <a:r>
              <a:rPr sz="1650" spc="40" dirty="0">
                <a:latin typeface="黑体" panose="02010609060101010101" charset="-122"/>
                <a:cs typeface="黑体" panose="02010609060101010101" charset="-122"/>
              </a:rPr>
              <a:t>仿</a:t>
            </a:r>
            <a:r>
              <a:rPr sz="1650" spc="50" dirty="0">
                <a:latin typeface="黑体" panose="02010609060101010101" charset="-122"/>
                <a:cs typeface="黑体" panose="02010609060101010101" charset="-122"/>
              </a:rPr>
              <a:t>生</a:t>
            </a:r>
            <a:r>
              <a:rPr sz="1650" spc="-5" dirty="0">
                <a:latin typeface="黑体" panose="02010609060101010101" charset="-122"/>
                <a:cs typeface="黑体" panose="02010609060101010101" charset="-122"/>
              </a:rPr>
              <a:t>手</a:t>
            </a:r>
            <a:endParaRPr sz="16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4700504" y="1864360"/>
            <a:ext cx="597407" cy="10403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4712695" y="3412235"/>
            <a:ext cx="601980" cy="10210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8776207" y="7504912"/>
            <a:ext cx="743585" cy="617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4615" marR="5080" indent="-82550">
              <a:lnSpc>
                <a:spcPct val="139000"/>
              </a:lnSpc>
              <a:spcBef>
                <a:spcPts val="95"/>
              </a:spcBef>
            </a:pPr>
            <a:r>
              <a:rPr sz="1400" spc="15" dirty="0">
                <a:latin typeface="宋体" panose="02010600030101010101" pitchFamily="2" charset="-122"/>
                <a:cs typeface="宋体" panose="02010600030101010101" pitchFamily="2" charset="-122"/>
              </a:rPr>
              <a:t>傲意科</a:t>
            </a:r>
            <a:r>
              <a:rPr sz="1400" dirty="0">
                <a:latin typeface="宋体" panose="02010600030101010101" pitchFamily="2" charset="-122"/>
                <a:cs typeface="宋体" panose="02010600030101010101" pitchFamily="2" charset="-122"/>
              </a:rPr>
              <a:t>技  </a:t>
            </a:r>
            <a:r>
              <a:rPr sz="1400" spc="-10" dirty="0">
                <a:latin typeface="宋体" panose="02010600030101010101" pitchFamily="2" charset="-122"/>
                <a:cs typeface="宋体" panose="02010600030101010101" pitchFamily="2" charset="-122"/>
              </a:rPr>
              <a:t>OHand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986508" y="8667229"/>
            <a:ext cx="187325" cy="222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30" dirty="0">
                <a:latin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sz="1300" spc="-5" dirty="0">
                <a:latin typeface="宋体" panose="02010600030101010101" pitchFamily="2" charset="-122"/>
                <a:cs typeface="宋体" panose="02010600030101010101" pitchFamily="2" charset="-122"/>
              </a:rPr>
              <a:t>8</a:t>
            </a:r>
            <a:endParaRPr sz="13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0852404" y="3393947"/>
            <a:ext cx="597407" cy="10408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2534900" y="3406140"/>
            <a:ext cx="583692" cy="10226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648700" y="1882139"/>
            <a:ext cx="577596" cy="10165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12712700" y="7696072"/>
            <a:ext cx="620395" cy="307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spc="10" dirty="0">
                <a:latin typeface="宋体" panose="02010600030101010101" pitchFamily="2" charset="-122"/>
                <a:cs typeface="宋体" panose="02010600030101010101" pitchFamily="2" charset="-122"/>
              </a:rPr>
              <a:t>~1</a:t>
            </a:r>
            <a:r>
              <a:rPr sz="1850" spc="35" dirty="0">
                <a:latin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sz="1850" dirty="0">
                <a:latin typeface="宋体" panose="02010600030101010101" pitchFamily="2" charset="-122"/>
                <a:cs typeface="宋体" panose="02010600030101010101" pitchFamily="2" charset="-122"/>
              </a:rPr>
              <a:t>万</a:t>
            </a:r>
            <a:endParaRPr sz="18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063988" y="7734300"/>
            <a:ext cx="454659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0" dirty="0">
                <a:latin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sz="1400" spc="-45" dirty="0">
                <a:latin typeface="宋体" panose="02010600030101010101" pitchFamily="2" charset="-122"/>
                <a:cs typeface="宋体" panose="02010600030101010101" pitchFamily="2" charset="-122"/>
              </a:rPr>
              <a:t>8</a:t>
            </a:r>
            <a:r>
              <a:rPr sz="1400" spc="-35" dirty="0">
                <a:latin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sz="1400" spc="-45" dirty="0">
                <a:latin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sz="1400" dirty="0">
                <a:latin typeface="宋体" panose="02010600030101010101" pitchFamily="2" charset="-122"/>
                <a:cs typeface="宋体" panose="02010600030101010101" pitchFamily="2" charset="-122"/>
              </a:rPr>
              <a:t>7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042395" y="7734300"/>
            <a:ext cx="28892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sz="1400" spc="-35" dirty="0">
                <a:latin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sz="1400" dirty="0">
                <a:latin typeface="宋体" panose="02010600030101010101" pitchFamily="2" charset="-122"/>
                <a:cs typeface="宋体" panose="02010600030101010101" pitchFamily="2" charset="-122"/>
              </a:rPr>
              <a:t>8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1988800" y="7703819"/>
            <a:ext cx="2038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5" dirty="0">
                <a:latin typeface="宋体" panose="02010600030101010101" pitchFamily="2" charset="-122"/>
                <a:cs typeface="宋体" panose="02010600030101010101" pitchFamily="2" charset="-122"/>
              </a:rPr>
              <a:t>有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476488" y="6844283"/>
            <a:ext cx="6998334" cy="623570"/>
          </a:xfrm>
          <a:custGeom>
            <a:avLst/>
            <a:gdLst/>
            <a:ahLst/>
            <a:cxnLst/>
            <a:rect l="l" t="t" r="r" b="b"/>
            <a:pathLst>
              <a:path w="6998334" h="623570">
                <a:moveTo>
                  <a:pt x="0" y="0"/>
                </a:moveTo>
                <a:lnTo>
                  <a:pt x="6998208" y="0"/>
                </a:lnTo>
                <a:lnTo>
                  <a:pt x="6998208" y="623316"/>
                </a:lnTo>
                <a:lnTo>
                  <a:pt x="0" y="623316"/>
                </a:lnTo>
                <a:lnTo>
                  <a:pt x="0" y="0"/>
                </a:lnTo>
                <a:close/>
              </a:path>
            </a:pathLst>
          </a:custGeom>
          <a:solidFill>
            <a:srgbClr val="D5DA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8936228" y="5157469"/>
            <a:ext cx="43116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5" dirty="0">
                <a:solidFill>
                  <a:srgbClr val="00479B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品牌</a:t>
            </a:r>
            <a:endParaRPr sz="16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4221460" y="5155945"/>
            <a:ext cx="429259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30" dirty="0">
                <a:solidFill>
                  <a:srgbClr val="004A9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估</a:t>
            </a:r>
            <a:r>
              <a:rPr sz="1600" b="1" spc="-15" dirty="0">
                <a:solidFill>
                  <a:srgbClr val="004A9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值</a:t>
            </a:r>
            <a:endParaRPr sz="16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478519" y="5622925"/>
            <a:ext cx="1275080" cy="586105"/>
          </a:xfrm>
          <a:custGeom>
            <a:avLst/>
            <a:gdLst/>
            <a:ahLst/>
            <a:cxnLst/>
            <a:rect l="l" t="t" r="r" b="b"/>
            <a:pathLst>
              <a:path w="1275079" h="586104">
                <a:moveTo>
                  <a:pt x="0" y="0"/>
                </a:moveTo>
                <a:lnTo>
                  <a:pt x="1275079" y="0"/>
                </a:lnTo>
                <a:lnTo>
                  <a:pt x="1275079" y="586104"/>
                </a:lnTo>
                <a:lnTo>
                  <a:pt x="0" y="586104"/>
                </a:lnTo>
                <a:lnTo>
                  <a:pt x="0" y="0"/>
                </a:lnTo>
                <a:close/>
              </a:path>
            </a:pathLst>
          </a:custGeom>
          <a:solidFill>
            <a:srgbClr val="C6CD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8959088" y="5666485"/>
            <a:ext cx="639445" cy="50673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1870"/>
              </a:lnSpc>
              <a:spcBef>
                <a:spcPts val="200"/>
              </a:spcBef>
            </a:pPr>
            <a:r>
              <a:rPr sz="1600" spc="30" dirty="0">
                <a:latin typeface="宋体" panose="02010600030101010101" pitchFamily="2" charset="-122"/>
                <a:cs typeface="宋体" panose="02010600030101010101" pitchFamily="2" charset="-122"/>
              </a:rPr>
              <a:t>普</a:t>
            </a:r>
            <a:r>
              <a:rPr sz="1600" spc="-5" dirty="0">
                <a:latin typeface="宋体" panose="02010600030101010101" pitchFamily="2" charset="-122"/>
                <a:cs typeface="宋体" panose="02010600030101010101" pitchFamily="2" charset="-122"/>
              </a:rPr>
              <a:t>通 </a:t>
            </a:r>
            <a:r>
              <a:rPr sz="1600" spc="20" dirty="0">
                <a:latin typeface="宋体" panose="02010600030101010101" pitchFamily="2" charset="-122"/>
                <a:cs typeface="宋体" panose="02010600030101010101" pitchFamily="2" charset="-122"/>
              </a:rPr>
              <a:t>仿生</a:t>
            </a:r>
            <a:r>
              <a:rPr sz="1600" spc="-5" dirty="0">
                <a:latin typeface="宋体" panose="02010600030101010101" pitchFamily="2" charset="-122"/>
                <a:cs typeface="宋体" panose="02010600030101010101" pitchFamily="2" charset="-122"/>
              </a:rPr>
              <a:t>手</a:t>
            </a:r>
            <a:endParaRPr sz="16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9750425" y="5622925"/>
            <a:ext cx="1993264" cy="586105"/>
          </a:xfrm>
          <a:custGeom>
            <a:avLst/>
            <a:gdLst/>
            <a:ahLst/>
            <a:cxnLst/>
            <a:rect l="l" t="t" r="r" b="b"/>
            <a:pathLst>
              <a:path w="1993265" h="586104">
                <a:moveTo>
                  <a:pt x="0" y="0"/>
                </a:moveTo>
                <a:lnTo>
                  <a:pt x="1993265" y="0"/>
                </a:lnTo>
                <a:lnTo>
                  <a:pt x="1993265" y="586104"/>
                </a:lnTo>
                <a:lnTo>
                  <a:pt x="0" y="586104"/>
                </a:lnTo>
                <a:lnTo>
                  <a:pt x="0" y="0"/>
                </a:lnTo>
                <a:close/>
              </a:path>
            </a:pathLst>
          </a:custGeom>
          <a:solidFill>
            <a:srgbClr val="C6CD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1746865" y="5622925"/>
            <a:ext cx="3856990" cy="586105"/>
          </a:xfrm>
          <a:custGeom>
            <a:avLst/>
            <a:gdLst/>
            <a:ahLst/>
            <a:cxnLst/>
            <a:rect l="l" t="t" r="r" b="b"/>
            <a:pathLst>
              <a:path w="3856990" h="586104">
                <a:moveTo>
                  <a:pt x="0" y="0"/>
                </a:moveTo>
                <a:lnTo>
                  <a:pt x="3856990" y="0"/>
                </a:lnTo>
                <a:lnTo>
                  <a:pt x="3856990" y="586104"/>
                </a:lnTo>
                <a:lnTo>
                  <a:pt x="0" y="586104"/>
                </a:lnTo>
                <a:lnTo>
                  <a:pt x="0" y="0"/>
                </a:lnTo>
                <a:close/>
              </a:path>
            </a:pathLst>
          </a:custGeom>
          <a:solidFill>
            <a:srgbClr val="C6CD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8584171" y="6223876"/>
            <a:ext cx="121221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915" marR="5080" indent="-196850">
              <a:lnSpc>
                <a:spcPct val="110000"/>
              </a:lnSpc>
              <a:spcBef>
                <a:spcPts val="100"/>
              </a:spcBef>
            </a:pPr>
            <a:r>
              <a:rPr sz="1550" spc="20" dirty="0">
                <a:latin typeface="宋体" panose="02010600030101010101" pitchFamily="2" charset="-122"/>
                <a:cs typeface="宋体" panose="02010600030101010101" pitchFamily="2" charset="-122"/>
              </a:rPr>
              <a:t>德国</a:t>
            </a:r>
            <a:r>
              <a:rPr sz="1550" spc="5" dirty="0">
                <a:latin typeface="宋体" panose="02010600030101010101" pitchFamily="2" charset="-122"/>
                <a:cs typeface="宋体" panose="02010600030101010101" pitchFamily="2" charset="-122"/>
              </a:rPr>
              <a:t>Ot</a:t>
            </a:r>
            <a:r>
              <a:rPr sz="1550" spc="-10" dirty="0">
                <a:latin typeface="宋体" panose="02010600030101010101" pitchFamily="2" charset="-122"/>
                <a:cs typeface="宋体" panose="02010600030101010101" pitchFamily="2" charset="-122"/>
              </a:rPr>
              <a:t>t</a:t>
            </a:r>
            <a:r>
              <a:rPr sz="1550" spc="5" dirty="0">
                <a:latin typeface="宋体" panose="02010600030101010101" pitchFamily="2" charset="-122"/>
                <a:cs typeface="宋体" panose="02010600030101010101" pitchFamily="2" charset="-122"/>
              </a:rPr>
              <a:t>o</a:t>
            </a:r>
            <a:r>
              <a:rPr sz="1550" spc="-10" dirty="0">
                <a:latin typeface="宋体" panose="02010600030101010101" pitchFamily="2" charset="-122"/>
                <a:cs typeface="宋体" panose="02010600030101010101" pitchFamily="2" charset="-122"/>
              </a:rPr>
              <a:t>b</a:t>
            </a:r>
            <a:r>
              <a:rPr sz="1550" spc="5" dirty="0">
                <a:latin typeface="宋体" panose="02010600030101010101" pitchFamily="2" charset="-122"/>
                <a:cs typeface="宋体" panose="02010600030101010101" pitchFamily="2" charset="-122"/>
              </a:rPr>
              <a:t>a</a:t>
            </a:r>
            <a:r>
              <a:rPr sz="1550" spc="-10" dirty="0">
                <a:latin typeface="宋体" panose="02010600030101010101" pitchFamily="2" charset="-122"/>
                <a:cs typeface="宋体" panose="02010600030101010101" pitchFamily="2" charset="-122"/>
              </a:rPr>
              <a:t>c</a:t>
            </a:r>
            <a:r>
              <a:rPr sz="1550" dirty="0">
                <a:latin typeface="宋体" panose="02010600030101010101" pitchFamily="2" charset="-122"/>
                <a:cs typeface="宋体" panose="02010600030101010101" pitchFamily="2" charset="-122"/>
              </a:rPr>
              <a:t>k  </a:t>
            </a:r>
            <a:r>
              <a:rPr sz="1550" spc="-5" dirty="0">
                <a:latin typeface="宋体" panose="02010600030101010101" pitchFamily="2" charset="-122"/>
                <a:cs typeface="宋体" panose="02010600030101010101" pitchFamily="2" charset="-122"/>
              </a:rPr>
              <a:t>Bebionic</a:t>
            </a:r>
            <a:endParaRPr sz="15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3589000" y="6258941"/>
            <a:ext cx="1733550" cy="493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0" algn="ctr">
              <a:lnSpc>
                <a:spcPts val="1840"/>
              </a:lnSpc>
              <a:spcBef>
                <a:spcPts val="100"/>
              </a:spcBef>
            </a:pPr>
            <a:r>
              <a:rPr sz="1550" spc="5" dirty="0">
                <a:latin typeface="宋体" panose="02010600030101010101" pitchFamily="2" charset="-122"/>
                <a:cs typeface="宋体" panose="02010600030101010101" pitchFamily="2" charset="-122"/>
              </a:rPr>
              <a:t>50</a:t>
            </a:r>
            <a:r>
              <a:rPr sz="1550" spc="10" dirty="0">
                <a:latin typeface="宋体" panose="02010600030101010101" pitchFamily="2" charset="-122"/>
                <a:cs typeface="宋体" panose="02010600030101010101" pitchFamily="2" charset="-122"/>
              </a:rPr>
              <a:t>亿</a:t>
            </a:r>
            <a:r>
              <a:rPr sz="1550" spc="-5" dirty="0">
                <a:latin typeface="宋体" panose="02010600030101010101" pitchFamily="2" charset="-122"/>
                <a:cs typeface="宋体" panose="02010600030101010101" pitchFamily="2" charset="-122"/>
              </a:rPr>
              <a:t>欧</a:t>
            </a:r>
            <a:r>
              <a:rPr sz="1550" spc="5" dirty="0">
                <a:latin typeface="宋体" panose="02010600030101010101" pitchFamily="2" charset="-122"/>
                <a:cs typeface="宋体" panose="02010600030101010101" pitchFamily="2" charset="-122"/>
              </a:rPr>
              <a:t>元(~</a:t>
            </a:r>
            <a:r>
              <a:rPr sz="1550" spc="10" dirty="0">
                <a:latin typeface="宋体" panose="02010600030101010101" pitchFamily="2" charset="-122"/>
                <a:cs typeface="宋体" panose="02010600030101010101" pitchFamily="2" charset="-122"/>
              </a:rPr>
              <a:t>预</a:t>
            </a:r>
            <a:r>
              <a:rPr sz="1550" dirty="0">
                <a:latin typeface="宋体" panose="02010600030101010101" pitchFamily="2" charset="-122"/>
                <a:cs typeface="宋体" panose="02010600030101010101" pitchFamily="2" charset="-122"/>
              </a:rPr>
              <a:t>计</a:t>
            </a:r>
            <a:endParaRPr sz="15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algn="ctr">
              <a:lnSpc>
                <a:spcPts val="1840"/>
              </a:lnSpc>
            </a:pPr>
            <a:r>
              <a:rPr sz="1550" spc="15" dirty="0">
                <a:latin typeface="宋体" panose="02010600030101010101" pitchFamily="2" charset="-122"/>
                <a:cs typeface="宋体" panose="02010600030101010101" pitchFamily="2" charset="-122"/>
              </a:rPr>
              <a:t>202</a:t>
            </a:r>
            <a:r>
              <a:rPr sz="1550" spc="25" dirty="0">
                <a:latin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sz="1550" spc="15" dirty="0">
                <a:latin typeface="宋体" panose="02010600030101010101" pitchFamily="2" charset="-122"/>
                <a:cs typeface="宋体" panose="02010600030101010101" pitchFamily="2" charset="-122"/>
              </a:rPr>
              <a:t>.</a:t>
            </a:r>
            <a:r>
              <a:rPr sz="1550" spc="50" dirty="0">
                <a:latin typeface="宋体" panose="02010600030101010101" pitchFamily="2" charset="-122"/>
                <a:cs typeface="宋体" panose="02010600030101010101" pitchFamily="2" charset="-122"/>
              </a:rPr>
              <a:t>9</a:t>
            </a:r>
            <a:r>
              <a:rPr sz="1550" spc="20" dirty="0">
                <a:latin typeface="宋体" panose="02010600030101010101" pitchFamily="2" charset="-122"/>
                <a:cs typeface="宋体" panose="02010600030101010101" pitchFamily="2" charset="-122"/>
              </a:rPr>
              <a:t>月上</a:t>
            </a:r>
            <a:r>
              <a:rPr sz="1550" spc="30" dirty="0">
                <a:latin typeface="宋体" panose="02010600030101010101" pitchFamily="2" charset="-122"/>
                <a:cs typeface="宋体" panose="02010600030101010101" pitchFamily="2" charset="-122"/>
              </a:rPr>
              <a:t>市</a:t>
            </a:r>
            <a:r>
              <a:rPr sz="1550" spc="20" dirty="0">
                <a:latin typeface="宋体" panose="02010600030101010101" pitchFamily="2" charset="-122"/>
                <a:cs typeface="宋体" panose="02010600030101010101" pitchFamily="2" charset="-122"/>
              </a:rPr>
              <a:t>估值</a:t>
            </a:r>
            <a:r>
              <a:rPr sz="1550" dirty="0">
                <a:latin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sz="15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686279" y="6857847"/>
            <a:ext cx="1005205" cy="556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78765">
              <a:lnSpc>
                <a:spcPct val="112000"/>
              </a:lnSpc>
              <a:spcBef>
                <a:spcPts val="100"/>
              </a:spcBef>
            </a:pPr>
            <a:r>
              <a:rPr sz="1550" spc="70" dirty="0">
                <a:latin typeface="宋体" panose="02010600030101010101" pitchFamily="2" charset="-122"/>
                <a:cs typeface="宋体" panose="02010600030101010101" pitchFamily="2" charset="-122"/>
              </a:rPr>
              <a:t>冰</a:t>
            </a:r>
            <a:r>
              <a:rPr sz="1550" dirty="0">
                <a:latin typeface="宋体" panose="02010600030101010101" pitchFamily="2" charset="-122"/>
                <a:cs typeface="宋体" panose="02010600030101010101" pitchFamily="2" charset="-122"/>
              </a:rPr>
              <a:t>岛 </a:t>
            </a:r>
            <a:r>
              <a:rPr sz="1550" spc="5" dirty="0">
                <a:latin typeface="宋体" panose="02010600030101010101" pitchFamily="2" charset="-122"/>
                <a:cs typeface="宋体" panose="02010600030101010101" pitchFamily="2" charset="-122"/>
              </a:rPr>
              <a:t>O</a:t>
            </a:r>
            <a:r>
              <a:rPr sz="1550" spc="-10" dirty="0">
                <a:latin typeface="宋体" panose="02010600030101010101" pitchFamily="2" charset="-122"/>
                <a:cs typeface="宋体" panose="02010600030101010101" pitchFamily="2" charset="-122"/>
              </a:rPr>
              <a:t>ssuri</a:t>
            </a:r>
            <a:r>
              <a:rPr sz="1550" spc="5" dirty="0">
                <a:latin typeface="宋体" panose="02010600030101010101" pitchFamily="2" charset="-122"/>
                <a:cs typeface="宋体" panose="02010600030101010101" pitchFamily="2" charset="-122"/>
              </a:rPr>
              <a:t>L</a:t>
            </a:r>
            <a:r>
              <a:rPr sz="1550" spc="-10" dirty="0">
                <a:latin typeface="宋体" panose="02010600030101010101" pitchFamily="2" charset="-122"/>
                <a:cs typeface="宋体" panose="02010600030101010101" pitchFamily="2" charset="-122"/>
              </a:rPr>
              <a:t>im</a:t>
            </a:r>
            <a:r>
              <a:rPr sz="1550" dirty="0">
                <a:latin typeface="宋体" panose="02010600030101010101" pitchFamily="2" charset="-122"/>
                <a:cs typeface="宋体" panose="02010600030101010101" pitchFamily="2" charset="-122"/>
              </a:rPr>
              <a:t>b</a:t>
            </a:r>
            <a:endParaRPr sz="15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4117828" y="7052944"/>
            <a:ext cx="704215" cy="261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50" spc="-10" dirty="0">
                <a:latin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sz="1550" spc="-20" dirty="0">
                <a:latin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sz="1550" spc="-35" dirty="0">
                <a:latin typeface="宋体" panose="02010600030101010101" pitchFamily="2" charset="-122"/>
                <a:cs typeface="宋体" panose="02010600030101010101" pitchFamily="2" charset="-122"/>
              </a:rPr>
              <a:t>5</a:t>
            </a:r>
            <a:r>
              <a:rPr sz="1550" spc="-30" dirty="0">
                <a:latin typeface="宋体" panose="02010600030101010101" pitchFamily="2" charset="-122"/>
                <a:cs typeface="宋体" panose="02010600030101010101" pitchFamily="2" charset="-122"/>
              </a:rPr>
              <a:t>亿</a:t>
            </a:r>
            <a:r>
              <a:rPr sz="1550" dirty="0">
                <a:latin typeface="宋体" panose="02010600030101010101" pitchFamily="2" charset="-122"/>
                <a:cs typeface="宋体" panose="02010600030101010101" pitchFamily="2" charset="-122"/>
              </a:rPr>
              <a:t>元</a:t>
            </a:r>
            <a:endParaRPr sz="15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479535" y="7464552"/>
            <a:ext cx="6995160" cy="822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473567" y="4838572"/>
            <a:ext cx="7454900" cy="0"/>
          </a:xfrm>
          <a:custGeom>
            <a:avLst/>
            <a:gdLst/>
            <a:ahLst/>
            <a:cxnLst/>
            <a:rect l="l" t="t" r="r" b="b"/>
            <a:pathLst>
              <a:path w="7454900">
                <a:moveTo>
                  <a:pt x="0" y="0"/>
                </a:moveTo>
                <a:lnTo>
                  <a:pt x="7454646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8473567" y="5620892"/>
            <a:ext cx="7134859" cy="0"/>
          </a:xfrm>
          <a:custGeom>
            <a:avLst/>
            <a:gdLst/>
            <a:ahLst/>
            <a:cxnLst/>
            <a:rect l="l" t="t" r="r" b="b"/>
            <a:pathLst>
              <a:path w="7134859">
                <a:moveTo>
                  <a:pt x="0" y="0"/>
                </a:moveTo>
                <a:lnTo>
                  <a:pt x="7134606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8473567" y="6210172"/>
            <a:ext cx="7134859" cy="0"/>
          </a:xfrm>
          <a:custGeom>
            <a:avLst/>
            <a:gdLst/>
            <a:ahLst/>
            <a:cxnLst/>
            <a:rect l="l" t="t" r="r" b="b"/>
            <a:pathLst>
              <a:path w="7134859">
                <a:moveTo>
                  <a:pt x="0" y="0"/>
                </a:moveTo>
                <a:lnTo>
                  <a:pt x="7134606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473567" y="6843268"/>
            <a:ext cx="7134859" cy="0"/>
          </a:xfrm>
          <a:custGeom>
            <a:avLst/>
            <a:gdLst/>
            <a:ahLst/>
            <a:cxnLst/>
            <a:rect l="l" t="t" r="r" b="b"/>
            <a:pathLst>
              <a:path w="7134859">
                <a:moveTo>
                  <a:pt x="0" y="0"/>
                </a:moveTo>
                <a:lnTo>
                  <a:pt x="7134606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8473567" y="7549388"/>
            <a:ext cx="7454900" cy="0"/>
          </a:xfrm>
          <a:custGeom>
            <a:avLst/>
            <a:gdLst/>
            <a:ahLst/>
            <a:cxnLst/>
            <a:rect l="l" t="t" r="r" b="b"/>
            <a:pathLst>
              <a:path w="7454900">
                <a:moveTo>
                  <a:pt x="0" y="0"/>
                </a:moveTo>
                <a:lnTo>
                  <a:pt x="7454646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8476615" y="4835525"/>
            <a:ext cx="0" cy="2717165"/>
          </a:xfrm>
          <a:custGeom>
            <a:avLst/>
            <a:gdLst/>
            <a:ahLst/>
            <a:cxnLst/>
            <a:rect l="l" t="t" r="r" b="b"/>
            <a:pathLst>
              <a:path h="2717165">
                <a:moveTo>
                  <a:pt x="0" y="0"/>
                </a:moveTo>
                <a:lnTo>
                  <a:pt x="0" y="271691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51" name="object 51"/>
          <p:cNvGraphicFramePr>
            <a:graphicFrameLocks noGrp="1"/>
          </p:cNvGraphicFramePr>
          <p:nvPr/>
        </p:nvGraphicFramePr>
        <p:xfrm>
          <a:off x="10060178" y="5003291"/>
          <a:ext cx="3197858" cy="2305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6905"/>
                <a:gridCol w="1048384"/>
                <a:gridCol w="588644"/>
                <a:gridCol w="923925"/>
              </a:tblGrid>
              <a:tr h="30882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spc="20" dirty="0">
                          <a:solidFill>
                            <a:srgbClr val="00479A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手</a:t>
                      </a:r>
                      <a:r>
                        <a:rPr sz="1600" b="1" spc="-15" dirty="0">
                          <a:solidFill>
                            <a:srgbClr val="00479A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势</a:t>
                      </a:r>
                      <a:endParaRPr sz="16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R="46355" algn="ctr">
                        <a:lnSpc>
                          <a:spcPts val="1885"/>
                        </a:lnSpc>
                        <a:spcBef>
                          <a:spcPts val="445"/>
                        </a:spcBef>
                      </a:pPr>
                      <a:r>
                        <a:rPr sz="1600" b="1" spc="-40" dirty="0">
                          <a:solidFill>
                            <a:srgbClr val="00479B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传</a:t>
                      </a:r>
                      <a:r>
                        <a:rPr sz="1600" b="1" spc="-30" dirty="0">
                          <a:solidFill>
                            <a:srgbClr val="00479B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感</a:t>
                      </a:r>
                      <a:r>
                        <a:rPr sz="1600" b="1" spc="-15" dirty="0">
                          <a:solidFill>
                            <a:srgbClr val="00479B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器</a:t>
                      </a:r>
                      <a:endParaRPr sz="16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56515" marB="0"/>
                </a:tc>
                <a:tc gridSpan="2">
                  <a:txBody>
                    <a:bodyPr/>
                    <a:lstStyle/>
                    <a:p>
                      <a:pPr marL="14986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600" b="1" spc="-5" dirty="0">
                          <a:solidFill>
                            <a:srgbClr val="004697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智</a:t>
                      </a:r>
                      <a:r>
                        <a:rPr sz="1600" b="1" spc="-15" dirty="0">
                          <a:solidFill>
                            <a:srgbClr val="004697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能</a:t>
                      </a:r>
                      <a:endParaRPr sz="16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48894" marB="0"/>
                </a:tc>
                <a:tc hMerge="1">
                  <a:tcPr marL="0" marR="0" marT="0" marB="0"/>
                </a:tc>
              </a:tr>
              <a:tr h="308775">
                <a:tc>
                  <a:txBody>
                    <a:bodyPr/>
                    <a:lstStyle/>
                    <a:p>
                      <a:pPr marL="31750">
                        <a:lnSpc>
                          <a:spcPts val="1900"/>
                        </a:lnSpc>
                      </a:pPr>
                      <a:r>
                        <a:rPr sz="1600" b="1" spc="-40" dirty="0">
                          <a:solidFill>
                            <a:srgbClr val="004FAA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数</a:t>
                      </a:r>
                      <a:r>
                        <a:rPr sz="1600" b="1" spc="-15" dirty="0">
                          <a:solidFill>
                            <a:srgbClr val="004FAA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量</a:t>
                      </a:r>
                      <a:endParaRPr sz="16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11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600" b="1" spc="-40" dirty="0">
                          <a:solidFill>
                            <a:srgbClr val="0046A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数</a:t>
                      </a:r>
                      <a:r>
                        <a:rPr sz="1600" b="1" spc="-15" dirty="0">
                          <a:solidFill>
                            <a:srgbClr val="0046A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量</a:t>
                      </a:r>
                      <a:endParaRPr sz="16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L="92075" algn="ctr">
                        <a:lnSpc>
                          <a:spcPts val="1855"/>
                        </a:lnSpc>
                      </a:pPr>
                      <a:r>
                        <a:rPr sz="1600" b="1" spc="-15" dirty="0">
                          <a:solidFill>
                            <a:srgbClr val="00479A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训练</a:t>
                      </a:r>
                      <a:endParaRPr sz="16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2545" algn="r">
                        <a:lnSpc>
                          <a:spcPts val="785"/>
                        </a:lnSpc>
                      </a:pPr>
                      <a:r>
                        <a:rPr sz="1600" b="1" spc="-15" dirty="0">
                          <a:solidFill>
                            <a:srgbClr val="00439A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定</a:t>
                      </a:r>
                      <a:r>
                        <a:rPr sz="1600" b="1" dirty="0">
                          <a:solidFill>
                            <a:srgbClr val="00439A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价</a:t>
                      </a:r>
                      <a:endParaRPr sz="16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</a:tr>
              <a:tr h="589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4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7462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sz="16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1270" marB="0">
                    <a:solidFill>
                      <a:srgbClr val="C6CD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4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24130"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sz="16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127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6CD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39065"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无</a:t>
                      </a:r>
                      <a:endParaRPr sz="16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C6CD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66675" algn="r">
                        <a:lnSpc>
                          <a:spcPct val="100000"/>
                        </a:lnSpc>
                      </a:pPr>
                      <a:r>
                        <a:rPr sz="1600" spc="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r>
                        <a:rPr sz="160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万</a:t>
                      </a:r>
                      <a:endParaRPr sz="16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3175" marB="0">
                    <a:solidFill>
                      <a:srgbClr val="C6CDDE"/>
                    </a:solidFill>
                  </a:tcPr>
                </a:tc>
              </a:tr>
              <a:tr h="6330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244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550" spc="-1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14</a:t>
                      </a:r>
                      <a:endParaRPr sz="15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33020" algn="ctr">
                        <a:lnSpc>
                          <a:spcPct val="100000"/>
                        </a:lnSpc>
                      </a:pPr>
                      <a:r>
                        <a:rPr sz="15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sz="15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 marL="154940" algn="ctr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15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无</a:t>
                      </a:r>
                      <a:endParaRPr sz="15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1555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4826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550" spc="-2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r>
                        <a:rPr sz="1550" spc="-5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r>
                        <a:rPr sz="15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万</a:t>
                      </a:r>
                      <a:endParaRPr sz="15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/>
                </a:tc>
              </a:tr>
              <a:tr h="4651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36525">
                        <a:lnSpc>
                          <a:spcPts val="1810"/>
                        </a:lnSpc>
                      </a:pPr>
                      <a:r>
                        <a:rPr sz="1550" spc="-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18</a:t>
                      </a:r>
                      <a:endParaRPr sz="15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3175" marB="0">
                    <a:solidFill>
                      <a:srgbClr val="D5DA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17780" algn="ctr">
                        <a:lnSpc>
                          <a:spcPts val="1670"/>
                        </a:lnSpc>
                      </a:pPr>
                      <a:r>
                        <a:rPr sz="15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sz="15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985" marB="0">
                    <a:solidFill>
                      <a:srgbClr val="D5DA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91135" algn="ctr">
                        <a:lnSpc>
                          <a:spcPct val="100000"/>
                        </a:lnSpc>
                      </a:pPr>
                      <a:r>
                        <a:rPr sz="15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无</a:t>
                      </a:r>
                      <a:endParaRPr sz="15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3810" marB="0">
                    <a:solidFill>
                      <a:srgbClr val="D5DA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24130" algn="r">
                        <a:lnSpc>
                          <a:spcPts val="1810"/>
                        </a:lnSpc>
                      </a:pPr>
                      <a:r>
                        <a:rPr sz="1550" spc="-1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r>
                        <a:rPr sz="1550" spc="-3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r>
                        <a:rPr sz="15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万</a:t>
                      </a:r>
                      <a:endParaRPr sz="15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3175" marB="0">
                    <a:solidFill>
                      <a:srgbClr val="D5DAE3"/>
                    </a:solidFill>
                  </a:tcPr>
                </a:tc>
              </a:tr>
            </a:tbl>
          </a:graphicData>
        </a:graphic>
      </p:graphicFrame>
      <p:sp>
        <p:nvSpPr>
          <p:cNvPr id="52" name="object 52"/>
          <p:cNvSpPr/>
          <p:nvPr/>
        </p:nvSpPr>
        <p:spPr>
          <a:xfrm>
            <a:off x="15605125" y="4835525"/>
            <a:ext cx="0" cy="2710815"/>
          </a:xfrm>
          <a:custGeom>
            <a:avLst/>
            <a:gdLst/>
            <a:ahLst/>
            <a:cxnLst/>
            <a:rect l="l" t="t" r="r" b="b"/>
            <a:pathLst>
              <a:path h="2710815">
                <a:moveTo>
                  <a:pt x="0" y="0"/>
                </a:moveTo>
                <a:lnTo>
                  <a:pt x="0" y="2710815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5925164" y="4841621"/>
            <a:ext cx="0" cy="2710815"/>
          </a:xfrm>
          <a:custGeom>
            <a:avLst/>
            <a:gdLst/>
            <a:ahLst/>
            <a:cxnLst/>
            <a:rect l="l" t="t" r="r" b="b"/>
            <a:pathLst>
              <a:path h="2710815">
                <a:moveTo>
                  <a:pt x="0" y="0"/>
                </a:moveTo>
                <a:lnTo>
                  <a:pt x="0" y="2710814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8476488" y="5003291"/>
            <a:ext cx="6998334" cy="0"/>
          </a:xfrm>
          <a:custGeom>
            <a:avLst/>
            <a:gdLst/>
            <a:ahLst/>
            <a:cxnLst/>
            <a:rect l="l" t="t" r="r" b="b"/>
            <a:pathLst>
              <a:path w="6998334">
                <a:moveTo>
                  <a:pt x="0" y="0"/>
                </a:moveTo>
                <a:lnTo>
                  <a:pt x="6998208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5474695" y="6844283"/>
            <a:ext cx="140207" cy="4343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5474695" y="7274052"/>
            <a:ext cx="451103" cy="960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5474695" y="7467600"/>
            <a:ext cx="451484" cy="0"/>
          </a:xfrm>
          <a:custGeom>
            <a:avLst/>
            <a:gdLst/>
            <a:ahLst/>
            <a:cxnLst/>
            <a:rect l="l" t="t" r="r" b="b"/>
            <a:pathLst>
              <a:path w="451484">
                <a:moveTo>
                  <a:pt x="0" y="0"/>
                </a:moveTo>
                <a:lnTo>
                  <a:pt x="451103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13048487" y="1786011"/>
            <a:ext cx="1595755" cy="104330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481330">
              <a:lnSpc>
                <a:spcPct val="100000"/>
              </a:lnSpc>
              <a:spcBef>
                <a:spcPts val="395"/>
              </a:spcBef>
            </a:pPr>
            <a:r>
              <a:rPr sz="2850" b="1" spc="170" dirty="0">
                <a:solidFill>
                  <a:srgbClr val="F84900"/>
                </a:solidFill>
                <a:latin typeface="黑体" panose="02010609060101010101" charset="-122"/>
                <a:cs typeface="黑体" panose="02010609060101010101" charset="-122"/>
              </a:rPr>
              <a:t>唯</a:t>
            </a:r>
            <a:r>
              <a:rPr sz="4200" b="1" spc="-30" baseline="-13000" dirty="0">
                <a:solidFill>
                  <a:srgbClr val="F84900"/>
                </a:solidFill>
                <a:latin typeface="黑体" panose="02010609060101010101" charset="-122"/>
                <a:cs typeface="黑体" panose="02010609060101010101" charset="-122"/>
              </a:rPr>
              <a:t>一</a:t>
            </a:r>
            <a:endParaRPr sz="4200" baseline="-13000">
              <a:latin typeface="黑体" panose="02010609060101010101" charset="-122"/>
              <a:cs typeface="黑体" panose="02010609060101010101" charset="-122"/>
            </a:endParaRPr>
          </a:p>
          <a:p>
            <a:pPr marL="158115" marR="30480" indent="-120650">
              <a:lnSpc>
                <a:spcPct val="109000"/>
              </a:lnSpc>
            </a:pPr>
            <a:r>
              <a:rPr sz="1650" spc="65" dirty="0">
                <a:latin typeface="黑体" panose="02010609060101010101" charset="-122"/>
                <a:cs typeface="黑体" panose="02010609060101010101" charset="-122"/>
              </a:rPr>
              <a:t>我</a:t>
            </a:r>
            <a:r>
              <a:rPr sz="1650" spc="75" dirty="0">
                <a:latin typeface="黑体" panose="02010609060101010101" charset="-122"/>
                <a:cs typeface="黑体" panose="02010609060101010101" charset="-122"/>
              </a:rPr>
              <a:t>国</a:t>
            </a:r>
            <a:r>
              <a:rPr sz="1650" spc="65" dirty="0">
                <a:latin typeface="黑体" panose="02010609060101010101" charset="-122"/>
                <a:cs typeface="黑体" panose="02010609060101010101" charset="-122"/>
              </a:rPr>
              <a:t>唯一</a:t>
            </a:r>
            <a:r>
              <a:rPr sz="1650" spc="75" dirty="0">
                <a:latin typeface="黑体" panose="02010609060101010101" charset="-122"/>
                <a:cs typeface="黑体" panose="02010609060101010101" charset="-122"/>
              </a:rPr>
              <a:t>进</a:t>
            </a:r>
            <a:r>
              <a:rPr sz="1650" spc="65" dirty="0">
                <a:latin typeface="黑体" panose="02010609060101010101" charset="-122"/>
                <a:cs typeface="黑体" panose="02010609060101010101" charset="-122"/>
              </a:rPr>
              <a:t>入</a:t>
            </a:r>
            <a:r>
              <a:rPr sz="1650" spc="-5" dirty="0">
                <a:latin typeface="黑体" panose="02010609060101010101" charset="-122"/>
                <a:cs typeface="黑体" panose="02010609060101010101" charset="-122"/>
              </a:rPr>
              <a:t>残 </a:t>
            </a:r>
            <a:r>
              <a:rPr sz="1650" spc="65" dirty="0">
                <a:latin typeface="黑体" panose="02010609060101010101" charset="-122"/>
                <a:cs typeface="黑体" panose="02010609060101010101" charset="-122"/>
              </a:rPr>
              <a:t>联</a:t>
            </a:r>
            <a:r>
              <a:rPr sz="1650" spc="75" dirty="0">
                <a:latin typeface="黑体" panose="02010609060101010101" charset="-122"/>
                <a:cs typeface="黑体" panose="02010609060101010101" charset="-122"/>
              </a:rPr>
              <a:t>目</a:t>
            </a:r>
            <a:r>
              <a:rPr sz="1650" spc="65" dirty="0">
                <a:latin typeface="黑体" panose="02010609060101010101" charset="-122"/>
                <a:cs typeface="黑体" panose="02010609060101010101" charset="-122"/>
              </a:rPr>
              <a:t>录仿</a:t>
            </a:r>
            <a:r>
              <a:rPr sz="1650" spc="75" dirty="0">
                <a:latin typeface="黑体" panose="02010609060101010101" charset="-122"/>
                <a:cs typeface="黑体" panose="02010609060101010101" charset="-122"/>
              </a:rPr>
              <a:t>生</a:t>
            </a:r>
            <a:r>
              <a:rPr sz="1650" spc="-5" dirty="0">
                <a:latin typeface="黑体" panose="02010609060101010101" charset="-122"/>
                <a:cs typeface="黑体" panose="02010609060101010101" charset="-122"/>
              </a:rPr>
              <a:t>手</a:t>
            </a:r>
            <a:endParaRPr sz="1650">
              <a:latin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22680" y="761872"/>
            <a:ext cx="12167870" cy="535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50" spc="185" dirty="0"/>
              <a:t>自</a:t>
            </a:r>
            <a:r>
              <a:rPr sz="3350" spc="175" dirty="0"/>
              <a:t>主</a:t>
            </a:r>
            <a:r>
              <a:rPr sz="3350" spc="185" dirty="0"/>
              <a:t>研发</a:t>
            </a:r>
            <a:r>
              <a:rPr sz="3350" spc="175" dirty="0"/>
              <a:t>医</a:t>
            </a:r>
            <a:r>
              <a:rPr sz="3350" spc="185" dirty="0"/>
              <a:t>疗级</a:t>
            </a:r>
            <a:r>
              <a:rPr sz="3350" spc="175" dirty="0"/>
              <a:t>脑</a:t>
            </a:r>
            <a:r>
              <a:rPr sz="3350" spc="185" dirty="0"/>
              <a:t>电图</a:t>
            </a:r>
            <a:r>
              <a:rPr sz="3350" spc="175" dirty="0"/>
              <a:t>机</a:t>
            </a:r>
            <a:r>
              <a:rPr sz="3350" spc="185" dirty="0"/>
              <a:t>，实</a:t>
            </a:r>
            <a:r>
              <a:rPr sz="3350" spc="175" dirty="0"/>
              <a:t>现</a:t>
            </a:r>
            <a:r>
              <a:rPr sz="3350" spc="185" dirty="0"/>
              <a:t>对脑</a:t>
            </a:r>
            <a:r>
              <a:rPr sz="3350" spc="175" dirty="0"/>
              <a:t>电</a:t>
            </a:r>
            <a:r>
              <a:rPr sz="3350" spc="185" dirty="0"/>
              <a:t>信号</a:t>
            </a:r>
            <a:r>
              <a:rPr sz="3350" spc="175" dirty="0"/>
              <a:t>的</a:t>
            </a:r>
            <a:r>
              <a:rPr sz="3350" spc="185" dirty="0"/>
              <a:t>精准</a:t>
            </a:r>
            <a:r>
              <a:rPr sz="3350" spc="175" dirty="0"/>
              <a:t>捕</a:t>
            </a:r>
            <a:r>
              <a:rPr sz="3350" spc="185" dirty="0"/>
              <a:t>捉和解</a:t>
            </a:r>
            <a:r>
              <a:rPr sz="3350" spc="-15" dirty="0"/>
              <a:t>析</a:t>
            </a:r>
            <a:endParaRPr sz="3350"/>
          </a:p>
        </p:txBody>
      </p:sp>
      <p:sp>
        <p:nvSpPr>
          <p:cNvPr id="4" name="object 4"/>
          <p:cNvSpPr/>
          <p:nvPr/>
        </p:nvSpPr>
        <p:spPr>
          <a:xfrm>
            <a:off x="13691615" y="324611"/>
            <a:ext cx="2081784" cy="594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177250" y="914400"/>
            <a:ext cx="1156335" cy="3676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50" b="1" spc="-40" dirty="0">
                <a:latin typeface="黑体" panose="02010609060101010101" charset="-122"/>
                <a:cs typeface="黑体" panose="02010609060101010101" charset="-122"/>
              </a:rPr>
              <a:t>傲意科</a:t>
            </a:r>
            <a:r>
              <a:rPr sz="2250" b="1" spc="-15" dirty="0">
                <a:latin typeface="黑体" panose="02010609060101010101" charset="-122"/>
                <a:cs typeface="黑体" panose="02010609060101010101" charset="-122"/>
              </a:rPr>
              <a:t>技</a:t>
            </a:r>
            <a:endParaRPr sz="22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77188" y="2631160"/>
            <a:ext cx="3500754" cy="1863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32385" indent="-228600">
              <a:lnSpc>
                <a:spcPct val="146000"/>
              </a:lnSpc>
              <a:spcBef>
                <a:spcPts val="100"/>
              </a:spcBef>
              <a:buChar char="·"/>
              <a:tabLst>
                <a:tab pos="241300" algn="l"/>
              </a:tabLst>
            </a:pPr>
            <a:r>
              <a:rPr sz="1650" spc="-20" dirty="0">
                <a:latin typeface="黑体" panose="02010609060101010101" charset="-122"/>
                <a:cs typeface="黑体" panose="02010609060101010101" charset="-122"/>
              </a:rPr>
              <a:t>支持</a:t>
            </a:r>
            <a:r>
              <a:rPr sz="1650" spc="-10" dirty="0">
                <a:latin typeface="黑体" panose="02010609060101010101" charset="-122"/>
                <a:cs typeface="黑体" panose="02010609060101010101" charset="-122"/>
              </a:rPr>
              <a:t>国</a:t>
            </a:r>
            <a:r>
              <a:rPr sz="1650" spc="-20" dirty="0">
                <a:latin typeface="黑体" panose="02010609060101010101" charset="-122"/>
                <a:cs typeface="黑体" panose="02010609060101010101" charset="-122"/>
              </a:rPr>
              <a:t>际</a:t>
            </a:r>
            <a:r>
              <a:rPr sz="1650" spc="-15" dirty="0">
                <a:latin typeface="黑体" panose="02010609060101010101" charset="-122"/>
                <a:cs typeface="黑体" panose="02010609060101010101" charset="-122"/>
              </a:rPr>
              <a:t>10-</a:t>
            </a:r>
            <a:r>
              <a:rPr sz="1650" spc="-25" dirty="0">
                <a:latin typeface="黑体" panose="02010609060101010101" charset="-122"/>
                <a:cs typeface="黑体" panose="02010609060101010101" charset="-122"/>
              </a:rPr>
              <a:t>20</a:t>
            </a:r>
            <a:r>
              <a:rPr sz="1650" spc="-20" dirty="0">
                <a:latin typeface="黑体" panose="02010609060101010101" charset="-122"/>
                <a:cs typeface="黑体" panose="02010609060101010101" charset="-122"/>
              </a:rPr>
              <a:t>标准</a:t>
            </a:r>
            <a:r>
              <a:rPr sz="1650" spc="-10" dirty="0">
                <a:latin typeface="黑体" panose="02010609060101010101" charset="-122"/>
                <a:cs typeface="黑体" panose="02010609060101010101" charset="-122"/>
              </a:rPr>
              <a:t>导</a:t>
            </a:r>
            <a:r>
              <a:rPr sz="1650" spc="-20" dirty="0">
                <a:latin typeface="黑体" panose="02010609060101010101" charset="-122"/>
                <a:cs typeface="黑体" panose="02010609060101010101" charset="-122"/>
              </a:rPr>
              <a:t>联系统</a:t>
            </a:r>
            <a:r>
              <a:rPr sz="1650" spc="-10" dirty="0">
                <a:latin typeface="黑体" panose="02010609060101010101" charset="-122"/>
                <a:cs typeface="黑体" panose="02010609060101010101" charset="-122"/>
              </a:rPr>
              <a:t>和</a:t>
            </a:r>
            <a:r>
              <a:rPr sz="1650" spc="-20" dirty="0">
                <a:latin typeface="黑体" panose="02010609060101010101" charset="-122"/>
                <a:cs typeface="黑体" panose="02010609060101010101" charset="-122"/>
              </a:rPr>
              <a:t>用</a:t>
            </a:r>
            <a:r>
              <a:rPr sz="1650" spc="-5" dirty="0">
                <a:latin typeface="黑体" panose="02010609060101010101" charset="-122"/>
                <a:cs typeface="黑体" panose="02010609060101010101" charset="-122"/>
              </a:rPr>
              <a:t>户 </a:t>
            </a:r>
            <a:r>
              <a:rPr sz="1650" spc="-70" dirty="0">
                <a:latin typeface="黑体" panose="02010609060101010101" charset="-122"/>
                <a:cs typeface="黑体" panose="02010609060101010101" charset="-122"/>
              </a:rPr>
              <a:t>自</a:t>
            </a:r>
            <a:r>
              <a:rPr sz="1650" spc="-80" dirty="0">
                <a:latin typeface="黑体" panose="02010609060101010101" charset="-122"/>
                <a:cs typeface="黑体" panose="02010609060101010101" charset="-122"/>
              </a:rPr>
              <a:t>定</a:t>
            </a:r>
            <a:r>
              <a:rPr sz="1650" spc="-70" dirty="0">
                <a:latin typeface="黑体" panose="02010609060101010101" charset="-122"/>
                <a:cs typeface="黑体" panose="02010609060101010101" charset="-122"/>
              </a:rPr>
              <a:t>义模</a:t>
            </a:r>
            <a:r>
              <a:rPr sz="1650" spc="-80" dirty="0">
                <a:latin typeface="黑体" panose="02010609060101010101" charset="-122"/>
                <a:cs typeface="黑体" panose="02010609060101010101" charset="-122"/>
              </a:rPr>
              <a:t>式</a:t>
            </a:r>
            <a:r>
              <a:rPr sz="1650" spc="-70" dirty="0">
                <a:latin typeface="黑体" panose="02010609060101010101" charset="-122"/>
                <a:cs typeface="黑体" panose="02010609060101010101" charset="-122"/>
              </a:rPr>
              <a:t>，定</a:t>
            </a:r>
            <a:r>
              <a:rPr sz="1650" spc="-80" dirty="0">
                <a:latin typeface="黑体" panose="02010609060101010101" charset="-122"/>
                <a:cs typeface="黑体" panose="02010609060101010101" charset="-122"/>
              </a:rPr>
              <a:t>制</a:t>
            </a:r>
            <a:r>
              <a:rPr sz="1650" spc="-70" dirty="0">
                <a:latin typeface="黑体" panose="02010609060101010101" charset="-122"/>
                <a:cs typeface="黑体" panose="02010609060101010101" charset="-122"/>
              </a:rPr>
              <a:t>高密</a:t>
            </a:r>
            <a:r>
              <a:rPr sz="1650" spc="-80" dirty="0">
                <a:latin typeface="黑体" panose="02010609060101010101" charset="-122"/>
                <a:cs typeface="黑体" panose="02010609060101010101" charset="-122"/>
              </a:rPr>
              <a:t>度</a:t>
            </a:r>
            <a:r>
              <a:rPr sz="1650" spc="-70" dirty="0">
                <a:latin typeface="黑体" panose="02010609060101010101" charset="-122"/>
                <a:cs typeface="黑体" panose="02010609060101010101" charset="-122"/>
              </a:rPr>
              <a:t>磁吸</a:t>
            </a:r>
            <a:r>
              <a:rPr sz="1650" spc="-80" dirty="0">
                <a:latin typeface="黑体" panose="02010609060101010101" charset="-122"/>
                <a:cs typeface="黑体" panose="02010609060101010101" charset="-122"/>
              </a:rPr>
              <a:t>接</a:t>
            </a:r>
            <a:r>
              <a:rPr sz="1650" spc="-70" dirty="0">
                <a:latin typeface="黑体" panose="02010609060101010101" charset="-122"/>
                <a:cs typeface="黑体" panose="02010609060101010101" charset="-122"/>
              </a:rPr>
              <a:t>口</a:t>
            </a:r>
            <a:r>
              <a:rPr sz="1650" spc="-5" dirty="0">
                <a:latin typeface="黑体" panose="02010609060101010101" charset="-122"/>
                <a:cs typeface="黑体" panose="02010609060101010101" charset="-122"/>
              </a:rPr>
              <a:t>，</a:t>
            </a:r>
            <a:endParaRPr sz="1650">
              <a:latin typeface="黑体" panose="02010609060101010101" charset="-122"/>
              <a:cs typeface="黑体" panose="02010609060101010101" charset="-122"/>
            </a:endParaRPr>
          </a:p>
          <a:p>
            <a:pPr marL="222250" marR="5080" indent="-222250">
              <a:lnSpc>
                <a:spcPct val="143000"/>
              </a:lnSpc>
              <a:spcBef>
                <a:spcPts val="10"/>
              </a:spcBef>
              <a:buChar char="·"/>
              <a:tabLst>
                <a:tab pos="222250" algn="l"/>
              </a:tabLst>
            </a:pPr>
            <a:r>
              <a:rPr sz="1650" spc="-55" dirty="0">
                <a:latin typeface="黑体" panose="02010609060101010101" charset="-122"/>
                <a:cs typeface="黑体" panose="02010609060101010101" charset="-122"/>
              </a:rPr>
              <a:t>兼顾快速连</a:t>
            </a:r>
            <a:r>
              <a:rPr sz="1650" spc="-70" dirty="0">
                <a:latin typeface="黑体" panose="02010609060101010101" charset="-122"/>
                <a:cs typeface="黑体" panose="02010609060101010101" charset="-122"/>
              </a:rPr>
              <a:t>接</a:t>
            </a:r>
            <a:r>
              <a:rPr sz="1650" spc="-55" dirty="0">
                <a:latin typeface="黑体" panose="02010609060101010101" charset="-122"/>
                <a:cs typeface="黑体" panose="02010609060101010101" charset="-122"/>
              </a:rPr>
              <a:t>拆卸和信号稳定性</a:t>
            </a:r>
            <a:r>
              <a:rPr sz="1650" spc="-5" dirty="0">
                <a:latin typeface="黑体" panose="02010609060101010101" charset="-122"/>
                <a:cs typeface="黑体" panose="02010609060101010101" charset="-122"/>
              </a:rPr>
              <a:t>；  </a:t>
            </a:r>
            <a:r>
              <a:rPr sz="1650" spc="-10" dirty="0">
                <a:latin typeface="黑体" panose="02010609060101010101" charset="-122"/>
                <a:cs typeface="黑体" panose="02010609060101010101" charset="-122"/>
              </a:rPr>
              <a:t>nV</a:t>
            </a:r>
            <a:r>
              <a:rPr sz="1650" spc="-265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650" spc="-10" dirty="0">
                <a:latin typeface="黑体" panose="02010609060101010101" charset="-122"/>
                <a:cs typeface="黑体" panose="02010609060101010101" charset="-122"/>
              </a:rPr>
              <a:t>级</a:t>
            </a:r>
            <a:r>
              <a:rPr sz="1650" spc="-20" dirty="0">
                <a:latin typeface="黑体" panose="02010609060101010101" charset="-122"/>
                <a:cs typeface="黑体" panose="02010609060101010101" charset="-122"/>
              </a:rPr>
              <a:t>信</a:t>
            </a:r>
            <a:r>
              <a:rPr sz="1650" spc="-10" dirty="0">
                <a:latin typeface="黑体" panose="02010609060101010101" charset="-122"/>
                <a:cs typeface="黑体" panose="02010609060101010101" charset="-122"/>
              </a:rPr>
              <a:t>号灵</a:t>
            </a:r>
            <a:r>
              <a:rPr sz="1650" spc="-20" dirty="0">
                <a:latin typeface="黑体" panose="02010609060101010101" charset="-122"/>
                <a:cs typeface="黑体" panose="02010609060101010101" charset="-122"/>
              </a:rPr>
              <a:t>敏</a:t>
            </a:r>
            <a:r>
              <a:rPr sz="1650" spc="-10" dirty="0">
                <a:latin typeface="黑体" panose="02010609060101010101" charset="-122"/>
                <a:cs typeface="黑体" panose="02010609060101010101" charset="-122"/>
              </a:rPr>
              <a:t>度，</a:t>
            </a:r>
            <a:r>
              <a:rPr sz="1650" spc="-20" dirty="0">
                <a:latin typeface="黑体" panose="02010609060101010101" charset="-122"/>
                <a:cs typeface="黑体" panose="02010609060101010101" charset="-122"/>
              </a:rPr>
              <a:t>支</a:t>
            </a:r>
            <a:r>
              <a:rPr sz="1650" spc="-10" dirty="0">
                <a:latin typeface="黑体" panose="02010609060101010101" charset="-122"/>
                <a:cs typeface="黑体" panose="02010609060101010101" charset="-122"/>
              </a:rPr>
              <a:t>持到</a:t>
            </a:r>
            <a:r>
              <a:rPr sz="1650" spc="-15" dirty="0">
                <a:latin typeface="黑体" panose="02010609060101010101" charset="-122"/>
                <a:cs typeface="黑体" panose="02010609060101010101" charset="-122"/>
              </a:rPr>
              <a:t>4000Hz</a:t>
            </a:r>
            <a:r>
              <a:rPr sz="1650" spc="-484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650" spc="-5" dirty="0">
                <a:latin typeface="黑体" panose="02010609060101010101" charset="-122"/>
                <a:cs typeface="黑体" panose="02010609060101010101" charset="-122"/>
              </a:rPr>
              <a:t>的</a:t>
            </a:r>
            <a:endParaRPr sz="1650">
              <a:latin typeface="黑体" panose="02010609060101010101" charset="-122"/>
              <a:cs typeface="黑体" panose="02010609060101010101" charset="-122"/>
            </a:endParaRPr>
          </a:p>
          <a:p>
            <a:pPr marL="241300">
              <a:lnSpc>
                <a:spcPct val="100000"/>
              </a:lnSpc>
              <a:spcBef>
                <a:spcPts val="1035"/>
              </a:spcBef>
            </a:pPr>
            <a:r>
              <a:rPr sz="1650" spc="-45" dirty="0">
                <a:latin typeface="黑体" panose="02010609060101010101" charset="-122"/>
                <a:cs typeface="黑体" panose="02010609060101010101" charset="-122"/>
              </a:rPr>
              <a:t>高采样</a:t>
            </a:r>
            <a:r>
              <a:rPr sz="1650" spc="-30" dirty="0">
                <a:latin typeface="黑体" panose="02010609060101010101" charset="-122"/>
                <a:cs typeface="黑体" panose="02010609060101010101" charset="-122"/>
              </a:rPr>
              <a:t>率</a:t>
            </a:r>
            <a:r>
              <a:rPr sz="1650" spc="-45" dirty="0">
                <a:latin typeface="黑体" panose="02010609060101010101" charset="-122"/>
                <a:cs typeface="黑体" panose="02010609060101010101" charset="-122"/>
              </a:rPr>
              <a:t>，保障数据</a:t>
            </a:r>
            <a:r>
              <a:rPr sz="1650" spc="-30" dirty="0">
                <a:latin typeface="黑体" panose="02010609060101010101" charset="-122"/>
                <a:cs typeface="黑体" panose="02010609060101010101" charset="-122"/>
              </a:rPr>
              <a:t>精</a:t>
            </a:r>
            <a:r>
              <a:rPr sz="1650" spc="-5" dirty="0">
                <a:latin typeface="黑体" panose="02010609060101010101" charset="-122"/>
                <a:cs typeface="黑体" panose="02010609060101010101" charset="-122"/>
              </a:rPr>
              <a:t>度</a:t>
            </a:r>
            <a:endParaRPr sz="16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77188" y="5779757"/>
            <a:ext cx="3468370" cy="182372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241300" marR="5080" indent="-228600">
              <a:lnSpc>
                <a:spcPct val="142000"/>
              </a:lnSpc>
              <a:spcBef>
                <a:spcPts val="165"/>
              </a:spcBef>
              <a:buChar char="·"/>
              <a:tabLst>
                <a:tab pos="235585" algn="l"/>
              </a:tabLst>
            </a:pPr>
            <a:r>
              <a:rPr sz="1650" spc="-70" dirty="0">
                <a:latin typeface="黑体" panose="02010609060101010101" charset="-122"/>
                <a:cs typeface="黑体" panose="02010609060101010101" charset="-122"/>
              </a:rPr>
              <a:t>集成</a:t>
            </a:r>
            <a:r>
              <a:rPr sz="1650" spc="-65" dirty="0">
                <a:latin typeface="黑体" panose="02010609060101010101" charset="-122"/>
                <a:cs typeface="黑体" panose="02010609060101010101" charset="-122"/>
              </a:rPr>
              <a:t>64</a:t>
            </a:r>
            <a:r>
              <a:rPr sz="1650" spc="-70" dirty="0">
                <a:latin typeface="黑体" panose="02010609060101010101" charset="-122"/>
                <a:cs typeface="黑体" panose="02010609060101010101" charset="-122"/>
              </a:rPr>
              <a:t>路脑电传感器</a:t>
            </a:r>
            <a:r>
              <a:rPr sz="1650" spc="-5" dirty="0">
                <a:latin typeface="黑体" panose="02010609060101010101" charset="-122"/>
                <a:cs typeface="黑体" panose="02010609060101010101" charset="-122"/>
              </a:rPr>
              <a:t>、</a:t>
            </a:r>
            <a:r>
              <a:rPr sz="1650" spc="-10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650" spc="-70" dirty="0">
                <a:latin typeface="黑体" panose="02010609060101010101" charset="-122"/>
                <a:cs typeface="黑体" panose="02010609060101010101" charset="-122"/>
              </a:rPr>
              <a:t>Wi-Fi无线</a:t>
            </a:r>
            <a:r>
              <a:rPr sz="1650" spc="-5" dirty="0">
                <a:latin typeface="黑体" panose="02010609060101010101" charset="-122"/>
                <a:cs typeface="黑体" panose="02010609060101010101" charset="-122"/>
              </a:rPr>
              <a:t>传 </a:t>
            </a:r>
            <a:r>
              <a:rPr sz="1650" spc="-30" dirty="0">
                <a:latin typeface="黑体" panose="02010609060101010101" charset="-122"/>
                <a:cs typeface="黑体" panose="02010609060101010101" charset="-122"/>
              </a:rPr>
              <a:t>输、本地</a:t>
            </a:r>
            <a:r>
              <a:rPr sz="1650" spc="-10" dirty="0">
                <a:latin typeface="黑体" panose="02010609060101010101" charset="-122"/>
                <a:cs typeface="黑体" panose="02010609060101010101" charset="-122"/>
              </a:rPr>
              <a:t>SD</a:t>
            </a:r>
            <a:r>
              <a:rPr sz="1650" spc="-409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650" spc="-30" dirty="0">
                <a:latin typeface="黑体" panose="02010609060101010101" charset="-122"/>
                <a:cs typeface="黑体" panose="02010609060101010101" charset="-122"/>
              </a:rPr>
              <a:t>卡存储的移动式无线</a:t>
            </a:r>
            <a:r>
              <a:rPr sz="1650" spc="-5" dirty="0">
                <a:latin typeface="黑体" panose="02010609060101010101" charset="-122"/>
                <a:cs typeface="黑体" panose="02010609060101010101" charset="-122"/>
              </a:rPr>
              <a:t>脑 </a:t>
            </a:r>
            <a:r>
              <a:rPr sz="1650" spc="-10" dirty="0">
                <a:latin typeface="黑体" panose="02010609060101010101" charset="-122"/>
                <a:cs typeface="黑体" panose="02010609060101010101" charset="-122"/>
              </a:rPr>
              <a:t>电</a:t>
            </a:r>
            <a:r>
              <a:rPr sz="1650" spc="5" dirty="0">
                <a:latin typeface="黑体" panose="02010609060101010101" charset="-122"/>
                <a:cs typeface="黑体" panose="02010609060101010101" charset="-122"/>
              </a:rPr>
              <a:t>图</a:t>
            </a:r>
            <a:r>
              <a:rPr sz="1650" spc="-5" dirty="0">
                <a:latin typeface="黑体" panose="02010609060101010101" charset="-122"/>
                <a:cs typeface="黑体" panose="02010609060101010101" charset="-122"/>
              </a:rPr>
              <a:t>机</a:t>
            </a:r>
            <a:endParaRPr sz="1650">
              <a:latin typeface="黑体" panose="02010609060101010101" charset="-122"/>
              <a:cs typeface="黑体" panose="02010609060101010101" charset="-122"/>
            </a:endParaRPr>
          </a:p>
          <a:p>
            <a:pPr marL="241300" marR="93345" indent="-228600">
              <a:lnSpc>
                <a:spcPts val="2890"/>
              </a:lnSpc>
              <a:spcBef>
                <a:spcPts val="120"/>
              </a:spcBef>
              <a:buChar char="·"/>
              <a:tabLst>
                <a:tab pos="255270" algn="l"/>
              </a:tabLst>
            </a:pPr>
            <a:r>
              <a:rPr sz="1650" spc="-45" dirty="0">
                <a:latin typeface="黑体" panose="02010609060101010101" charset="-122"/>
                <a:cs typeface="黑体" panose="02010609060101010101" charset="-122"/>
              </a:rPr>
              <a:t>拥</a:t>
            </a:r>
            <a:r>
              <a:rPr sz="1650" spc="-55" dirty="0">
                <a:latin typeface="黑体" panose="02010609060101010101" charset="-122"/>
                <a:cs typeface="黑体" panose="02010609060101010101" charset="-122"/>
              </a:rPr>
              <a:t>有</a:t>
            </a:r>
            <a:r>
              <a:rPr sz="1650" spc="-45" dirty="0">
                <a:latin typeface="黑体" panose="02010609060101010101" charset="-122"/>
                <a:cs typeface="黑体" panose="02010609060101010101" charset="-122"/>
              </a:rPr>
              <a:t>先进</a:t>
            </a:r>
            <a:r>
              <a:rPr sz="1650" spc="-20" dirty="0">
                <a:latin typeface="黑体" panose="02010609060101010101" charset="-122"/>
                <a:cs typeface="黑体" panose="02010609060101010101" charset="-122"/>
              </a:rPr>
              <a:t>PC</a:t>
            </a:r>
            <a:r>
              <a:rPr sz="1650" spc="-540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650" spc="-45" dirty="0">
                <a:latin typeface="黑体" panose="02010609060101010101" charset="-122"/>
                <a:cs typeface="黑体" panose="02010609060101010101" charset="-122"/>
              </a:rPr>
              <a:t>端</a:t>
            </a:r>
            <a:r>
              <a:rPr sz="1650" spc="-55" dirty="0">
                <a:latin typeface="黑体" panose="02010609060101010101" charset="-122"/>
                <a:cs typeface="黑体" panose="02010609060101010101" charset="-122"/>
              </a:rPr>
              <a:t>脑</a:t>
            </a:r>
            <a:r>
              <a:rPr sz="1650" spc="-45" dirty="0">
                <a:latin typeface="黑体" panose="02010609060101010101" charset="-122"/>
                <a:cs typeface="黑体" panose="02010609060101010101" charset="-122"/>
              </a:rPr>
              <a:t>电数据</a:t>
            </a:r>
            <a:r>
              <a:rPr sz="1650" spc="-55" dirty="0">
                <a:latin typeface="黑体" panose="02010609060101010101" charset="-122"/>
                <a:cs typeface="黑体" panose="02010609060101010101" charset="-122"/>
              </a:rPr>
              <a:t>处</a:t>
            </a:r>
            <a:r>
              <a:rPr sz="1650" spc="-45" dirty="0">
                <a:latin typeface="黑体" panose="02010609060101010101" charset="-122"/>
                <a:cs typeface="黑体" panose="02010609060101010101" charset="-122"/>
              </a:rPr>
              <a:t>理软件</a:t>
            </a:r>
            <a:r>
              <a:rPr sz="1650" spc="-5" dirty="0">
                <a:latin typeface="黑体" panose="02010609060101010101" charset="-122"/>
                <a:cs typeface="黑体" panose="02010609060101010101" charset="-122"/>
              </a:rPr>
              <a:t>系 </a:t>
            </a:r>
            <a:r>
              <a:rPr sz="1650" spc="-45" dirty="0">
                <a:latin typeface="黑体" panose="02010609060101010101" charset="-122"/>
                <a:cs typeface="黑体" panose="02010609060101010101" charset="-122"/>
              </a:rPr>
              <a:t>统</a:t>
            </a:r>
            <a:r>
              <a:rPr sz="1650" spc="-55" dirty="0"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1650" spc="-45" dirty="0">
                <a:latin typeface="黑体" panose="02010609060101010101" charset="-122"/>
                <a:cs typeface="黑体" panose="02010609060101010101" charset="-122"/>
              </a:rPr>
              <a:t>是脑机</a:t>
            </a:r>
            <a:r>
              <a:rPr sz="1650" spc="-55" dirty="0">
                <a:latin typeface="黑体" panose="02010609060101010101" charset="-122"/>
                <a:cs typeface="黑体" panose="02010609060101010101" charset="-122"/>
              </a:rPr>
              <a:t>接</a:t>
            </a:r>
            <a:r>
              <a:rPr sz="1650" spc="-45" dirty="0">
                <a:latin typeface="黑体" panose="02010609060101010101" charset="-122"/>
                <a:cs typeface="黑体" panose="02010609060101010101" charset="-122"/>
              </a:rPr>
              <a:t>口重要</a:t>
            </a:r>
            <a:r>
              <a:rPr sz="1650" spc="-55" dirty="0">
                <a:latin typeface="黑体" panose="02010609060101010101" charset="-122"/>
                <a:cs typeface="黑体" panose="02010609060101010101" charset="-122"/>
              </a:rPr>
              <a:t>核</a:t>
            </a:r>
            <a:r>
              <a:rPr sz="1650" spc="-5" dirty="0">
                <a:latin typeface="黑体" panose="02010609060101010101" charset="-122"/>
                <a:cs typeface="黑体" panose="02010609060101010101" charset="-122"/>
              </a:rPr>
              <a:t>心</a:t>
            </a:r>
            <a:endParaRPr sz="16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1387" y="8412480"/>
            <a:ext cx="2180590" cy="5219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525"/>
              </a:lnSpc>
              <a:spcBef>
                <a:spcPts val="95"/>
              </a:spcBef>
              <a:tabLst>
                <a:tab pos="758825" algn="l"/>
              </a:tabLst>
            </a:pPr>
            <a:r>
              <a:rPr sz="2250" b="1" spc="-15" dirty="0">
                <a:solidFill>
                  <a:srgbClr val="EF8000"/>
                </a:solidFill>
                <a:latin typeface="Arial" panose="020B0604020202020204"/>
                <a:cs typeface="Arial" panose="020B0604020202020204"/>
              </a:rPr>
              <a:t>CEC	</a:t>
            </a:r>
            <a:r>
              <a:rPr sz="2250" b="1" spc="-25" dirty="0">
                <a:latin typeface="Arial" panose="020B0604020202020204"/>
                <a:cs typeface="Arial" panose="020B0604020202020204"/>
              </a:rPr>
              <a:t>CAPITAL</a:t>
            </a:r>
            <a:endParaRPr sz="2250">
              <a:latin typeface="Arial" panose="020B0604020202020204"/>
              <a:cs typeface="Arial" panose="020B0604020202020204"/>
            </a:endParaRPr>
          </a:p>
          <a:p>
            <a:pPr marL="40005">
              <a:lnSpc>
                <a:spcPts val="1385"/>
              </a:lnSpc>
              <a:tabLst>
                <a:tab pos="2002155" algn="l"/>
              </a:tabLst>
            </a:pP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易</a:t>
            </a:r>
            <a:r>
              <a:rPr sz="1300" b="1" spc="19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凯</a:t>
            </a:r>
            <a:r>
              <a:rPr sz="1300" b="1" spc="24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资</a:t>
            </a:r>
            <a:r>
              <a:rPr sz="1300" b="1" spc="22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本</a:t>
            </a:r>
            <a:r>
              <a:rPr sz="1300" b="1" spc="18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有</a:t>
            </a:r>
            <a:r>
              <a:rPr sz="1300" b="1" spc="254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限</a:t>
            </a:r>
            <a:r>
              <a:rPr sz="1300" b="1" spc="24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公</a:t>
            </a:r>
            <a:r>
              <a:rPr sz="1300" b="1" dirty="0">
                <a:latin typeface="楷体" panose="02010609060101010101" charset="-122"/>
                <a:cs typeface="楷体" panose="02010609060101010101" charset="-122"/>
              </a:rPr>
              <a:t>	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司</a:t>
            </a:r>
            <a:endParaRPr sz="130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34000" y="2371344"/>
            <a:ext cx="5181600" cy="59674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541267" y="1744979"/>
            <a:ext cx="10951210" cy="962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50" b="1" spc="-150" dirty="0">
                <a:solidFill>
                  <a:srgbClr val="005CAC"/>
                </a:solidFill>
                <a:latin typeface="黑体" panose="02010609060101010101" charset="-122"/>
                <a:cs typeface="黑体" panose="02010609060101010101" charset="-122"/>
              </a:rPr>
              <a:t>集</a:t>
            </a:r>
            <a:r>
              <a:rPr sz="2250" b="1" spc="-160" dirty="0">
                <a:solidFill>
                  <a:srgbClr val="005CAC"/>
                </a:solidFill>
                <a:latin typeface="黑体" panose="02010609060101010101" charset="-122"/>
                <a:cs typeface="黑体" panose="02010609060101010101" charset="-122"/>
              </a:rPr>
              <a:t>中</a:t>
            </a:r>
            <a:r>
              <a:rPr sz="2250" b="1" spc="-150" dirty="0">
                <a:solidFill>
                  <a:srgbClr val="005CAC"/>
                </a:solidFill>
                <a:latin typeface="黑体" panose="02010609060101010101" charset="-122"/>
                <a:cs typeface="黑体" panose="02010609060101010101" charset="-122"/>
              </a:rPr>
              <a:t>国最领</a:t>
            </a:r>
            <a:r>
              <a:rPr sz="2250" b="1" spc="-160" dirty="0">
                <a:solidFill>
                  <a:srgbClr val="005CAC"/>
                </a:solidFill>
                <a:latin typeface="黑体" panose="02010609060101010101" charset="-122"/>
                <a:cs typeface="黑体" panose="02010609060101010101" charset="-122"/>
              </a:rPr>
              <a:t>先</a:t>
            </a:r>
            <a:r>
              <a:rPr sz="2250" b="1" spc="-150" dirty="0">
                <a:solidFill>
                  <a:srgbClr val="005CAC"/>
                </a:solidFill>
                <a:latin typeface="黑体" panose="02010609060101010101" charset="-122"/>
                <a:cs typeface="黑体" panose="02010609060101010101" charset="-122"/>
              </a:rPr>
              <a:t>的信号</a:t>
            </a:r>
            <a:r>
              <a:rPr sz="2250" b="1" spc="-160" dirty="0">
                <a:solidFill>
                  <a:srgbClr val="005CAC"/>
                </a:solidFill>
                <a:latin typeface="黑体" panose="02010609060101010101" charset="-122"/>
                <a:cs typeface="黑体" panose="02010609060101010101" charset="-122"/>
              </a:rPr>
              <a:t>捕</a:t>
            </a:r>
            <a:r>
              <a:rPr sz="2250" b="1" spc="-150" dirty="0">
                <a:solidFill>
                  <a:srgbClr val="005CAC"/>
                </a:solidFill>
                <a:latin typeface="黑体" panose="02010609060101010101" charset="-122"/>
                <a:cs typeface="黑体" panose="02010609060101010101" charset="-122"/>
              </a:rPr>
              <a:t>获技术</a:t>
            </a:r>
            <a:r>
              <a:rPr sz="2250" b="1" spc="-15" dirty="0">
                <a:solidFill>
                  <a:srgbClr val="005CAC"/>
                </a:solidFill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2250" b="1" spc="-25" dirty="0">
                <a:solidFill>
                  <a:srgbClr val="005CAC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2250" b="1" spc="-130" dirty="0">
                <a:solidFill>
                  <a:srgbClr val="005CAC"/>
                </a:solidFill>
                <a:latin typeface="黑体" panose="02010609060101010101" charset="-122"/>
                <a:cs typeface="黑体" panose="02010609060101010101" charset="-122"/>
              </a:rPr>
              <a:t>OB-1000</a:t>
            </a:r>
            <a:r>
              <a:rPr sz="2250" b="1" spc="370" dirty="0">
                <a:solidFill>
                  <a:srgbClr val="005CAC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2250" b="1" spc="-150" dirty="0">
                <a:solidFill>
                  <a:srgbClr val="005CAC"/>
                </a:solidFill>
                <a:latin typeface="黑体" panose="02010609060101010101" charset="-122"/>
                <a:cs typeface="黑体" panose="02010609060101010101" charset="-122"/>
              </a:rPr>
              <a:t>能够</a:t>
            </a:r>
            <a:r>
              <a:rPr sz="2250" b="1" spc="-160" dirty="0">
                <a:solidFill>
                  <a:srgbClr val="005CAC"/>
                </a:solidFill>
                <a:latin typeface="黑体" panose="02010609060101010101" charset="-122"/>
                <a:cs typeface="黑体" panose="02010609060101010101" charset="-122"/>
              </a:rPr>
              <a:t>快</a:t>
            </a:r>
            <a:r>
              <a:rPr sz="2250" b="1" spc="-150" dirty="0">
                <a:solidFill>
                  <a:srgbClr val="005CAC"/>
                </a:solidFill>
                <a:latin typeface="黑体" panose="02010609060101010101" charset="-122"/>
                <a:cs typeface="黑体" panose="02010609060101010101" charset="-122"/>
              </a:rPr>
              <a:t>速</a:t>
            </a:r>
            <a:r>
              <a:rPr sz="2250" b="1" spc="-160" dirty="0">
                <a:solidFill>
                  <a:srgbClr val="005CAC"/>
                </a:solidFill>
                <a:latin typeface="黑体" panose="02010609060101010101" charset="-122"/>
                <a:cs typeface="黑体" panose="02010609060101010101" charset="-122"/>
              </a:rPr>
              <a:t>捕获</a:t>
            </a:r>
            <a:r>
              <a:rPr sz="2250" b="1" spc="-150" dirty="0">
                <a:solidFill>
                  <a:srgbClr val="005CAC"/>
                </a:solidFill>
                <a:latin typeface="黑体" panose="02010609060101010101" charset="-122"/>
                <a:cs typeface="黑体" panose="02010609060101010101" charset="-122"/>
              </a:rPr>
              <a:t>高</a:t>
            </a:r>
            <a:r>
              <a:rPr sz="2250" b="1" spc="-160" dirty="0">
                <a:solidFill>
                  <a:srgbClr val="005CAC"/>
                </a:solidFill>
                <a:latin typeface="黑体" panose="02010609060101010101" charset="-122"/>
                <a:cs typeface="黑体" panose="02010609060101010101" charset="-122"/>
              </a:rPr>
              <a:t>灵敏</a:t>
            </a:r>
            <a:r>
              <a:rPr sz="2250" b="1" spc="-150" dirty="0">
                <a:solidFill>
                  <a:srgbClr val="005CAC"/>
                </a:solidFill>
                <a:latin typeface="黑体" panose="02010609060101010101" charset="-122"/>
                <a:cs typeface="黑体" panose="02010609060101010101" charset="-122"/>
              </a:rPr>
              <a:t>高</a:t>
            </a:r>
            <a:r>
              <a:rPr sz="2250" b="1" spc="-160" dirty="0">
                <a:solidFill>
                  <a:srgbClr val="005CAC"/>
                </a:solidFill>
                <a:latin typeface="黑体" panose="02010609060101010101" charset="-122"/>
                <a:cs typeface="黑体" panose="02010609060101010101" charset="-122"/>
              </a:rPr>
              <a:t>质量脑</a:t>
            </a:r>
            <a:r>
              <a:rPr sz="2250" b="1" spc="-150" dirty="0">
                <a:solidFill>
                  <a:srgbClr val="005CAC"/>
                </a:solidFill>
                <a:latin typeface="黑体" panose="02010609060101010101" charset="-122"/>
                <a:cs typeface="黑体" panose="02010609060101010101" charset="-122"/>
              </a:rPr>
              <a:t>电</a:t>
            </a:r>
            <a:r>
              <a:rPr sz="2250" b="1" spc="-160" dirty="0">
                <a:solidFill>
                  <a:srgbClr val="005CAC"/>
                </a:solidFill>
                <a:latin typeface="黑体" panose="02010609060101010101" charset="-122"/>
                <a:cs typeface="黑体" panose="02010609060101010101" charset="-122"/>
              </a:rPr>
              <a:t>信</a:t>
            </a:r>
            <a:r>
              <a:rPr sz="2250" b="1" spc="-15" dirty="0">
                <a:solidFill>
                  <a:srgbClr val="005CAC"/>
                </a:solidFill>
                <a:latin typeface="黑体" panose="02010609060101010101" charset="-122"/>
                <a:cs typeface="黑体" panose="02010609060101010101" charset="-122"/>
              </a:rPr>
              <a:t>号</a:t>
            </a:r>
            <a:endParaRPr sz="2250">
              <a:latin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300">
              <a:latin typeface="Times New Roman" panose="02020603050405020304"/>
              <a:cs typeface="Times New Roman" panose="02020603050405020304"/>
            </a:endParaRPr>
          </a:p>
          <a:p>
            <a:pPr marR="5080" algn="r">
              <a:lnSpc>
                <a:spcPct val="100000"/>
              </a:lnSpc>
            </a:pPr>
            <a:r>
              <a:rPr sz="1650" spc="-70" dirty="0">
                <a:latin typeface="黑体" panose="02010609060101010101" charset="-122"/>
                <a:cs typeface="黑体" panose="02010609060101010101" charset="-122"/>
              </a:rPr>
              <a:t>产</a:t>
            </a:r>
            <a:r>
              <a:rPr sz="1650" spc="-55" dirty="0">
                <a:latin typeface="黑体" panose="02010609060101010101" charset="-122"/>
                <a:cs typeface="黑体" panose="02010609060101010101" charset="-122"/>
              </a:rPr>
              <a:t>品</a:t>
            </a:r>
            <a:r>
              <a:rPr sz="1650" spc="-70" dirty="0">
                <a:latin typeface="黑体" panose="02010609060101010101" charset="-122"/>
                <a:cs typeface="黑体" panose="02010609060101010101" charset="-122"/>
              </a:rPr>
              <a:t>围</a:t>
            </a:r>
            <a:r>
              <a:rPr sz="1650" spc="-55" dirty="0">
                <a:latin typeface="黑体" panose="02010609060101010101" charset="-122"/>
                <a:cs typeface="黑体" panose="02010609060101010101" charset="-122"/>
              </a:rPr>
              <a:t>绕</a:t>
            </a:r>
            <a:r>
              <a:rPr sz="1650" spc="-70" dirty="0">
                <a:latin typeface="黑体" panose="02010609060101010101" charset="-122"/>
                <a:cs typeface="黑体" panose="02010609060101010101" charset="-122"/>
              </a:rPr>
              <a:t>神</a:t>
            </a:r>
            <a:r>
              <a:rPr sz="1650" spc="-55" dirty="0">
                <a:latin typeface="黑体" panose="02010609060101010101" charset="-122"/>
                <a:cs typeface="黑体" panose="02010609060101010101" charset="-122"/>
              </a:rPr>
              <a:t>经</a:t>
            </a:r>
            <a:r>
              <a:rPr sz="1650" spc="-70" dirty="0">
                <a:latin typeface="黑体" panose="02010609060101010101" charset="-122"/>
                <a:cs typeface="黑体" panose="02010609060101010101" charset="-122"/>
              </a:rPr>
              <a:t>科</a:t>
            </a:r>
            <a:r>
              <a:rPr sz="1650" spc="-55" dirty="0">
                <a:latin typeface="黑体" panose="02010609060101010101" charset="-122"/>
                <a:cs typeface="黑体" panose="02010609060101010101" charset="-122"/>
              </a:rPr>
              <a:t>学</a:t>
            </a:r>
            <a:r>
              <a:rPr sz="1650" spc="-70" dirty="0">
                <a:latin typeface="黑体" panose="02010609060101010101" charset="-122"/>
                <a:cs typeface="黑体" panose="02010609060101010101" charset="-122"/>
              </a:rPr>
              <a:t>底</a:t>
            </a:r>
            <a:r>
              <a:rPr sz="1650" spc="-55" dirty="0">
                <a:latin typeface="黑体" panose="02010609060101010101" charset="-122"/>
                <a:cs typeface="黑体" panose="02010609060101010101" charset="-122"/>
              </a:rPr>
              <a:t>层</a:t>
            </a:r>
            <a:r>
              <a:rPr sz="1650" spc="-70" dirty="0">
                <a:latin typeface="黑体" panose="02010609060101010101" charset="-122"/>
                <a:cs typeface="黑体" panose="02010609060101010101" charset="-122"/>
              </a:rPr>
              <a:t>核</a:t>
            </a:r>
            <a:r>
              <a:rPr sz="1650" spc="-55" dirty="0">
                <a:latin typeface="黑体" panose="02010609060101010101" charset="-122"/>
                <a:cs typeface="黑体" panose="02010609060101010101" charset="-122"/>
              </a:rPr>
              <a:t>心</a:t>
            </a:r>
            <a:r>
              <a:rPr sz="1650" spc="-70" dirty="0">
                <a:latin typeface="黑体" panose="02010609060101010101" charset="-122"/>
                <a:cs typeface="黑体" panose="02010609060101010101" charset="-122"/>
              </a:rPr>
              <a:t>打</a:t>
            </a:r>
            <a:r>
              <a:rPr sz="1650" spc="-55" dirty="0">
                <a:latin typeface="黑体" panose="02010609060101010101" charset="-122"/>
                <a:cs typeface="黑体" panose="02010609060101010101" charset="-122"/>
              </a:rPr>
              <a:t>造</a:t>
            </a:r>
            <a:r>
              <a:rPr sz="1650" spc="-5" dirty="0">
                <a:latin typeface="黑体" panose="02010609060101010101" charset="-122"/>
                <a:cs typeface="黑体" panose="02010609060101010101" charset="-122"/>
              </a:rPr>
              <a:t>，</a:t>
            </a:r>
            <a:endParaRPr sz="16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431016" y="2733306"/>
            <a:ext cx="3061335" cy="1826895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 marR="5080">
              <a:lnSpc>
                <a:spcPct val="142000"/>
              </a:lnSpc>
              <a:spcBef>
                <a:spcPts val="10"/>
              </a:spcBef>
            </a:pPr>
            <a:r>
              <a:rPr sz="1650" spc="-30" dirty="0">
                <a:latin typeface="黑体" panose="02010609060101010101" charset="-122"/>
                <a:cs typeface="黑体" panose="02010609060101010101" charset="-122"/>
              </a:rPr>
              <a:t>适用于</a:t>
            </a:r>
            <a:r>
              <a:rPr sz="1650" spc="-35" dirty="0">
                <a:latin typeface="黑体" panose="02010609060101010101" charset="-122"/>
                <a:cs typeface="黑体" panose="02010609060101010101" charset="-122"/>
              </a:rPr>
              <a:t>BCI</a:t>
            </a:r>
            <a:r>
              <a:rPr sz="1650" spc="-30" dirty="0">
                <a:latin typeface="黑体" panose="02010609060101010101" charset="-122"/>
                <a:cs typeface="黑体" panose="02010609060101010101" charset="-122"/>
              </a:rPr>
              <a:t>和脑部神经性疾病领</a:t>
            </a:r>
            <a:r>
              <a:rPr sz="1650" spc="-5" dirty="0">
                <a:latin typeface="黑体" panose="02010609060101010101" charset="-122"/>
                <a:cs typeface="黑体" panose="02010609060101010101" charset="-122"/>
              </a:rPr>
              <a:t>域 </a:t>
            </a:r>
            <a:r>
              <a:rPr sz="1650" spc="-45" dirty="0">
                <a:latin typeface="黑体" panose="02010609060101010101" charset="-122"/>
                <a:cs typeface="黑体" panose="02010609060101010101" charset="-122"/>
              </a:rPr>
              <a:t>研究，</a:t>
            </a:r>
            <a:r>
              <a:rPr sz="1650" spc="-30" dirty="0">
                <a:latin typeface="黑体" panose="02010609060101010101" charset="-122"/>
                <a:cs typeface="黑体" panose="02010609060101010101" charset="-122"/>
              </a:rPr>
              <a:t>目</a:t>
            </a:r>
            <a:r>
              <a:rPr sz="1650" spc="-45" dirty="0">
                <a:latin typeface="黑体" panose="02010609060101010101" charset="-122"/>
                <a:cs typeface="黑体" panose="02010609060101010101" charset="-122"/>
              </a:rPr>
              <a:t>前主要应用</a:t>
            </a:r>
            <a:r>
              <a:rPr sz="1650" spc="-30" dirty="0">
                <a:latin typeface="黑体" panose="02010609060101010101" charset="-122"/>
                <a:cs typeface="黑体" panose="02010609060101010101" charset="-122"/>
              </a:rPr>
              <a:t>于</a:t>
            </a:r>
            <a:r>
              <a:rPr sz="1650" spc="-45" dirty="0">
                <a:latin typeface="黑体" panose="02010609060101010101" charset="-122"/>
                <a:cs typeface="黑体" panose="02010609060101010101" charset="-122"/>
              </a:rPr>
              <a:t>院内及</a:t>
            </a:r>
            <a:r>
              <a:rPr sz="1650" spc="-5" dirty="0">
                <a:latin typeface="黑体" panose="02010609060101010101" charset="-122"/>
                <a:cs typeface="黑体" panose="02010609060101010101" charset="-122"/>
              </a:rPr>
              <a:t>科 </a:t>
            </a:r>
            <a:r>
              <a:rPr sz="1650" spc="-70" dirty="0">
                <a:latin typeface="黑体" panose="02010609060101010101" charset="-122"/>
                <a:cs typeface="黑体" panose="02010609060101010101" charset="-122"/>
              </a:rPr>
              <a:t>研</a:t>
            </a:r>
            <a:r>
              <a:rPr sz="1650" spc="-55" dirty="0">
                <a:latin typeface="黑体" panose="02010609060101010101" charset="-122"/>
                <a:cs typeface="黑体" panose="02010609060101010101" charset="-122"/>
              </a:rPr>
              <a:t>场</a:t>
            </a:r>
            <a:r>
              <a:rPr sz="1650" spc="-70" dirty="0">
                <a:latin typeface="黑体" panose="02010609060101010101" charset="-122"/>
                <a:cs typeface="黑体" panose="02010609060101010101" charset="-122"/>
              </a:rPr>
              <a:t>景</a:t>
            </a:r>
            <a:r>
              <a:rPr sz="1650" spc="-55" dirty="0">
                <a:latin typeface="黑体" panose="02010609060101010101" charset="-122"/>
                <a:cs typeface="黑体" panose="02010609060101010101" charset="-122"/>
              </a:rPr>
              <a:t>；</a:t>
            </a:r>
            <a:r>
              <a:rPr sz="1650" spc="-70" dirty="0">
                <a:latin typeface="黑体" panose="02010609060101010101" charset="-122"/>
                <a:cs typeface="黑体" panose="02010609060101010101" charset="-122"/>
              </a:rPr>
              <a:t>可</a:t>
            </a:r>
            <a:r>
              <a:rPr sz="1650" spc="-55" dirty="0">
                <a:latin typeface="黑体" panose="02010609060101010101" charset="-122"/>
                <a:cs typeface="黑体" panose="02010609060101010101" charset="-122"/>
              </a:rPr>
              <a:t>应</a:t>
            </a:r>
            <a:r>
              <a:rPr sz="1650" spc="-70" dirty="0">
                <a:latin typeface="黑体" panose="02010609060101010101" charset="-122"/>
                <a:cs typeface="黑体" panose="02010609060101010101" charset="-122"/>
              </a:rPr>
              <a:t>用</a:t>
            </a:r>
            <a:r>
              <a:rPr sz="1650" spc="-55" dirty="0">
                <a:latin typeface="黑体" panose="02010609060101010101" charset="-122"/>
                <a:cs typeface="黑体" panose="02010609060101010101" charset="-122"/>
              </a:rPr>
              <a:t>于</a:t>
            </a:r>
            <a:r>
              <a:rPr sz="1650" spc="-70" dirty="0">
                <a:latin typeface="黑体" panose="02010609060101010101" charset="-122"/>
                <a:cs typeface="黑体" panose="02010609060101010101" charset="-122"/>
              </a:rPr>
              <a:t>脑</a:t>
            </a:r>
            <a:r>
              <a:rPr sz="1650" spc="-55" dirty="0">
                <a:latin typeface="黑体" panose="02010609060101010101" charset="-122"/>
                <a:cs typeface="黑体" panose="02010609060101010101" charset="-122"/>
              </a:rPr>
              <a:t>卒</a:t>
            </a:r>
            <a:r>
              <a:rPr sz="1650" spc="-70" dirty="0">
                <a:latin typeface="黑体" panose="02010609060101010101" charset="-122"/>
                <a:cs typeface="黑体" panose="02010609060101010101" charset="-122"/>
              </a:rPr>
              <a:t>中</a:t>
            </a:r>
            <a:r>
              <a:rPr sz="1650" spc="-55" dirty="0">
                <a:latin typeface="黑体" panose="02010609060101010101" charset="-122"/>
                <a:cs typeface="黑体" panose="02010609060101010101" charset="-122"/>
              </a:rPr>
              <a:t>、</a:t>
            </a:r>
            <a:r>
              <a:rPr sz="1650" spc="-70" dirty="0">
                <a:latin typeface="黑体" panose="02010609060101010101" charset="-122"/>
                <a:cs typeface="黑体" panose="02010609060101010101" charset="-122"/>
              </a:rPr>
              <a:t>癫</a:t>
            </a:r>
            <a:r>
              <a:rPr sz="1650" spc="-55" dirty="0">
                <a:latin typeface="黑体" panose="02010609060101010101" charset="-122"/>
                <a:cs typeface="黑体" panose="02010609060101010101" charset="-122"/>
              </a:rPr>
              <a:t>痫</a:t>
            </a:r>
            <a:r>
              <a:rPr sz="1650" spc="-5" dirty="0">
                <a:latin typeface="黑体" panose="02010609060101010101" charset="-122"/>
                <a:cs typeface="黑体" panose="02010609060101010101" charset="-122"/>
              </a:rPr>
              <a:t>、</a:t>
            </a:r>
            <a:endParaRPr sz="1650">
              <a:latin typeface="黑体" panose="02010609060101010101" charset="-122"/>
              <a:cs typeface="黑体" panose="02010609060101010101" charset="-122"/>
            </a:endParaRPr>
          </a:p>
          <a:p>
            <a:pPr marL="12700" marR="173990">
              <a:lnSpc>
                <a:spcPct val="146000"/>
              </a:lnSpc>
              <a:spcBef>
                <a:spcPts val="105"/>
              </a:spcBef>
            </a:pPr>
            <a:r>
              <a:rPr sz="1650" spc="-45" dirty="0">
                <a:latin typeface="黑体" panose="02010609060101010101" charset="-122"/>
                <a:cs typeface="黑体" panose="02010609060101010101" charset="-122"/>
              </a:rPr>
              <a:t>帕金森</a:t>
            </a:r>
            <a:r>
              <a:rPr sz="1650" spc="-30" dirty="0">
                <a:latin typeface="黑体" panose="02010609060101010101" charset="-122"/>
                <a:cs typeface="黑体" panose="02010609060101010101" charset="-122"/>
              </a:rPr>
              <a:t>、</a:t>
            </a:r>
            <a:r>
              <a:rPr sz="1650" spc="-45" dirty="0">
                <a:latin typeface="黑体" panose="02010609060101010101" charset="-122"/>
                <a:cs typeface="黑体" panose="02010609060101010101" charset="-122"/>
              </a:rPr>
              <a:t>认知、情绪</a:t>
            </a:r>
            <a:r>
              <a:rPr sz="1650" spc="-30" dirty="0">
                <a:latin typeface="黑体" panose="02010609060101010101" charset="-122"/>
                <a:cs typeface="黑体" panose="02010609060101010101" charset="-122"/>
              </a:rPr>
              <a:t>、</a:t>
            </a:r>
            <a:r>
              <a:rPr sz="1650" spc="-45" dirty="0">
                <a:latin typeface="黑体" panose="02010609060101010101" charset="-122"/>
                <a:cs typeface="黑体" panose="02010609060101010101" charset="-122"/>
              </a:rPr>
              <a:t>脑功能</a:t>
            </a:r>
            <a:r>
              <a:rPr sz="1650" spc="-5" dirty="0">
                <a:latin typeface="黑体" panose="02010609060101010101" charset="-122"/>
                <a:cs typeface="黑体" panose="02010609060101010101" charset="-122"/>
              </a:rPr>
              <a:t>等 </a:t>
            </a:r>
            <a:r>
              <a:rPr sz="1650" spc="-10" dirty="0">
                <a:latin typeface="黑体" panose="02010609060101010101" charset="-122"/>
                <a:cs typeface="黑体" panose="02010609060101010101" charset="-122"/>
              </a:rPr>
              <a:t>疾</a:t>
            </a:r>
            <a:r>
              <a:rPr sz="1650" spc="-20" dirty="0">
                <a:latin typeface="黑体" panose="02010609060101010101" charset="-122"/>
                <a:cs typeface="黑体" panose="02010609060101010101" charset="-122"/>
              </a:rPr>
              <a:t>病</a:t>
            </a:r>
            <a:r>
              <a:rPr sz="1650" spc="-10" dirty="0">
                <a:latin typeface="黑体" panose="02010609060101010101" charset="-122"/>
                <a:cs typeface="黑体" panose="02010609060101010101" charset="-122"/>
              </a:rPr>
              <a:t>类</a:t>
            </a:r>
            <a:r>
              <a:rPr sz="1650" spc="-5" dirty="0">
                <a:latin typeface="黑体" panose="02010609060101010101" charset="-122"/>
                <a:cs typeface="黑体" panose="02010609060101010101" charset="-122"/>
              </a:rPr>
              <a:t>型</a:t>
            </a:r>
            <a:endParaRPr sz="16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377419" y="5296661"/>
            <a:ext cx="294894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 marR="5080" indent="-6350">
              <a:lnSpc>
                <a:spcPct val="136000"/>
              </a:lnSpc>
              <a:spcBef>
                <a:spcPts val="100"/>
              </a:spcBef>
              <a:tabLst>
                <a:tab pos="2726690" algn="l"/>
              </a:tabLst>
            </a:pPr>
            <a:r>
              <a:rPr sz="1650" spc="15" dirty="0">
                <a:latin typeface="黑体" panose="02010609060101010101" charset="-122"/>
                <a:cs typeface="黑体" panose="02010609060101010101" charset="-122"/>
              </a:rPr>
              <a:t>具备便携</a:t>
            </a:r>
            <a:r>
              <a:rPr sz="1650" spc="20" dirty="0">
                <a:latin typeface="黑体" panose="02010609060101010101" charset="-122"/>
                <a:cs typeface="黑体" panose="02010609060101010101" charset="-122"/>
              </a:rPr>
              <a:t>(</a:t>
            </a:r>
            <a:r>
              <a:rPr sz="1650" spc="15" dirty="0">
                <a:latin typeface="黑体" panose="02010609060101010101" charset="-122"/>
                <a:cs typeface="黑体" panose="02010609060101010101" charset="-122"/>
              </a:rPr>
              <a:t>重量低于</a:t>
            </a:r>
            <a:r>
              <a:rPr sz="1650" spc="10" dirty="0">
                <a:latin typeface="黑体" panose="02010609060101010101" charset="-122"/>
                <a:cs typeface="黑体" panose="02010609060101010101" charset="-122"/>
              </a:rPr>
              <a:t>100g</a:t>
            </a:r>
            <a:r>
              <a:rPr sz="1650" spc="35" dirty="0">
                <a:latin typeface="黑体" panose="02010609060101010101" charset="-122"/>
                <a:cs typeface="黑体" panose="02010609060101010101" charset="-122"/>
              </a:rPr>
              <a:t>)</a:t>
            </a:r>
            <a:r>
              <a:rPr sz="1650" spc="-5" dirty="0">
                <a:latin typeface="黑体" panose="02010609060101010101" charset="-122"/>
                <a:cs typeface="黑体" panose="02010609060101010101" charset="-122"/>
              </a:rPr>
              <a:t>、</a:t>
            </a:r>
            <a:r>
              <a:rPr sz="1650" dirty="0">
                <a:latin typeface="黑体" panose="02010609060101010101" charset="-122"/>
                <a:cs typeface="黑体" panose="02010609060101010101" charset="-122"/>
              </a:rPr>
              <a:t>	</a:t>
            </a:r>
            <a:r>
              <a:rPr sz="1650" spc="-5" dirty="0">
                <a:latin typeface="黑体" panose="02010609060101010101" charset="-122"/>
                <a:cs typeface="黑体" panose="02010609060101010101" charset="-122"/>
              </a:rPr>
              <a:t>可 </a:t>
            </a:r>
            <a:r>
              <a:rPr sz="1650" spc="-20" dirty="0">
                <a:latin typeface="黑体" panose="02010609060101010101" charset="-122"/>
                <a:cs typeface="黑体" panose="02010609060101010101" charset="-122"/>
              </a:rPr>
              <a:t>移动</a:t>
            </a:r>
            <a:r>
              <a:rPr sz="1650" spc="-10" dirty="0">
                <a:latin typeface="黑体" panose="02010609060101010101" charset="-122"/>
                <a:cs typeface="黑体" panose="02010609060101010101" charset="-122"/>
              </a:rPr>
              <a:t>等</a:t>
            </a:r>
            <a:r>
              <a:rPr sz="1650" spc="-20" dirty="0">
                <a:latin typeface="黑体" panose="02010609060101010101" charset="-122"/>
                <a:cs typeface="黑体" panose="02010609060101010101" charset="-122"/>
              </a:rPr>
              <a:t>优</a:t>
            </a:r>
            <a:r>
              <a:rPr sz="1650" spc="-5" dirty="0">
                <a:latin typeface="黑体" panose="02010609060101010101" charset="-122"/>
                <a:cs typeface="黑体" panose="02010609060101010101" charset="-122"/>
              </a:rPr>
              <a:t>势</a:t>
            </a:r>
            <a:endParaRPr sz="16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801591" y="6821411"/>
            <a:ext cx="2892425" cy="276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45" dirty="0">
                <a:latin typeface="黑体" panose="02010609060101010101" charset="-122"/>
                <a:cs typeface="黑体" panose="02010609060101010101" charset="-122"/>
              </a:rPr>
              <a:t>脑电运</a:t>
            </a:r>
            <a:r>
              <a:rPr sz="1650" spc="-30" dirty="0">
                <a:latin typeface="黑体" panose="02010609060101010101" charset="-122"/>
                <a:cs typeface="黑体" panose="02010609060101010101" charset="-122"/>
              </a:rPr>
              <a:t>动</a:t>
            </a:r>
            <a:r>
              <a:rPr sz="1650" spc="-45" dirty="0">
                <a:latin typeface="黑体" panose="02010609060101010101" charset="-122"/>
                <a:cs typeface="黑体" panose="02010609060101010101" charset="-122"/>
              </a:rPr>
              <a:t>想象算法特</a:t>
            </a:r>
            <a:r>
              <a:rPr sz="1650" spc="-30" dirty="0">
                <a:latin typeface="黑体" panose="02010609060101010101" charset="-122"/>
                <a:cs typeface="黑体" panose="02010609060101010101" charset="-122"/>
              </a:rPr>
              <a:t>异</a:t>
            </a:r>
            <a:r>
              <a:rPr sz="1650" spc="-45" dirty="0">
                <a:latin typeface="黑体" panose="02010609060101010101" charset="-122"/>
                <a:cs typeface="黑体" panose="02010609060101010101" charset="-122"/>
              </a:rPr>
              <a:t>性、敏</a:t>
            </a:r>
            <a:r>
              <a:rPr sz="1650" spc="-5" dirty="0">
                <a:latin typeface="黑体" panose="02010609060101010101" charset="-122"/>
                <a:cs typeface="黑体" panose="02010609060101010101" charset="-122"/>
              </a:rPr>
              <a:t>感</a:t>
            </a:r>
            <a:endParaRPr sz="16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801591" y="7107173"/>
            <a:ext cx="2916555" cy="109728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42000"/>
              </a:lnSpc>
              <a:spcBef>
                <a:spcPts val="75"/>
              </a:spcBef>
            </a:pPr>
            <a:r>
              <a:rPr sz="1650" spc="-30" dirty="0">
                <a:latin typeface="黑体" panose="02010609060101010101" charset="-122"/>
                <a:cs typeface="黑体" panose="02010609060101010101" charset="-122"/>
              </a:rPr>
              <a:t>性</a:t>
            </a:r>
            <a:r>
              <a:rPr sz="1650" spc="-45" dirty="0">
                <a:latin typeface="黑体" panose="02010609060101010101" charset="-122"/>
                <a:cs typeface="黑体" panose="02010609060101010101" charset="-122"/>
              </a:rPr>
              <a:t>、</a:t>
            </a:r>
            <a:r>
              <a:rPr sz="1650" spc="-30" dirty="0">
                <a:latin typeface="黑体" panose="02010609060101010101" charset="-122"/>
                <a:cs typeface="黑体" panose="02010609060101010101" charset="-122"/>
              </a:rPr>
              <a:t>准</a:t>
            </a:r>
            <a:r>
              <a:rPr sz="1650" spc="-45" dirty="0">
                <a:latin typeface="黑体" panose="02010609060101010101" charset="-122"/>
                <a:cs typeface="黑体" panose="02010609060101010101" charset="-122"/>
              </a:rPr>
              <a:t>确</a:t>
            </a:r>
            <a:r>
              <a:rPr sz="1650" spc="-30" dirty="0">
                <a:latin typeface="黑体" panose="02010609060101010101" charset="-122"/>
                <a:cs typeface="黑体" panose="02010609060101010101" charset="-122"/>
              </a:rPr>
              <a:t>率</a:t>
            </a:r>
            <a:r>
              <a:rPr sz="1650" spc="-45" dirty="0">
                <a:latin typeface="黑体" panose="02010609060101010101" charset="-122"/>
                <a:cs typeface="黑体" panose="02010609060101010101" charset="-122"/>
              </a:rPr>
              <a:t>傲</a:t>
            </a:r>
            <a:r>
              <a:rPr sz="1650" spc="-30" dirty="0">
                <a:latin typeface="黑体" panose="02010609060101010101" charset="-122"/>
                <a:cs typeface="黑体" panose="02010609060101010101" charset="-122"/>
              </a:rPr>
              <a:t>意位</a:t>
            </a:r>
            <a:r>
              <a:rPr sz="1650" spc="-45" dirty="0">
                <a:latin typeface="黑体" panose="02010609060101010101" charset="-122"/>
                <a:cs typeface="黑体" panose="02010609060101010101" charset="-122"/>
              </a:rPr>
              <a:t>列</a:t>
            </a:r>
            <a:r>
              <a:rPr sz="1650" spc="-30" dirty="0">
                <a:latin typeface="黑体" panose="02010609060101010101" charset="-122"/>
                <a:cs typeface="黑体" panose="02010609060101010101" charset="-122"/>
              </a:rPr>
              <a:t>行</a:t>
            </a:r>
            <a:r>
              <a:rPr sz="1650" spc="-45" dirty="0">
                <a:latin typeface="黑体" panose="02010609060101010101" charset="-122"/>
                <a:cs typeface="黑体" panose="02010609060101010101" charset="-122"/>
              </a:rPr>
              <a:t>业</a:t>
            </a:r>
            <a:r>
              <a:rPr sz="1650" spc="-30" dirty="0">
                <a:latin typeface="黑体" panose="02010609060101010101" charset="-122"/>
                <a:cs typeface="黑体" panose="02010609060101010101" charset="-122"/>
              </a:rPr>
              <a:t>前</a:t>
            </a:r>
            <a:r>
              <a:rPr sz="1650" spc="-5" dirty="0">
                <a:latin typeface="黑体" panose="02010609060101010101" charset="-122"/>
                <a:cs typeface="黑体" panose="02010609060101010101" charset="-122"/>
              </a:rPr>
              <a:t>沿 </a:t>
            </a:r>
            <a:r>
              <a:rPr sz="1650" spc="-30" dirty="0">
                <a:latin typeface="黑体" panose="02010609060101010101" charset="-122"/>
                <a:cs typeface="黑体" panose="02010609060101010101" charset="-122"/>
              </a:rPr>
              <a:t>脑</a:t>
            </a:r>
            <a:r>
              <a:rPr sz="1650" spc="-20" dirty="0">
                <a:latin typeface="黑体" panose="02010609060101010101" charset="-122"/>
                <a:cs typeface="黑体" panose="02010609060101010101" charset="-122"/>
              </a:rPr>
              <a:t>电</a:t>
            </a:r>
            <a:r>
              <a:rPr sz="1650" spc="-30" dirty="0">
                <a:latin typeface="黑体" panose="02010609060101010101" charset="-122"/>
                <a:cs typeface="黑体" panose="02010609060101010101" charset="-122"/>
              </a:rPr>
              <a:t>癫</a:t>
            </a:r>
            <a:r>
              <a:rPr sz="1650" spc="-20" dirty="0">
                <a:latin typeface="黑体" panose="02010609060101010101" charset="-122"/>
                <a:cs typeface="黑体" panose="02010609060101010101" charset="-122"/>
              </a:rPr>
              <a:t>痫</a:t>
            </a:r>
            <a:r>
              <a:rPr sz="1650" spc="-30" dirty="0">
                <a:latin typeface="黑体" panose="02010609060101010101" charset="-122"/>
                <a:cs typeface="黑体" panose="02010609060101010101" charset="-122"/>
              </a:rPr>
              <a:t>痫波</a:t>
            </a:r>
            <a:r>
              <a:rPr sz="1650" spc="-20" dirty="0">
                <a:latin typeface="黑体" panose="02010609060101010101" charset="-122"/>
                <a:cs typeface="黑体" panose="02010609060101010101" charset="-122"/>
              </a:rPr>
              <a:t>识</a:t>
            </a:r>
            <a:r>
              <a:rPr sz="1650" spc="-30" dirty="0">
                <a:latin typeface="黑体" panose="02010609060101010101" charset="-122"/>
                <a:cs typeface="黑体" panose="02010609060101010101" charset="-122"/>
              </a:rPr>
              <a:t>别</a:t>
            </a:r>
            <a:r>
              <a:rPr sz="1650" spc="-20" dirty="0">
                <a:latin typeface="黑体" panose="02010609060101010101" charset="-122"/>
                <a:cs typeface="黑体" panose="02010609060101010101" charset="-122"/>
              </a:rPr>
              <a:t>算</a:t>
            </a:r>
            <a:r>
              <a:rPr sz="1650" spc="-30" dirty="0">
                <a:latin typeface="黑体" panose="02010609060101010101" charset="-122"/>
                <a:cs typeface="黑体" panose="02010609060101010101" charset="-122"/>
              </a:rPr>
              <a:t>法</a:t>
            </a:r>
            <a:r>
              <a:rPr sz="1650" spc="-20" dirty="0">
                <a:latin typeface="黑体" panose="02010609060101010101" charset="-122"/>
                <a:cs typeface="黑体" panose="02010609060101010101" charset="-122"/>
              </a:rPr>
              <a:t>准</a:t>
            </a:r>
            <a:r>
              <a:rPr sz="1650" spc="-30" dirty="0">
                <a:latin typeface="黑体" panose="02010609060101010101" charset="-122"/>
                <a:cs typeface="黑体" panose="02010609060101010101" charset="-122"/>
              </a:rPr>
              <a:t>确率</a:t>
            </a:r>
            <a:r>
              <a:rPr sz="1650" spc="-5" dirty="0">
                <a:latin typeface="黑体" panose="02010609060101010101" charset="-122"/>
                <a:cs typeface="黑体" panose="02010609060101010101" charset="-122"/>
              </a:rPr>
              <a:t>在  </a:t>
            </a:r>
            <a:r>
              <a:rPr sz="1650" spc="-5" dirty="0">
                <a:latin typeface="黑体" panose="02010609060101010101" charset="-122"/>
                <a:cs typeface="黑体" panose="02010609060101010101" charset="-122"/>
              </a:rPr>
              <a:t>95.64</a:t>
            </a:r>
            <a:endParaRPr sz="16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338643" y="8003413"/>
            <a:ext cx="95249" cy="1460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7900" y="754760"/>
            <a:ext cx="1800860" cy="520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50" b="0" spc="325" dirty="0">
                <a:latin typeface="黑体" panose="02010609060101010101" charset="-122"/>
                <a:cs typeface="黑体" panose="02010609060101010101" charset="-122"/>
              </a:rPr>
              <a:t>免责声</a:t>
            </a:r>
            <a:r>
              <a:rPr sz="3250" b="0" dirty="0">
                <a:latin typeface="黑体" panose="02010609060101010101" charset="-122"/>
                <a:cs typeface="黑体" panose="02010609060101010101" charset="-122"/>
              </a:rPr>
              <a:t>明</a:t>
            </a:r>
            <a:endParaRPr sz="32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740866" y="320040"/>
            <a:ext cx="2031008" cy="61912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4178787" y="903719"/>
            <a:ext cx="1162685" cy="3676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50" spc="-20" dirty="0">
                <a:latin typeface="黑体" panose="02010609060101010101" charset="-122"/>
                <a:cs typeface="黑体" panose="02010609060101010101" charset="-122"/>
              </a:rPr>
              <a:t>傲意</a:t>
            </a:r>
            <a:r>
              <a:rPr sz="2250" spc="-10" dirty="0">
                <a:latin typeface="黑体" panose="02010609060101010101" charset="-122"/>
                <a:cs typeface="黑体" panose="02010609060101010101" charset="-122"/>
              </a:rPr>
              <a:t>科</a:t>
            </a:r>
            <a:r>
              <a:rPr sz="2250" spc="-5" dirty="0">
                <a:latin typeface="黑体" panose="02010609060101010101" charset="-122"/>
                <a:cs typeface="黑体" panose="02010609060101010101" charset="-122"/>
              </a:rPr>
              <a:t>技</a:t>
            </a:r>
            <a:endParaRPr sz="22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3580" y="8733028"/>
            <a:ext cx="2178685" cy="189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75"/>
              </a:lnSpc>
              <a:tabLst>
                <a:tab pos="2000885" algn="l"/>
              </a:tabLst>
            </a:pPr>
            <a:r>
              <a:rPr sz="1300" spc="-5" dirty="0">
                <a:latin typeface="楷体" panose="02010609060101010101" charset="-122"/>
                <a:cs typeface="楷体" panose="02010609060101010101" charset="-122"/>
              </a:rPr>
              <a:t>易</a:t>
            </a:r>
            <a:r>
              <a:rPr sz="1300" spc="26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spc="-5" dirty="0">
                <a:latin typeface="楷体" panose="02010609060101010101" charset="-122"/>
                <a:cs typeface="楷体" panose="02010609060101010101" charset="-122"/>
              </a:rPr>
              <a:t>凯</a:t>
            </a:r>
            <a:r>
              <a:rPr sz="1300" spc="28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spc="-5" dirty="0">
                <a:latin typeface="楷体" panose="02010609060101010101" charset="-122"/>
                <a:cs typeface="楷体" panose="02010609060101010101" charset="-122"/>
              </a:rPr>
              <a:t>资</a:t>
            </a:r>
            <a:r>
              <a:rPr sz="1300" spc="28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spc="-5" dirty="0">
                <a:latin typeface="楷体" panose="02010609060101010101" charset="-122"/>
                <a:cs typeface="楷体" panose="02010609060101010101" charset="-122"/>
              </a:rPr>
              <a:t>本</a:t>
            </a:r>
            <a:r>
              <a:rPr sz="1300" spc="25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spc="-5" dirty="0">
                <a:latin typeface="楷体" panose="02010609060101010101" charset="-122"/>
                <a:cs typeface="楷体" panose="02010609060101010101" charset="-122"/>
              </a:rPr>
              <a:t>有</a:t>
            </a:r>
            <a:r>
              <a:rPr sz="13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spc="-31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spc="-5" dirty="0">
                <a:latin typeface="楷体" panose="02010609060101010101" charset="-122"/>
                <a:cs typeface="楷体" panose="02010609060101010101" charset="-122"/>
              </a:rPr>
              <a:t>限</a:t>
            </a:r>
            <a:r>
              <a:rPr sz="1300" spc="2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spc="-5" dirty="0">
                <a:latin typeface="楷体" panose="02010609060101010101" charset="-122"/>
                <a:cs typeface="楷体" panose="02010609060101010101" charset="-122"/>
              </a:rPr>
              <a:t>公</a:t>
            </a:r>
            <a:r>
              <a:rPr sz="1300" dirty="0">
                <a:latin typeface="楷体" panose="02010609060101010101" charset="-122"/>
                <a:cs typeface="楷体" panose="02010609060101010101" charset="-122"/>
              </a:rPr>
              <a:t>	</a:t>
            </a:r>
            <a:r>
              <a:rPr sz="1300" spc="-5" dirty="0">
                <a:latin typeface="楷体" panose="02010609060101010101" charset="-122"/>
                <a:cs typeface="楷体" panose="02010609060101010101" charset="-122"/>
              </a:rPr>
              <a:t>司</a:t>
            </a:r>
            <a:endParaRPr sz="130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0079" y="1589023"/>
            <a:ext cx="14164944" cy="6426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2890" marR="44450" indent="-262890">
              <a:lnSpc>
                <a:spcPct val="155000"/>
              </a:lnSpc>
              <a:spcBef>
                <a:spcPts val="100"/>
              </a:spcBef>
              <a:buSzPct val="95000"/>
              <a:buChar char="■"/>
              <a:tabLst>
                <a:tab pos="262890" algn="l"/>
              </a:tabLst>
            </a:pPr>
            <a:r>
              <a:rPr sz="1900" spc="65" dirty="0">
                <a:latin typeface="黑体" panose="02010609060101010101" charset="-122"/>
                <a:cs typeface="黑体" panose="02010609060101010101" charset="-122"/>
              </a:rPr>
              <a:t>本</a:t>
            </a:r>
            <a:r>
              <a:rPr sz="1900" spc="55" dirty="0">
                <a:latin typeface="黑体" panose="02010609060101010101" charset="-122"/>
                <a:cs typeface="黑体" panose="02010609060101010101" charset="-122"/>
              </a:rPr>
              <a:t>融</a:t>
            </a:r>
            <a:r>
              <a:rPr sz="1900" spc="65" dirty="0">
                <a:latin typeface="黑体" panose="02010609060101010101" charset="-122"/>
                <a:cs typeface="黑体" panose="02010609060101010101" charset="-122"/>
              </a:rPr>
              <a:t>资商业</a:t>
            </a:r>
            <a:r>
              <a:rPr sz="1900" spc="55" dirty="0">
                <a:latin typeface="黑体" panose="02010609060101010101" charset="-122"/>
                <a:cs typeface="黑体" panose="02010609060101010101" charset="-122"/>
              </a:rPr>
              <a:t>计</a:t>
            </a:r>
            <a:r>
              <a:rPr sz="1900" spc="65" dirty="0">
                <a:latin typeface="黑体" panose="02010609060101010101" charset="-122"/>
                <a:cs typeface="黑体" panose="02010609060101010101" charset="-122"/>
              </a:rPr>
              <a:t>划书</a:t>
            </a:r>
            <a:r>
              <a:rPr sz="1900" spc="55" dirty="0">
                <a:latin typeface="黑体" panose="02010609060101010101" charset="-122"/>
                <a:cs typeface="黑体" panose="02010609060101010101" charset="-122"/>
              </a:rPr>
              <a:t>(</a:t>
            </a:r>
            <a:r>
              <a:rPr sz="1900" spc="65" dirty="0">
                <a:latin typeface="黑体" panose="02010609060101010101" charset="-122"/>
                <a:cs typeface="黑体" panose="02010609060101010101" charset="-122"/>
              </a:rPr>
              <a:t>以</a:t>
            </a:r>
            <a:r>
              <a:rPr sz="1900" spc="55" dirty="0">
                <a:latin typeface="黑体" panose="02010609060101010101" charset="-122"/>
                <a:cs typeface="黑体" panose="02010609060101010101" charset="-122"/>
              </a:rPr>
              <a:t>下</a:t>
            </a:r>
            <a:r>
              <a:rPr sz="1900" spc="65" dirty="0">
                <a:latin typeface="黑体" panose="02010609060101010101" charset="-122"/>
                <a:cs typeface="黑体" panose="02010609060101010101" charset="-122"/>
              </a:rPr>
              <a:t>简称“商</a:t>
            </a:r>
            <a:r>
              <a:rPr sz="1900" spc="55" dirty="0">
                <a:latin typeface="黑体" panose="02010609060101010101" charset="-122"/>
                <a:cs typeface="黑体" panose="02010609060101010101" charset="-122"/>
              </a:rPr>
              <a:t>业</a:t>
            </a:r>
            <a:r>
              <a:rPr sz="1900" spc="65" dirty="0">
                <a:latin typeface="黑体" panose="02010609060101010101" charset="-122"/>
                <a:cs typeface="黑体" panose="02010609060101010101" charset="-122"/>
              </a:rPr>
              <a:t>计划书</a:t>
            </a:r>
            <a:r>
              <a:rPr sz="1900" spc="60" dirty="0">
                <a:latin typeface="黑体" panose="02010609060101010101" charset="-122"/>
                <a:cs typeface="黑体" panose="02010609060101010101" charset="-122"/>
              </a:rPr>
              <a:t>”)</a:t>
            </a:r>
            <a:r>
              <a:rPr sz="1900" spc="65" dirty="0">
                <a:latin typeface="黑体" panose="02010609060101010101" charset="-122"/>
                <a:cs typeface="黑体" panose="02010609060101010101" charset="-122"/>
              </a:rPr>
              <a:t>仅</a:t>
            </a:r>
            <a:r>
              <a:rPr sz="1900" spc="55" dirty="0">
                <a:latin typeface="黑体" panose="02010609060101010101" charset="-122"/>
                <a:cs typeface="黑体" panose="02010609060101010101" charset="-122"/>
              </a:rPr>
              <a:t>是</a:t>
            </a:r>
            <a:r>
              <a:rPr sz="1900" spc="65" dirty="0">
                <a:latin typeface="黑体" panose="02010609060101010101" charset="-122"/>
                <a:cs typeface="黑体" panose="02010609060101010101" charset="-122"/>
              </a:rPr>
              <a:t>易凯资</a:t>
            </a:r>
            <a:r>
              <a:rPr sz="1900" spc="55" dirty="0">
                <a:latin typeface="黑体" panose="02010609060101010101" charset="-122"/>
                <a:cs typeface="黑体" panose="02010609060101010101" charset="-122"/>
              </a:rPr>
              <a:t>本</a:t>
            </a:r>
            <a:r>
              <a:rPr sz="1900" spc="65" dirty="0">
                <a:latin typeface="黑体" panose="02010609060101010101" charset="-122"/>
                <a:cs typeface="黑体" panose="02010609060101010101" charset="-122"/>
              </a:rPr>
              <a:t>有限公司</a:t>
            </a:r>
            <a:r>
              <a:rPr sz="1900" spc="55" dirty="0">
                <a:latin typeface="黑体" panose="02010609060101010101" charset="-122"/>
                <a:cs typeface="黑体" panose="02010609060101010101" charset="-122"/>
              </a:rPr>
              <a:t>(</a:t>
            </a:r>
            <a:r>
              <a:rPr sz="1900" spc="65" dirty="0">
                <a:latin typeface="黑体" panose="02010609060101010101" charset="-122"/>
                <a:cs typeface="黑体" panose="02010609060101010101" charset="-122"/>
              </a:rPr>
              <a:t>以</a:t>
            </a:r>
            <a:r>
              <a:rPr sz="1900" spc="55" dirty="0">
                <a:latin typeface="黑体" panose="02010609060101010101" charset="-122"/>
                <a:cs typeface="黑体" panose="02010609060101010101" charset="-122"/>
              </a:rPr>
              <a:t>下</a:t>
            </a:r>
            <a:r>
              <a:rPr sz="1900" spc="65" dirty="0">
                <a:latin typeface="黑体" panose="02010609060101010101" charset="-122"/>
                <a:cs typeface="黑体" panose="02010609060101010101" charset="-122"/>
              </a:rPr>
              <a:t>简称“</a:t>
            </a:r>
            <a:r>
              <a:rPr sz="1900" spc="55" dirty="0">
                <a:latin typeface="黑体" panose="02010609060101010101" charset="-122"/>
                <a:cs typeface="黑体" panose="02010609060101010101" charset="-122"/>
              </a:rPr>
              <a:t>易</a:t>
            </a:r>
            <a:r>
              <a:rPr sz="1900" spc="65" dirty="0">
                <a:latin typeface="黑体" panose="02010609060101010101" charset="-122"/>
                <a:cs typeface="黑体" panose="02010609060101010101" charset="-122"/>
              </a:rPr>
              <a:t>凯</a:t>
            </a:r>
            <a:r>
              <a:rPr sz="1900" spc="55" dirty="0">
                <a:latin typeface="黑体" panose="02010609060101010101" charset="-122"/>
                <a:cs typeface="黑体" panose="02010609060101010101" charset="-122"/>
              </a:rPr>
              <a:t>”)为</a:t>
            </a:r>
            <a:r>
              <a:rPr sz="1900" spc="65" dirty="0">
                <a:latin typeface="黑体" panose="02010609060101010101" charset="-122"/>
                <a:cs typeface="黑体" panose="02010609060101010101" charset="-122"/>
              </a:rPr>
              <a:t>上</a:t>
            </a:r>
            <a:r>
              <a:rPr sz="1900" spc="55" dirty="0">
                <a:latin typeface="黑体" panose="02010609060101010101" charset="-122"/>
                <a:cs typeface="黑体" panose="02010609060101010101" charset="-122"/>
              </a:rPr>
              <a:t>海傲</a:t>
            </a:r>
            <a:r>
              <a:rPr sz="1900" spc="65" dirty="0">
                <a:latin typeface="黑体" panose="02010609060101010101" charset="-122"/>
                <a:cs typeface="黑体" panose="02010609060101010101" charset="-122"/>
              </a:rPr>
              <a:t>意</a:t>
            </a:r>
            <a:r>
              <a:rPr sz="1900" spc="55" dirty="0">
                <a:latin typeface="黑体" panose="02010609060101010101" charset="-122"/>
                <a:cs typeface="黑体" panose="02010609060101010101" charset="-122"/>
              </a:rPr>
              <a:t>信息</a:t>
            </a:r>
            <a:r>
              <a:rPr sz="1900" spc="65" dirty="0">
                <a:latin typeface="黑体" panose="02010609060101010101" charset="-122"/>
                <a:cs typeface="黑体" panose="02010609060101010101" charset="-122"/>
              </a:rPr>
              <a:t>科</a:t>
            </a:r>
            <a:r>
              <a:rPr sz="1900" spc="55" dirty="0">
                <a:latin typeface="黑体" panose="02010609060101010101" charset="-122"/>
                <a:cs typeface="黑体" panose="02010609060101010101" charset="-122"/>
              </a:rPr>
              <a:t>技有</a:t>
            </a:r>
            <a:r>
              <a:rPr sz="1900" spc="65" dirty="0">
                <a:latin typeface="黑体" panose="02010609060101010101" charset="-122"/>
                <a:cs typeface="黑体" panose="02010609060101010101" charset="-122"/>
              </a:rPr>
              <a:t>限</a:t>
            </a:r>
            <a:r>
              <a:rPr sz="1900" spc="55" dirty="0">
                <a:latin typeface="黑体" panose="02010609060101010101" charset="-122"/>
                <a:cs typeface="黑体" panose="02010609060101010101" charset="-122"/>
              </a:rPr>
              <a:t>公司</a:t>
            </a:r>
            <a:r>
              <a:rPr sz="1900" spc="65" dirty="0">
                <a:latin typeface="黑体" panose="02010609060101010101" charset="-122"/>
                <a:cs typeface="黑体" panose="02010609060101010101" charset="-122"/>
              </a:rPr>
              <a:t>(</a:t>
            </a:r>
            <a:r>
              <a:rPr sz="1900" spc="55" dirty="0">
                <a:latin typeface="黑体" panose="02010609060101010101" charset="-122"/>
                <a:cs typeface="黑体" panose="02010609060101010101" charset="-122"/>
              </a:rPr>
              <a:t>以</a:t>
            </a:r>
            <a:r>
              <a:rPr sz="1900" spc="65" dirty="0">
                <a:latin typeface="黑体" panose="02010609060101010101" charset="-122"/>
                <a:cs typeface="黑体" panose="02010609060101010101" charset="-122"/>
              </a:rPr>
              <a:t>下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简 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称“傲意科技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”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或“公司”)而准备。本商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业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计划书包含了关于公司现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有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业务及经营信息、未来发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展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战略分析及财务预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测</a:t>
            </a:r>
            <a:endParaRPr sz="1900">
              <a:latin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 panose="02020603050405020304"/>
              <a:cs typeface="Times New Roman" panose="02020603050405020304"/>
            </a:endParaRPr>
          </a:p>
          <a:p>
            <a:pPr marL="373380" marR="17145" indent="-6350" algn="just">
              <a:lnSpc>
                <a:spcPct val="143000"/>
              </a:lnSpc>
              <a:spcBef>
                <a:spcPts val="1215"/>
              </a:spcBef>
            </a:pP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本商业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计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划书仅是为了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帮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助潜在投资者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针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对公司做出一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个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初步的评估，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以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确定是否对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于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该项目进行进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一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步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考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察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。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该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商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业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计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划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书并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不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能 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作为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一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个针对公司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的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出价的基础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也不能作为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任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何投资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决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策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的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基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础，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或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者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是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作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为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与公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司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达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成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任何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交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易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的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投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资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决策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的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基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础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。潜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在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投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资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者 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应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该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完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全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依靠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自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身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的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判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断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能力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对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于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公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司进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行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考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察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和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商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业分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析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，并作出评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估</a:t>
            </a:r>
            <a:endParaRPr sz="1900">
              <a:latin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 panose="02020603050405020304"/>
              <a:cs typeface="Times New Roman" panose="02020603050405020304"/>
            </a:endParaRPr>
          </a:p>
          <a:p>
            <a:pPr marL="373380" marR="17145" algn="just">
              <a:lnSpc>
                <a:spcPct val="140000"/>
              </a:lnSpc>
              <a:spcBef>
                <a:spcPts val="1555"/>
              </a:spcBef>
            </a:pP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本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商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业计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划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书包括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易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凯根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据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行业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情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况及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公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司管理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层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对未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来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发展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状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况所做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出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的声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明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、估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计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和预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测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。这些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声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明、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估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计和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预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测是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基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于公司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管 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理层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及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通过其他业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内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信息渠道的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一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系列假设而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做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出的。这些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假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设有可能被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证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明是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正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确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或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错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误的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。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公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司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实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际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的业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绩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有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可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能偏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离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本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商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业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计 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划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书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中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所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做出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的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声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明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、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估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计或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预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测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而这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一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偏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离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有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可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能是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重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大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的</a:t>
            </a:r>
            <a:endParaRPr sz="1900">
              <a:latin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 panose="02020603050405020304"/>
              <a:cs typeface="Times New Roman" panose="02020603050405020304"/>
            </a:endParaRPr>
          </a:p>
          <a:p>
            <a:pPr marL="385445" marR="5080" indent="-12700" algn="just">
              <a:lnSpc>
                <a:spcPct val="144000"/>
              </a:lnSpc>
              <a:spcBef>
                <a:spcPts val="1485"/>
              </a:spcBef>
            </a:pP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本商业计划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书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中的信息是高度保密的。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在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没有书面得到公司或其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董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事会成员的同意下，本商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业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计划书不能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被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复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印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、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复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制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或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散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发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。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收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到 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商业计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划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书的人员同意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对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于所有本商业计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划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书所述的信息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保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密，同时保证不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会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直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接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或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者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间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接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书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面或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口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头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透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露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、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或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允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许其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代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理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、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顾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问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或 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者其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他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相关人员书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面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或口头透露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本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商业计划书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所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载信息。相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关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人员只能够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根</a:t>
            </a:r>
            <a:r>
              <a:rPr sz="1900" spc="-15" dirty="0">
                <a:latin typeface="黑体" panose="02010609060101010101" charset="-122"/>
                <a:cs typeface="黑体" panose="02010609060101010101" charset="-122"/>
              </a:rPr>
              <a:t>据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本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商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业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计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划书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及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其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他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相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关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资料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所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载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信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息来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评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估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针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对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公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司 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的购买或投资交易，而不能用作其他任何用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途</a:t>
            </a:r>
            <a:endParaRPr sz="19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1200" y="8452357"/>
            <a:ext cx="490855" cy="314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25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1900" spc="-1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1900" spc="-5" dirty="0">
                <a:latin typeface="Times New Roman" panose="02020603050405020304"/>
                <a:cs typeface="Times New Roman" panose="02020603050405020304"/>
              </a:rPr>
              <a:t>C</a:t>
            </a:r>
            <a:endParaRPr sz="19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84095" y="8452357"/>
            <a:ext cx="1033780" cy="314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1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1900" spc="-2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900" spc="-15" dirty="0">
                <a:latin typeface="Times New Roman" panose="02020603050405020304"/>
                <a:cs typeface="Times New Roman" panose="02020603050405020304"/>
              </a:rPr>
              <a:t>PI</a:t>
            </a:r>
            <a:r>
              <a:rPr sz="1900" spc="-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1900" spc="-2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900" spc="-5" dirty="0">
                <a:latin typeface="Times New Roman" panose="02020603050405020304"/>
                <a:cs typeface="Times New Roman" panose="02020603050405020304"/>
              </a:rPr>
              <a:t>L</a:t>
            </a:r>
            <a:endParaRPr sz="19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22096" y="734441"/>
            <a:ext cx="1523365" cy="535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50" spc="-10" dirty="0"/>
              <a:t>NeuCir-</a:t>
            </a:r>
            <a:endParaRPr sz="3350"/>
          </a:p>
        </p:txBody>
      </p:sp>
      <p:sp>
        <p:nvSpPr>
          <p:cNvPr id="4" name="object 4"/>
          <p:cNvSpPr txBox="1"/>
          <p:nvPr/>
        </p:nvSpPr>
        <p:spPr>
          <a:xfrm>
            <a:off x="2948419" y="734441"/>
            <a:ext cx="8528050" cy="535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50" b="1" spc="160" dirty="0">
                <a:latin typeface="黑体" panose="02010609060101010101" charset="-122"/>
                <a:cs typeface="黑体" panose="02010609060101010101" charset="-122"/>
              </a:rPr>
              <a:t>外</a:t>
            </a:r>
            <a:r>
              <a:rPr sz="3350" b="1" spc="175" dirty="0">
                <a:latin typeface="黑体" panose="02010609060101010101" charset="-122"/>
                <a:cs typeface="黑体" panose="02010609060101010101" charset="-122"/>
              </a:rPr>
              <a:t>骨</a:t>
            </a:r>
            <a:r>
              <a:rPr sz="3350" b="1" spc="160" dirty="0">
                <a:latin typeface="黑体" panose="02010609060101010101" charset="-122"/>
                <a:cs typeface="黑体" panose="02010609060101010101" charset="-122"/>
              </a:rPr>
              <a:t>骼</a:t>
            </a:r>
            <a:r>
              <a:rPr sz="3350" b="1" spc="175" dirty="0">
                <a:latin typeface="黑体" panose="02010609060101010101" charset="-122"/>
                <a:cs typeface="黑体" panose="02010609060101010101" charset="-122"/>
              </a:rPr>
              <a:t>机</a:t>
            </a:r>
            <a:r>
              <a:rPr sz="3350" b="1" spc="160" dirty="0">
                <a:latin typeface="黑体" panose="02010609060101010101" charset="-122"/>
                <a:cs typeface="黑体" panose="02010609060101010101" charset="-122"/>
              </a:rPr>
              <a:t>器</a:t>
            </a:r>
            <a:r>
              <a:rPr sz="3350" b="1" spc="175" dirty="0">
                <a:latin typeface="黑体" panose="02010609060101010101" charset="-122"/>
                <a:cs typeface="黑体" panose="02010609060101010101" charset="-122"/>
              </a:rPr>
              <a:t>人</a:t>
            </a:r>
            <a:r>
              <a:rPr sz="3350" b="1" spc="160" dirty="0">
                <a:latin typeface="黑体" panose="02010609060101010101" charset="-122"/>
                <a:cs typeface="黑体" panose="02010609060101010101" charset="-122"/>
              </a:rPr>
              <a:t>系列</a:t>
            </a:r>
            <a:r>
              <a:rPr sz="3350" b="1" spc="175" dirty="0">
                <a:latin typeface="黑体" panose="02010609060101010101" charset="-122"/>
                <a:cs typeface="黑体" panose="02010609060101010101" charset="-122"/>
              </a:rPr>
              <a:t>产</a:t>
            </a:r>
            <a:r>
              <a:rPr sz="3350" b="1" spc="160" dirty="0">
                <a:latin typeface="黑体" panose="02010609060101010101" charset="-122"/>
                <a:cs typeface="黑体" panose="02010609060101010101" charset="-122"/>
              </a:rPr>
              <a:t>品</a:t>
            </a:r>
            <a:r>
              <a:rPr sz="3350" b="1" spc="175" dirty="0">
                <a:latin typeface="黑体" panose="02010609060101010101" charset="-122"/>
                <a:cs typeface="黑体" panose="02010609060101010101" charset="-122"/>
              </a:rPr>
              <a:t>覆</a:t>
            </a:r>
            <a:r>
              <a:rPr sz="3350" b="1" spc="160" dirty="0">
                <a:latin typeface="黑体" panose="02010609060101010101" charset="-122"/>
                <a:cs typeface="黑体" panose="02010609060101010101" charset="-122"/>
              </a:rPr>
              <a:t>盖</a:t>
            </a:r>
            <a:r>
              <a:rPr sz="3350" b="1" spc="175" dirty="0">
                <a:latin typeface="黑体" panose="02010609060101010101" charset="-122"/>
                <a:cs typeface="黑体" panose="02010609060101010101" charset="-122"/>
              </a:rPr>
              <a:t>康</a:t>
            </a:r>
            <a:r>
              <a:rPr sz="3350" b="1" spc="160" dirty="0">
                <a:latin typeface="黑体" panose="02010609060101010101" charset="-122"/>
                <a:cs typeface="黑体" panose="02010609060101010101" charset="-122"/>
              </a:rPr>
              <a:t>复全</a:t>
            </a:r>
            <a:r>
              <a:rPr sz="3350" b="1" spc="175" dirty="0">
                <a:latin typeface="黑体" panose="02010609060101010101" charset="-122"/>
                <a:cs typeface="黑体" panose="02010609060101010101" charset="-122"/>
              </a:rPr>
              <a:t>生</a:t>
            </a:r>
            <a:r>
              <a:rPr sz="3350" b="1" spc="160" dirty="0">
                <a:latin typeface="黑体" panose="02010609060101010101" charset="-122"/>
                <a:cs typeface="黑体" panose="02010609060101010101" charset="-122"/>
              </a:rPr>
              <a:t>命</a:t>
            </a:r>
            <a:r>
              <a:rPr sz="3350" b="1" spc="175" dirty="0">
                <a:latin typeface="黑体" panose="02010609060101010101" charset="-122"/>
                <a:cs typeface="黑体" panose="02010609060101010101" charset="-122"/>
              </a:rPr>
              <a:t>周</a:t>
            </a:r>
            <a:r>
              <a:rPr sz="3350" b="1" spc="-15" dirty="0">
                <a:latin typeface="黑体" panose="02010609060101010101" charset="-122"/>
                <a:cs typeface="黑体" panose="02010609060101010101" charset="-122"/>
              </a:rPr>
              <a:t>期</a:t>
            </a:r>
            <a:endParaRPr sz="33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677900" y="323088"/>
            <a:ext cx="2095500" cy="6090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4178787" y="891539"/>
            <a:ext cx="1177925" cy="377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45" dirty="0">
                <a:latin typeface="黑体" panose="02010609060101010101" charset="-122"/>
                <a:cs typeface="黑体" panose="02010609060101010101" charset="-122"/>
              </a:rPr>
              <a:t>傲意科</a:t>
            </a:r>
            <a:r>
              <a:rPr sz="2300" spc="5" dirty="0">
                <a:latin typeface="黑体" panose="02010609060101010101" charset="-122"/>
                <a:cs typeface="黑体" panose="02010609060101010101" charset="-122"/>
              </a:rPr>
              <a:t>技</a:t>
            </a:r>
            <a:endParaRPr sz="23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83328" y="1833753"/>
            <a:ext cx="570865" cy="246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50" b="1" spc="-45" dirty="0">
                <a:latin typeface="黑体" panose="02010609060101010101" charset="-122"/>
                <a:cs typeface="黑体" panose="02010609060101010101" charset="-122"/>
              </a:rPr>
              <a:t>手</a:t>
            </a:r>
            <a:r>
              <a:rPr sz="1450" b="1" spc="-35" dirty="0">
                <a:latin typeface="黑体" panose="02010609060101010101" charset="-122"/>
                <a:cs typeface="黑体" panose="02010609060101010101" charset="-122"/>
              </a:rPr>
              <a:t>术</a:t>
            </a:r>
            <a:r>
              <a:rPr sz="1450" b="1" spc="-10" dirty="0">
                <a:latin typeface="黑体" panose="02010609060101010101" charset="-122"/>
                <a:cs typeface="黑体" panose="02010609060101010101" charset="-122"/>
              </a:rPr>
              <a:t>后</a:t>
            </a:r>
            <a:endParaRPr sz="14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48688" y="2311194"/>
            <a:ext cx="1855470" cy="998855"/>
          </a:xfrm>
          <a:prstGeom prst="rect">
            <a:avLst/>
          </a:prstGeom>
        </p:spPr>
        <p:txBody>
          <a:bodyPr vert="horz" wrap="square" lIns="0" tIns="234315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845"/>
              </a:spcBef>
            </a:pPr>
            <a:r>
              <a:rPr sz="2700" b="1" spc="-40" dirty="0">
                <a:solidFill>
                  <a:srgbClr val="005CAC"/>
                </a:solidFill>
                <a:latin typeface="黑体" panose="02010609060101010101" charset="-122"/>
                <a:cs typeface="黑体" panose="02010609060101010101" charset="-122"/>
              </a:rPr>
              <a:t>第</a:t>
            </a:r>
            <a:r>
              <a:rPr sz="2700" b="1" spc="-30" dirty="0">
                <a:solidFill>
                  <a:srgbClr val="005CAC"/>
                </a:solidFill>
                <a:latin typeface="黑体" panose="02010609060101010101" charset="-122"/>
                <a:cs typeface="黑体" panose="02010609060101010101" charset="-122"/>
              </a:rPr>
              <a:t>一</a:t>
            </a:r>
            <a:r>
              <a:rPr sz="2700" b="1" spc="-40" dirty="0">
                <a:solidFill>
                  <a:srgbClr val="005CAC"/>
                </a:solidFill>
                <a:latin typeface="黑体" panose="02010609060101010101" charset="-122"/>
                <a:cs typeface="黑体" panose="02010609060101010101" charset="-122"/>
              </a:rPr>
              <a:t>阶</a:t>
            </a:r>
            <a:r>
              <a:rPr sz="2700" b="1" spc="-15" dirty="0">
                <a:solidFill>
                  <a:srgbClr val="005CAC"/>
                </a:solidFill>
                <a:latin typeface="黑体" panose="02010609060101010101" charset="-122"/>
                <a:cs typeface="黑体" panose="02010609060101010101" charset="-122"/>
              </a:rPr>
              <a:t>段</a:t>
            </a:r>
            <a:endParaRPr sz="2700">
              <a:latin typeface="黑体" panose="02010609060101010101" charset="-122"/>
              <a:cs typeface="黑体" panose="02010609060101010101" charset="-122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1450" spc="170" dirty="0">
                <a:latin typeface="黑体" panose="02010609060101010101" charset="-122"/>
                <a:cs typeface="黑体" panose="02010609060101010101" charset="-122"/>
              </a:rPr>
              <a:t>三级医院康复科急</a:t>
            </a:r>
            <a:r>
              <a:rPr sz="1450" dirty="0">
                <a:latin typeface="黑体" panose="02010609060101010101" charset="-122"/>
                <a:cs typeface="黑体" panose="02010609060101010101" charset="-122"/>
              </a:rPr>
              <a:t>性</a:t>
            </a:r>
            <a:endParaRPr sz="14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02328" y="3260204"/>
            <a:ext cx="1314450" cy="44005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56515" marR="5080" indent="-44450">
              <a:lnSpc>
                <a:spcPts val="1520"/>
              </a:lnSpc>
              <a:spcBef>
                <a:spcPts val="330"/>
              </a:spcBef>
            </a:pPr>
            <a:r>
              <a:rPr sz="1450" b="1" spc="-105" dirty="0">
                <a:latin typeface="黑体" panose="02010609060101010101" charset="-122"/>
                <a:cs typeface="黑体" panose="02010609060101010101" charset="-122"/>
              </a:rPr>
              <a:t>术</a:t>
            </a:r>
            <a:r>
              <a:rPr sz="1450" b="1" spc="-95" dirty="0">
                <a:latin typeface="黑体" panose="02010609060101010101" charset="-122"/>
                <a:cs typeface="黑体" panose="02010609060101010101" charset="-122"/>
              </a:rPr>
              <a:t>后</a:t>
            </a:r>
            <a:r>
              <a:rPr sz="1450" b="1" spc="-90" dirty="0">
                <a:latin typeface="黑体" panose="02010609060101010101" charset="-122"/>
                <a:cs typeface="黑体" panose="02010609060101010101" charset="-122"/>
              </a:rPr>
              <a:t>1</a:t>
            </a:r>
            <a:r>
              <a:rPr sz="1450" b="1" spc="-100" dirty="0">
                <a:latin typeface="黑体" panose="02010609060101010101" charset="-122"/>
                <a:cs typeface="黑体" panose="02010609060101010101" charset="-122"/>
              </a:rPr>
              <a:t>-</a:t>
            </a:r>
            <a:r>
              <a:rPr sz="1450" b="1" spc="-125" dirty="0">
                <a:latin typeface="黑体" panose="02010609060101010101" charset="-122"/>
                <a:cs typeface="黑体" panose="02010609060101010101" charset="-122"/>
              </a:rPr>
              <a:t>2</a:t>
            </a:r>
            <a:r>
              <a:rPr sz="1450" b="1" spc="-105" dirty="0">
                <a:latin typeface="黑体" panose="02010609060101010101" charset="-122"/>
                <a:cs typeface="黑体" panose="02010609060101010101" charset="-122"/>
              </a:rPr>
              <a:t>周</a:t>
            </a:r>
            <a:r>
              <a:rPr sz="1450" b="1" spc="-95" dirty="0">
                <a:latin typeface="黑体" panose="02010609060101010101" charset="-122"/>
                <a:cs typeface="黑体" panose="02010609060101010101" charset="-122"/>
              </a:rPr>
              <a:t>内</a:t>
            </a:r>
            <a:r>
              <a:rPr sz="1450" b="1" spc="-105" dirty="0">
                <a:latin typeface="黑体" panose="02010609060101010101" charset="-122"/>
                <a:cs typeface="黑体" panose="02010609060101010101" charset="-122"/>
              </a:rPr>
              <a:t>院</a:t>
            </a:r>
            <a:r>
              <a:rPr sz="1450" b="1" spc="-5" dirty="0">
                <a:latin typeface="黑体" panose="02010609060101010101" charset="-122"/>
                <a:cs typeface="黑体" panose="02010609060101010101" charset="-122"/>
              </a:rPr>
              <a:t>内 </a:t>
            </a:r>
            <a:r>
              <a:rPr sz="1450" b="1" spc="-105" dirty="0">
                <a:latin typeface="黑体" panose="02010609060101010101" charset="-122"/>
                <a:cs typeface="黑体" panose="02010609060101010101" charset="-122"/>
              </a:rPr>
              <a:t>康</a:t>
            </a:r>
            <a:r>
              <a:rPr sz="1450" b="1" spc="-120" dirty="0">
                <a:latin typeface="黑体" panose="02010609060101010101" charset="-122"/>
                <a:cs typeface="黑体" panose="02010609060101010101" charset="-122"/>
              </a:rPr>
              <a:t>复</a:t>
            </a:r>
            <a:r>
              <a:rPr sz="1450" b="1" spc="-105" dirty="0">
                <a:latin typeface="黑体" panose="02010609060101010101" charset="-122"/>
                <a:cs typeface="黑体" panose="02010609060101010101" charset="-122"/>
              </a:rPr>
              <a:t>科</a:t>
            </a:r>
            <a:r>
              <a:rPr sz="1450" b="1" spc="-120" dirty="0">
                <a:latin typeface="黑体" panose="02010609060101010101" charset="-122"/>
                <a:cs typeface="黑体" panose="02010609060101010101" charset="-122"/>
              </a:rPr>
              <a:t>康</a:t>
            </a:r>
            <a:r>
              <a:rPr sz="1450" b="1" spc="-105" dirty="0">
                <a:latin typeface="黑体" panose="02010609060101010101" charset="-122"/>
                <a:cs typeface="黑体" panose="02010609060101010101" charset="-122"/>
              </a:rPr>
              <a:t>复</a:t>
            </a:r>
            <a:r>
              <a:rPr sz="1450" b="1" spc="-120" dirty="0">
                <a:latin typeface="黑体" panose="02010609060101010101" charset="-122"/>
                <a:cs typeface="黑体" panose="02010609060101010101" charset="-122"/>
              </a:rPr>
              <a:t>训</a:t>
            </a:r>
            <a:r>
              <a:rPr sz="1450" b="1" spc="-10" dirty="0">
                <a:latin typeface="黑体" panose="02010609060101010101" charset="-122"/>
                <a:cs typeface="黑体" panose="02010609060101010101" charset="-122"/>
              </a:rPr>
              <a:t>练</a:t>
            </a:r>
            <a:endParaRPr sz="14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08839" y="1937384"/>
            <a:ext cx="1162050" cy="246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50" b="1" spc="4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现有行业痛</a:t>
            </a:r>
            <a:r>
              <a:rPr sz="1450" b="1" spc="-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点</a:t>
            </a:r>
            <a:endParaRPr sz="14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45200" y="2376296"/>
            <a:ext cx="1994535" cy="1261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42000"/>
              </a:lnSpc>
              <a:spcBef>
                <a:spcPts val="100"/>
              </a:spcBef>
              <a:buClr>
                <a:srgbClr val="0052A7"/>
              </a:buClr>
              <a:buChar char="·"/>
              <a:tabLst>
                <a:tab pos="305435" algn="l"/>
              </a:tabLst>
            </a:pPr>
            <a:r>
              <a:rPr dirty="0"/>
              <a:t>	</a:t>
            </a:r>
            <a:r>
              <a:rPr sz="1450" spc="-14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没</a:t>
            </a:r>
            <a:r>
              <a:rPr sz="1450" spc="-15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有</a:t>
            </a:r>
            <a:r>
              <a:rPr sz="1450" spc="-14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针对重</a:t>
            </a:r>
            <a:r>
              <a:rPr sz="1450" spc="-15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度</a:t>
            </a:r>
            <a:r>
              <a:rPr sz="1450" spc="-14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功能性</a:t>
            </a:r>
            <a:r>
              <a:rPr sz="1450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障 </a:t>
            </a:r>
            <a:r>
              <a:rPr sz="1450" spc="-8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碍的解</a:t>
            </a:r>
            <a:r>
              <a:rPr sz="1450" spc="-70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决</a:t>
            </a:r>
            <a:r>
              <a:rPr sz="1450" spc="-8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方</a:t>
            </a:r>
            <a:r>
              <a:rPr sz="1450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案</a:t>
            </a:r>
            <a:endParaRPr sz="1450">
              <a:latin typeface="黑体" panose="02010609060101010101" charset="-122"/>
              <a:cs typeface="黑体" panose="02010609060101010101" charset="-122"/>
            </a:endParaRPr>
          </a:p>
          <a:p>
            <a:pPr marL="241300" marR="5080" indent="-222885">
              <a:lnSpc>
                <a:spcPts val="2470"/>
              </a:lnSpc>
              <a:spcBef>
                <a:spcPts val="50"/>
              </a:spcBef>
              <a:buClr>
                <a:srgbClr val="0052A7"/>
              </a:buClr>
              <a:buChar char="·"/>
              <a:tabLst>
                <a:tab pos="305435" algn="l"/>
              </a:tabLst>
            </a:pPr>
            <a:r>
              <a:rPr dirty="0"/>
              <a:t>	</a:t>
            </a:r>
            <a:r>
              <a:rPr sz="1450" spc="-14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从</a:t>
            </a:r>
            <a:r>
              <a:rPr sz="1450" spc="-15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底</a:t>
            </a:r>
            <a:r>
              <a:rPr sz="1450" spc="-14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层神经</a:t>
            </a:r>
            <a:r>
              <a:rPr sz="1450" spc="-15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医</a:t>
            </a:r>
            <a:r>
              <a:rPr sz="1450" spc="-14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学和脑</a:t>
            </a:r>
            <a:r>
              <a:rPr sz="1450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科 </a:t>
            </a:r>
            <a:r>
              <a:rPr sz="1450" spc="-8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学寻找</a:t>
            </a:r>
            <a:r>
              <a:rPr sz="1450" spc="-70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突</a:t>
            </a:r>
            <a:r>
              <a:rPr sz="1450" spc="-8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破</a:t>
            </a:r>
            <a:r>
              <a:rPr sz="1450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口</a:t>
            </a:r>
            <a:endParaRPr sz="14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427199" y="2069972"/>
            <a:ext cx="4178300" cy="246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3530" indent="-291465">
              <a:lnSpc>
                <a:spcPct val="100000"/>
              </a:lnSpc>
              <a:spcBef>
                <a:spcPts val="100"/>
              </a:spcBef>
              <a:buChar char="·"/>
              <a:tabLst>
                <a:tab pos="304165" algn="l"/>
              </a:tabLst>
            </a:pPr>
            <a:r>
              <a:rPr sz="1450" b="1" spc="60" dirty="0">
                <a:latin typeface="黑体" panose="02010609060101010101" charset="-122"/>
                <a:cs typeface="黑体" panose="02010609060101010101" charset="-122"/>
              </a:rPr>
              <a:t>市</a:t>
            </a:r>
            <a:r>
              <a:rPr sz="1450" b="1" spc="50" dirty="0">
                <a:latin typeface="黑体" panose="02010609060101010101" charset="-122"/>
                <a:cs typeface="黑体" panose="02010609060101010101" charset="-122"/>
              </a:rPr>
              <a:t>场</a:t>
            </a:r>
            <a:r>
              <a:rPr sz="1450" b="1" spc="60" dirty="0">
                <a:latin typeface="黑体" panose="02010609060101010101" charset="-122"/>
                <a:cs typeface="黑体" panose="02010609060101010101" charset="-122"/>
              </a:rPr>
              <a:t>定位</a:t>
            </a:r>
            <a:r>
              <a:rPr sz="1450" b="1" spc="-10" dirty="0">
                <a:latin typeface="黑体" panose="02010609060101010101" charset="-122"/>
                <a:cs typeface="黑体" panose="02010609060101010101" charset="-122"/>
              </a:rPr>
              <a:t>：</a:t>
            </a:r>
            <a:r>
              <a:rPr sz="1450" b="1" spc="135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450" spc="60" dirty="0">
                <a:latin typeface="黑体" panose="02010609060101010101" charset="-122"/>
                <a:cs typeface="黑体" panose="02010609060101010101" charset="-122"/>
              </a:rPr>
              <a:t>三甲</a:t>
            </a:r>
            <a:r>
              <a:rPr sz="1450" spc="70" dirty="0">
                <a:latin typeface="黑体" panose="02010609060101010101" charset="-122"/>
                <a:cs typeface="黑体" panose="02010609060101010101" charset="-122"/>
              </a:rPr>
              <a:t>医</a:t>
            </a:r>
            <a:r>
              <a:rPr sz="1450" spc="60" dirty="0">
                <a:latin typeface="黑体" panose="02010609060101010101" charset="-122"/>
                <a:cs typeface="黑体" panose="02010609060101010101" charset="-122"/>
              </a:rPr>
              <a:t>院康复</a:t>
            </a:r>
            <a:r>
              <a:rPr sz="1450" spc="70" dirty="0">
                <a:latin typeface="黑体" panose="02010609060101010101" charset="-122"/>
                <a:cs typeface="黑体" panose="02010609060101010101" charset="-122"/>
              </a:rPr>
              <a:t>科</a:t>
            </a:r>
            <a:r>
              <a:rPr sz="1450" spc="65" dirty="0">
                <a:latin typeface="黑体" panose="02010609060101010101" charset="-122"/>
                <a:cs typeface="黑体" panose="02010609060101010101" charset="-122"/>
              </a:rPr>
              <a:t>+</a:t>
            </a:r>
            <a:r>
              <a:rPr sz="1450" spc="60" dirty="0">
                <a:latin typeface="黑体" panose="02010609060101010101" charset="-122"/>
                <a:cs typeface="黑体" panose="02010609060101010101" charset="-122"/>
              </a:rPr>
              <a:t>三级</a:t>
            </a:r>
            <a:r>
              <a:rPr sz="1450" spc="70" dirty="0">
                <a:latin typeface="黑体" panose="02010609060101010101" charset="-122"/>
                <a:cs typeface="黑体" panose="02010609060101010101" charset="-122"/>
              </a:rPr>
              <a:t>康</a:t>
            </a:r>
            <a:r>
              <a:rPr sz="1450" spc="60" dirty="0">
                <a:latin typeface="黑体" panose="02010609060101010101" charset="-122"/>
                <a:cs typeface="黑体" panose="02010609060101010101" charset="-122"/>
              </a:rPr>
              <a:t>复医院</a:t>
            </a:r>
            <a:r>
              <a:rPr sz="1450" dirty="0">
                <a:latin typeface="黑体" panose="02010609060101010101" charset="-122"/>
                <a:cs typeface="黑体" panose="02010609060101010101" charset="-122"/>
              </a:rPr>
              <a:t>，</a:t>
            </a:r>
            <a:endParaRPr sz="14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425688" y="2354960"/>
            <a:ext cx="4103370" cy="1295400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219710" algn="just">
              <a:lnSpc>
                <a:spcPct val="100000"/>
              </a:lnSpc>
              <a:spcBef>
                <a:spcPts val="1010"/>
              </a:spcBef>
            </a:pPr>
            <a:r>
              <a:rPr sz="1450" b="1" spc="-10" dirty="0">
                <a:solidFill>
                  <a:srgbClr val="EB5500"/>
                </a:solidFill>
                <a:latin typeface="黑体" panose="02010609060101010101" charset="-122"/>
                <a:cs typeface="黑体" panose="02010609060101010101" charset="-122"/>
              </a:rPr>
              <a:t>外 骨 骼 康 复 机 器 人 的 技 术 高</a:t>
            </a:r>
            <a:r>
              <a:rPr sz="1450" b="1" spc="-50" dirty="0">
                <a:solidFill>
                  <a:srgbClr val="EB5500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450" b="1" spc="-10" dirty="0">
                <a:solidFill>
                  <a:srgbClr val="EB5500"/>
                </a:solidFill>
                <a:latin typeface="黑体" panose="02010609060101010101" charset="-122"/>
                <a:cs typeface="黑体" panose="02010609060101010101" charset="-122"/>
              </a:rPr>
              <a:t>地</a:t>
            </a:r>
            <a:endParaRPr sz="1450">
              <a:latin typeface="黑体" panose="02010609060101010101" charset="-122"/>
              <a:cs typeface="黑体" panose="02010609060101010101" charset="-122"/>
            </a:endParaRPr>
          </a:p>
          <a:p>
            <a:pPr marL="215265" marR="5080" indent="-203200" algn="just">
              <a:lnSpc>
                <a:spcPct val="135000"/>
              </a:lnSpc>
              <a:spcBef>
                <a:spcPts val="305"/>
              </a:spcBef>
              <a:buChar char="·"/>
              <a:tabLst>
                <a:tab pos="316230" algn="l"/>
              </a:tabLst>
            </a:pPr>
            <a:r>
              <a:rPr sz="1450" b="1" spc="50" dirty="0">
                <a:latin typeface="黑体" panose="02010609060101010101" charset="-122"/>
                <a:cs typeface="黑体" panose="02010609060101010101" charset="-122"/>
              </a:rPr>
              <a:t>患</a:t>
            </a:r>
            <a:r>
              <a:rPr sz="1450" b="1" spc="60" dirty="0">
                <a:latin typeface="黑体" panose="02010609060101010101" charset="-122"/>
                <a:cs typeface="黑体" panose="02010609060101010101" charset="-122"/>
              </a:rPr>
              <a:t>者</a:t>
            </a:r>
            <a:r>
              <a:rPr sz="1450" b="1" spc="50" dirty="0">
                <a:latin typeface="黑体" panose="02010609060101010101" charset="-122"/>
                <a:cs typeface="黑体" panose="02010609060101010101" charset="-122"/>
              </a:rPr>
              <a:t>类型</a:t>
            </a:r>
            <a:r>
              <a:rPr sz="1450" b="1" spc="-10" dirty="0">
                <a:latin typeface="黑体" panose="02010609060101010101" charset="-122"/>
                <a:cs typeface="黑体" panose="02010609060101010101" charset="-122"/>
              </a:rPr>
              <a:t>：</a:t>
            </a:r>
            <a:r>
              <a:rPr sz="1450" b="1" spc="320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450" spc="60" dirty="0">
                <a:latin typeface="黑体" panose="02010609060101010101" charset="-122"/>
                <a:cs typeface="黑体" panose="02010609060101010101" charset="-122"/>
              </a:rPr>
              <a:t>中重</a:t>
            </a:r>
            <a:r>
              <a:rPr sz="1450" spc="50" dirty="0">
                <a:latin typeface="黑体" panose="02010609060101010101" charset="-122"/>
                <a:cs typeface="黑体" panose="02010609060101010101" charset="-122"/>
              </a:rPr>
              <a:t>症</a:t>
            </a:r>
            <a:r>
              <a:rPr sz="1450" spc="60" dirty="0">
                <a:latin typeface="黑体" panose="02010609060101010101" charset="-122"/>
                <a:cs typeface="黑体" panose="02010609060101010101" charset="-122"/>
              </a:rPr>
              <a:t>肌力低下神</a:t>
            </a:r>
            <a:r>
              <a:rPr sz="1450" spc="50" dirty="0">
                <a:latin typeface="黑体" panose="02010609060101010101" charset="-122"/>
                <a:cs typeface="黑体" panose="02010609060101010101" charset="-122"/>
              </a:rPr>
              <a:t>经</a:t>
            </a:r>
            <a:r>
              <a:rPr sz="1450" spc="60" dirty="0">
                <a:latin typeface="黑体" panose="02010609060101010101" charset="-122"/>
                <a:cs typeface="黑体" panose="02010609060101010101" charset="-122"/>
              </a:rPr>
              <a:t>损伤患者</a:t>
            </a:r>
            <a:r>
              <a:rPr sz="1450" dirty="0">
                <a:latin typeface="黑体" panose="02010609060101010101" charset="-122"/>
                <a:cs typeface="黑体" panose="02010609060101010101" charset="-122"/>
              </a:rPr>
              <a:t>的 </a:t>
            </a:r>
            <a:r>
              <a:rPr sz="1450" spc="145" dirty="0">
                <a:latin typeface="黑体" panose="02010609060101010101" charset="-122"/>
                <a:cs typeface="黑体" panose="02010609060101010101" charset="-122"/>
              </a:rPr>
              <a:t>主</a:t>
            </a:r>
            <a:r>
              <a:rPr sz="1450" spc="155" dirty="0">
                <a:latin typeface="黑体" panose="02010609060101010101" charset="-122"/>
                <a:cs typeface="黑体" panose="02010609060101010101" charset="-122"/>
              </a:rPr>
              <a:t>动</a:t>
            </a:r>
            <a:r>
              <a:rPr sz="1450" spc="145" dirty="0">
                <a:latin typeface="黑体" panose="02010609060101010101" charset="-122"/>
                <a:cs typeface="黑体" panose="02010609060101010101" charset="-122"/>
              </a:rPr>
              <a:t>康复</a:t>
            </a:r>
            <a:r>
              <a:rPr sz="1450" dirty="0"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1450" spc="-600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450" spc="145" dirty="0">
                <a:latin typeface="黑体" panose="02010609060101010101" charset="-122"/>
                <a:cs typeface="黑体" panose="02010609060101010101" charset="-122"/>
              </a:rPr>
              <a:t>主要</a:t>
            </a:r>
            <a:r>
              <a:rPr sz="1450" spc="155" dirty="0">
                <a:latin typeface="黑体" panose="02010609060101010101" charset="-122"/>
                <a:cs typeface="黑体" panose="02010609060101010101" charset="-122"/>
              </a:rPr>
              <a:t>恢</a:t>
            </a:r>
            <a:r>
              <a:rPr sz="1450" spc="145" dirty="0">
                <a:latin typeface="黑体" panose="02010609060101010101" charset="-122"/>
                <a:cs typeface="黑体" panose="02010609060101010101" charset="-122"/>
              </a:rPr>
              <a:t>复神</a:t>
            </a:r>
            <a:r>
              <a:rPr sz="1450" spc="155" dirty="0">
                <a:latin typeface="黑体" panose="02010609060101010101" charset="-122"/>
                <a:cs typeface="黑体" panose="02010609060101010101" charset="-122"/>
              </a:rPr>
              <a:t>经</a:t>
            </a:r>
            <a:r>
              <a:rPr sz="1450" spc="145" dirty="0">
                <a:latin typeface="黑体" panose="02010609060101010101" charset="-122"/>
                <a:cs typeface="黑体" panose="02010609060101010101" charset="-122"/>
              </a:rPr>
              <a:t>环路</a:t>
            </a:r>
            <a:r>
              <a:rPr sz="1450" dirty="0"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1450" spc="-595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450" spc="145" dirty="0">
                <a:latin typeface="黑体" panose="02010609060101010101" charset="-122"/>
                <a:cs typeface="黑体" panose="02010609060101010101" charset="-122"/>
              </a:rPr>
              <a:t>提升</a:t>
            </a:r>
            <a:r>
              <a:rPr sz="1450" spc="155" dirty="0">
                <a:latin typeface="黑体" panose="02010609060101010101" charset="-122"/>
                <a:cs typeface="黑体" panose="02010609060101010101" charset="-122"/>
              </a:rPr>
              <a:t>患</a:t>
            </a:r>
            <a:r>
              <a:rPr sz="1450" spc="145" dirty="0">
                <a:latin typeface="黑体" panose="02010609060101010101" charset="-122"/>
                <a:cs typeface="黑体" panose="02010609060101010101" charset="-122"/>
              </a:rPr>
              <a:t>者</a:t>
            </a:r>
            <a:r>
              <a:rPr sz="1450" dirty="0">
                <a:latin typeface="黑体" panose="02010609060101010101" charset="-122"/>
                <a:cs typeface="黑体" panose="02010609060101010101" charset="-122"/>
              </a:rPr>
              <a:t>自 </a:t>
            </a:r>
            <a:r>
              <a:rPr sz="1450" spc="155" dirty="0">
                <a:latin typeface="黑体" panose="02010609060101010101" charset="-122"/>
                <a:cs typeface="黑体" panose="02010609060101010101" charset="-122"/>
              </a:rPr>
              <a:t>身的肌</a:t>
            </a:r>
            <a:r>
              <a:rPr sz="1450" spc="170" dirty="0">
                <a:latin typeface="黑体" panose="02010609060101010101" charset="-122"/>
                <a:cs typeface="黑体" panose="02010609060101010101" charset="-122"/>
              </a:rPr>
              <a:t>电</a:t>
            </a:r>
            <a:r>
              <a:rPr sz="1450" spc="155" dirty="0">
                <a:latin typeface="黑体" panose="02010609060101010101" charset="-122"/>
                <a:cs typeface="黑体" panose="02010609060101010101" charset="-122"/>
              </a:rPr>
              <a:t>信号输出和</a:t>
            </a:r>
            <a:r>
              <a:rPr sz="1450" spc="170" dirty="0">
                <a:latin typeface="黑体" panose="02010609060101010101" charset="-122"/>
                <a:cs typeface="黑体" panose="02010609060101010101" charset="-122"/>
              </a:rPr>
              <a:t>控</a:t>
            </a:r>
            <a:r>
              <a:rPr sz="1450" spc="155" dirty="0">
                <a:latin typeface="黑体" panose="02010609060101010101" charset="-122"/>
                <a:cs typeface="黑体" panose="02010609060101010101" charset="-122"/>
              </a:rPr>
              <a:t>制能</a:t>
            </a:r>
            <a:r>
              <a:rPr sz="1450" dirty="0">
                <a:latin typeface="黑体" panose="02010609060101010101" charset="-122"/>
                <a:cs typeface="黑体" panose="02010609060101010101" charset="-122"/>
              </a:rPr>
              <a:t>力</a:t>
            </a:r>
            <a:endParaRPr sz="14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011391" y="3087992"/>
            <a:ext cx="2103120" cy="50736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546100">
              <a:lnSpc>
                <a:spcPct val="100000"/>
              </a:lnSpc>
              <a:spcBef>
                <a:spcPts val="255"/>
              </a:spcBef>
            </a:pPr>
            <a:r>
              <a:rPr sz="1450" b="1" spc="-105" dirty="0">
                <a:latin typeface="Times New Roman" panose="02020603050405020304"/>
                <a:cs typeface="Times New Roman" panose="02020603050405020304"/>
              </a:rPr>
              <a:t>NeuCir-Max:</a:t>
            </a:r>
            <a:endParaRPr sz="14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1450" spc="-375" dirty="0">
                <a:latin typeface="黑体" panose="02010609060101010101" charset="-122"/>
                <a:cs typeface="黑体" panose="02010609060101010101" charset="-122"/>
              </a:rPr>
              <a:t>脑</a:t>
            </a:r>
            <a:r>
              <a:rPr sz="1450" spc="-365" dirty="0">
                <a:latin typeface="黑体" panose="02010609060101010101" charset="-122"/>
                <a:cs typeface="黑体" panose="02010609060101010101" charset="-122"/>
              </a:rPr>
              <a:t>肌</a:t>
            </a:r>
            <a:r>
              <a:rPr sz="1450" spc="-375" dirty="0">
                <a:latin typeface="黑体" panose="02010609060101010101" charset="-122"/>
                <a:cs typeface="黑体" panose="02010609060101010101" charset="-122"/>
              </a:rPr>
              <a:t>电结合</a:t>
            </a:r>
            <a:r>
              <a:rPr sz="1450" spc="-365" dirty="0">
                <a:latin typeface="黑体" panose="02010609060101010101" charset="-122"/>
                <a:cs typeface="黑体" panose="02010609060101010101" charset="-122"/>
              </a:rPr>
              <a:t>最</a:t>
            </a:r>
            <a:r>
              <a:rPr sz="1450" spc="-375" dirty="0">
                <a:latin typeface="黑体" panose="02010609060101010101" charset="-122"/>
                <a:cs typeface="黑体" panose="02010609060101010101" charset="-122"/>
              </a:rPr>
              <a:t>强的外</a:t>
            </a:r>
            <a:r>
              <a:rPr sz="1450" spc="-365" dirty="0">
                <a:latin typeface="黑体" panose="02010609060101010101" charset="-122"/>
                <a:cs typeface="黑体" panose="02010609060101010101" charset="-122"/>
              </a:rPr>
              <a:t>骨</a:t>
            </a:r>
            <a:r>
              <a:rPr sz="1450" spc="-375" dirty="0">
                <a:latin typeface="黑体" panose="02010609060101010101" charset="-122"/>
                <a:cs typeface="黑体" panose="02010609060101010101" charset="-122"/>
              </a:rPr>
              <a:t>骼康复</a:t>
            </a:r>
            <a:r>
              <a:rPr sz="1450" spc="-365" dirty="0">
                <a:latin typeface="黑体" panose="02010609060101010101" charset="-122"/>
                <a:cs typeface="黑体" panose="02010609060101010101" charset="-122"/>
              </a:rPr>
              <a:t>设</a:t>
            </a:r>
            <a:r>
              <a:rPr sz="1450" spc="-265" dirty="0">
                <a:latin typeface="黑体" panose="02010609060101010101" charset="-122"/>
                <a:cs typeface="黑体" panose="02010609060101010101" charset="-122"/>
              </a:rPr>
              <a:t>备</a:t>
            </a:r>
            <a:endParaRPr sz="14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48688" y="4363969"/>
            <a:ext cx="1866264" cy="1029335"/>
          </a:xfrm>
          <a:prstGeom prst="rect">
            <a:avLst/>
          </a:prstGeom>
        </p:spPr>
        <p:txBody>
          <a:bodyPr vert="horz" wrap="square" lIns="0" tIns="25400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2000"/>
              </a:spcBef>
            </a:pPr>
            <a:r>
              <a:rPr sz="2700" b="1" spc="5" dirty="0">
                <a:solidFill>
                  <a:srgbClr val="1F62A7"/>
                </a:solidFill>
                <a:latin typeface="黑体" panose="02010609060101010101" charset="-122"/>
                <a:cs typeface="黑体" panose="02010609060101010101" charset="-122"/>
              </a:rPr>
              <a:t>第二阶</a:t>
            </a:r>
            <a:r>
              <a:rPr sz="2700" b="1" spc="-15" dirty="0">
                <a:solidFill>
                  <a:srgbClr val="1F62A7"/>
                </a:solidFill>
                <a:latin typeface="黑体" panose="02010609060101010101" charset="-122"/>
                <a:cs typeface="黑体" panose="02010609060101010101" charset="-122"/>
              </a:rPr>
              <a:t>段</a:t>
            </a:r>
            <a:endParaRPr sz="2700">
              <a:latin typeface="黑体" panose="02010609060101010101" charset="-122"/>
              <a:cs typeface="黑体" panose="02010609060101010101" charset="-122"/>
            </a:endParaRPr>
          </a:p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sz="1450" spc="180" dirty="0">
                <a:latin typeface="黑体" panose="02010609060101010101" charset="-122"/>
                <a:cs typeface="黑体" panose="02010609060101010101" charset="-122"/>
              </a:rPr>
              <a:t>二级</a:t>
            </a:r>
            <a:r>
              <a:rPr sz="1450" spc="170" dirty="0">
                <a:latin typeface="黑体" panose="02010609060101010101" charset="-122"/>
                <a:cs typeface="黑体" panose="02010609060101010101" charset="-122"/>
              </a:rPr>
              <a:t>康</a:t>
            </a:r>
            <a:r>
              <a:rPr sz="1450" spc="180" dirty="0">
                <a:latin typeface="黑体" panose="02010609060101010101" charset="-122"/>
                <a:cs typeface="黑体" panose="02010609060101010101" charset="-122"/>
              </a:rPr>
              <a:t>复医院亚急</a:t>
            </a:r>
            <a:r>
              <a:rPr sz="1450" dirty="0">
                <a:latin typeface="黑体" panose="02010609060101010101" charset="-122"/>
                <a:cs typeface="黑体" panose="02010609060101010101" charset="-122"/>
              </a:rPr>
              <a:t>性</a:t>
            </a:r>
            <a:endParaRPr sz="14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536440" y="5377053"/>
            <a:ext cx="1058545" cy="46482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5080" indent="17780">
              <a:lnSpc>
                <a:spcPts val="1720"/>
              </a:lnSpc>
              <a:spcBef>
                <a:spcPts val="175"/>
              </a:spcBef>
            </a:pPr>
            <a:r>
              <a:rPr sz="1450" b="1" spc="-60" dirty="0">
                <a:latin typeface="黑体" panose="02010609060101010101" charset="-122"/>
                <a:cs typeface="黑体" panose="02010609060101010101" charset="-122"/>
              </a:rPr>
              <a:t>术</a:t>
            </a:r>
            <a:r>
              <a:rPr sz="1450" b="1" spc="-70" dirty="0">
                <a:latin typeface="黑体" panose="02010609060101010101" charset="-122"/>
                <a:cs typeface="黑体" panose="02010609060101010101" charset="-122"/>
              </a:rPr>
              <a:t>后</a:t>
            </a:r>
            <a:r>
              <a:rPr sz="1450" b="1" spc="-60" dirty="0">
                <a:latin typeface="黑体" panose="02010609060101010101" charset="-122"/>
                <a:cs typeface="黑体" panose="02010609060101010101" charset="-122"/>
              </a:rPr>
              <a:t>1-6个</a:t>
            </a:r>
            <a:r>
              <a:rPr sz="1450" b="1" spc="-10" dirty="0">
                <a:latin typeface="黑体" panose="02010609060101010101" charset="-122"/>
                <a:cs typeface="黑体" panose="02010609060101010101" charset="-122"/>
              </a:rPr>
              <a:t>月 </a:t>
            </a:r>
            <a:r>
              <a:rPr sz="1450" b="1" spc="-130" dirty="0">
                <a:latin typeface="黑体" panose="02010609060101010101" charset="-122"/>
                <a:cs typeface="黑体" panose="02010609060101010101" charset="-122"/>
              </a:rPr>
              <a:t>康</a:t>
            </a:r>
            <a:r>
              <a:rPr sz="1450" b="1" spc="-120" dirty="0">
                <a:latin typeface="黑体" panose="02010609060101010101" charset="-122"/>
                <a:cs typeface="黑体" panose="02010609060101010101" charset="-122"/>
              </a:rPr>
              <a:t>复</a:t>
            </a:r>
            <a:r>
              <a:rPr sz="1450" b="1" spc="-130" dirty="0">
                <a:latin typeface="黑体" panose="02010609060101010101" charset="-122"/>
                <a:cs typeface="黑体" panose="02010609060101010101" charset="-122"/>
              </a:rPr>
              <a:t>医院</a:t>
            </a:r>
            <a:r>
              <a:rPr sz="1450" b="1" spc="-120" dirty="0">
                <a:latin typeface="黑体" panose="02010609060101010101" charset="-122"/>
                <a:cs typeface="黑体" panose="02010609060101010101" charset="-122"/>
              </a:rPr>
              <a:t>复</a:t>
            </a:r>
            <a:r>
              <a:rPr sz="1450" b="1" spc="-10" dirty="0">
                <a:latin typeface="黑体" panose="02010609060101010101" charset="-122"/>
                <a:cs typeface="黑体" panose="02010609060101010101" charset="-122"/>
              </a:rPr>
              <a:t>健</a:t>
            </a:r>
            <a:endParaRPr sz="14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89396" y="4116704"/>
            <a:ext cx="1652905" cy="172973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27330" marR="18415" indent="-215265">
              <a:lnSpc>
                <a:spcPts val="1700"/>
              </a:lnSpc>
              <a:spcBef>
                <a:spcPts val="190"/>
              </a:spcBef>
              <a:buClr>
                <a:srgbClr val="0052A7"/>
              </a:buClr>
              <a:buChar char="·"/>
              <a:tabLst>
                <a:tab pos="287020" algn="l"/>
              </a:tabLst>
            </a:pPr>
            <a:r>
              <a:rPr dirty="0"/>
              <a:t>	</a:t>
            </a:r>
            <a:r>
              <a:rPr sz="1450" spc="-15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现</a:t>
            </a:r>
            <a:r>
              <a:rPr sz="1450" spc="-14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有</a:t>
            </a:r>
            <a:r>
              <a:rPr sz="1450" spc="-15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解决</a:t>
            </a:r>
            <a:r>
              <a:rPr sz="1450" spc="-14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方</a:t>
            </a:r>
            <a:r>
              <a:rPr sz="1450" spc="-15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案以</a:t>
            </a:r>
            <a:r>
              <a:rPr sz="1450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被 </a:t>
            </a:r>
            <a:r>
              <a:rPr sz="1450" spc="-9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动</a:t>
            </a:r>
            <a:r>
              <a:rPr sz="1450" spc="-8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康</a:t>
            </a:r>
            <a:r>
              <a:rPr sz="1450" spc="-9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复为</a:t>
            </a:r>
            <a:r>
              <a:rPr sz="1450" spc="-8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主</a:t>
            </a:r>
            <a:r>
              <a:rPr sz="1450" spc="-9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，以</a:t>
            </a:r>
            <a:r>
              <a:rPr sz="1450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单</a:t>
            </a:r>
            <a:endParaRPr sz="1450">
              <a:latin typeface="黑体" panose="02010609060101010101" charset="-122"/>
              <a:cs typeface="黑体" panose="02010609060101010101" charset="-122"/>
            </a:endParaRPr>
          </a:p>
          <a:p>
            <a:pPr marL="227330" marR="29210">
              <a:lnSpc>
                <a:spcPct val="108000"/>
              </a:lnSpc>
              <a:spcBef>
                <a:spcPts val="300"/>
              </a:spcBef>
            </a:pPr>
            <a:r>
              <a:rPr sz="1450" spc="-9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一动作的功</a:t>
            </a:r>
            <a:r>
              <a:rPr sz="1450" spc="-110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能</a:t>
            </a:r>
            <a:r>
              <a:rPr sz="1450" spc="-9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恢</a:t>
            </a:r>
            <a:r>
              <a:rPr sz="1450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复 </a:t>
            </a:r>
            <a:r>
              <a:rPr sz="1450" spc="-9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为</a:t>
            </a:r>
            <a:r>
              <a:rPr sz="1450" spc="-8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主</a:t>
            </a:r>
            <a:r>
              <a:rPr sz="1450" spc="-9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，预</a:t>
            </a:r>
            <a:r>
              <a:rPr sz="1450" spc="-8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后</a:t>
            </a:r>
            <a:r>
              <a:rPr sz="1450" spc="-9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不</a:t>
            </a:r>
            <a:r>
              <a:rPr sz="1450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佳</a:t>
            </a:r>
            <a:endParaRPr sz="1450">
              <a:latin typeface="黑体" panose="02010609060101010101" charset="-122"/>
              <a:cs typeface="黑体" panose="02010609060101010101" charset="-122"/>
            </a:endParaRPr>
          </a:p>
          <a:p>
            <a:pPr marL="300355" indent="-288290">
              <a:lnSpc>
                <a:spcPct val="100000"/>
              </a:lnSpc>
              <a:spcBef>
                <a:spcPts val="180"/>
              </a:spcBef>
              <a:buChar char="·"/>
              <a:tabLst>
                <a:tab pos="300990" algn="l"/>
              </a:tabLst>
            </a:pPr>
            <a:r>
              <a:rPr sz="1450" spc="-15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无</a:t>
            </a:r>
            <a:r>
              <a:rPr sz="1450" spc="-14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法</a:t>
            </a:r>
            <a:r>
              <a:rPr sz="1450" spc="-15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匹配</a:t>
            </a:r>
            <a:r>
              <a:rPr sz="1450" spc="-14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精</a:t>
            </a:r>
            <a:r>
              <a:rPr sz="1450" spc="-15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细化</a:t>
            </a:r>
            <a:r>
              <a:rPr sz="1450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运</a:t>
            </a:r>
            <a:endParaRPr sz="1450">
              <a:latin typeface="黑体" panose="02010609060101010101" charset="-122"/>
              <a:cs typeface="黑体" panose="02010609060101010101" charset="-122"/>
            </a:endParaRPr>
          </a:p>
          <a:p>
            <a:pPr marL="227330" marR="24765">
              <a:lnSpc>
                <a:spcPct val="108000"/>
              </a:lnSpc>
              <a:spcBef>
                <a:spcPts val="215"/>
              </a:spcBef>
            </a:pPr>
            <a:r>
              <a:rPr sz="1450" spc="-9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动</a:t>
            </a:r>
            <a:r>
              <a:rPr sz="1450" spc="-8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和</a:t>
            </a:r>
            <a:r>
              <a:rPr sz="1450" spc="-9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复杂</a:t>
            </a:r>
            <a:r>
              <a:rPr sz="1450" spc="-8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动</a:t>
            </a:r>
            <a:r>
              <a:rPr sz="1450" spc="-9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作的</a:t>
            </a:r>
            <a:r>
              <a:rPr sz="1450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功 </a:t>
            </a:r>
            <a:r>
              <a:rPr sz="1450" spc="-8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能</a:t>
            </a:r>
            <a:r>
              <a:rPr sz="1450" spc="-9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康</a:t>
            </a:r>
            <a:r>
              <a:rPr sz="1450" spc="-8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复诉</a:t>
            </a:r>
            <a:r>
              <a:rPr sz="1450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求</a:t>
            </a:r>
            <a:endParaRPr sz="14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427199" y="4141076"/>
            <a:ext cx="3824604" cy="246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4325" indent="-302260">
              <a:lnSpc>
                <a:spcPct val="100000"/>
              </a:lnSpc>
              <a:spcBef>
                <a:spcPts val="100"/>
              </a:spcBef>
              <a:buChar char="·"/>
              <a:tabLst>
                <a:tab pos="314960" algn="l"/>
              </a:tabLst>
            </a:pPr>
            <a:r>
              <a:rPr sz="1450" b="1" spc="75" dirty="0">
                <a:latin typeface="黑体" panose="02010609060101010101" charset="-122"/>
                <a:cs typeface="黑体" panose="02010609060101010101" charset="-122"/>
              </a:rPr>
              <a:t>市</a:t>
            </a:r>
            <a:r>
              <a:rPr sz="1450" b="1" spc="60" dirty="0">
                <a:latin typeface="黑体" panose="02010609060101010101" charset="-122"/>
                <a:cs typeface="黑体" panose="02010609060101010101" charset="-122"/>
              </a:rPr>
              <a:t>场</a:t>
            </a:r>
            <a:r>
              <a:rPr sz="1450" b="1" spc="75" dirty="0">
                <a:latin typeface="黑体" panose="02010609060101010101" charset="-122"/>
                <a:cs typeface="黑体" panose="02010609060101010101" charset="-122"/>
              </a:rPr>
              <a:t>定</a:t>
            </a:r>
            <a:r>
              <a:rPr sz="1450" b="1" spc="60" dirty="0">
                <a:latin typeface="黑体" panose="02010609060101010101" charset="-122"/>
                <a:cs typeface="黑体" panose="02010609060101010101" charset="-122"/>
              </a:rPr>
              <a:t>位</a:t>
            </a:r>
            <a:r>
              <a:rPr sz="1450" b="1" spc="-10" dirty="0">
                <a:latin typeface="黑体" panose="02010609060101010101" charset="-122"/>
                <a:cs typeface="黑体" panose="02010609060101010101" charset="-122"/>
              </a:rPr>
              <a:t>：</a:t>
            </a:r>
            <a:r>
              <a:rPr sz="1450" b="1" spc="145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450" spc="70" dirty="0">
                <a:latin typeface="黑体" panose="02010609060101010101" charset="-122"/>
                <a:cs typeface="黑体" panose="02010609060101010101" charset="-122"/>
              </a:rPr>
              <a:t>腰部医院康复科</a:t>
            </a:r>
            <a:r>
              <a:rPr sz="1450" spc="75" dirty="0">
                <a:latin typeface="黑体" panose="02010609060101010101" charset="-122"/>
                <a:cs typeface="黑体" panose="02010609060101010101" charset="-122"/>
              </a:rPr>
              <a:t>+</a:t>
            </a:r>
            <a:r>
              <a:rPr sz="1450" spc="70" dirty="0">
                <a:latin typeface="黑体" panose="02010609060101010101" charset="-122"/>
                <a:cs typeface="黑体" panose="02010609060101010101" charset="-122"/>
              </a:rPr>
              <a:t>二级康复</a:t>
            </a:r>
            <a:r>
              <a:rPr sz="1450" dirty="0">
                <a:latin typeface="黑体" panose="02010609060101010101" charset="-122"/>
                <a:cs typeface="黑体" panose="02010609060101010101" charset="-122"/>
              </a:rPr>
              <a:t>专</a:t>
            </a:r>
            <a:endParaRPr sz="14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29891" y="4512945"/>
            <a:ext cx="3297554" cy="246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50" dirty="0">
                <a:latin typeface="黑体" panose="02010609060101010101" charset="-122"/>
                <a:cs typeface="黑体" panose="02010609060101010101" charset="-122"/>
              </a:rPr>
              <a:t>科</a:t>
            </a:r>
            <a:r>
              <a:rPr sz="1450" spc="-360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450" dirty="0">
                <a:latin typeface="黑体" panose="02010609060101010101" charset="-122"/>
                <a:cs typeface="黑体" panose="02010609060101010101" charset="-122"/>
              </a:rPr>
              <a:t>医</a:t>
            </a:r>
            <a:r>
              <a:rPr sz="1450" spc="-360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450" spc="250" dirty="0">
                <a:latin typeface="黑体" panose="02010609060101010101" charset="-122"/>
                <a:cs typeface="黑体" panose="02010609060101010101" charset="-122"/>
              </a:rPr>
              <a:t>院</a:t>
            </a:r>
            <a:r>
              <a:rPr sz="1450" spc="-85" dirty="0"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1450" b="1" spc="-10" dirty="0">
                <a:solidFill>
                  <a:srgbClr val="EB5500"/>
                </a:solidFill>
                <a:latin typeface="黑体" panose="02010609060101010101" charset="-122"/>
                <a:cs typeface="黑体" panose="02010609060101010101" charset="-122"/>
              </a:rPr>
              <a:t>大</a:t>
            </a:r>
            <a:r>
              <a:rPr sz="1450" b="1" spc="-15" dirty="0">
                <a:solidFill>
                  <a:srgbClr val="EB5500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450" b="1" spc="-10" dirty="0">
                <a:solidFill>
                  <a:srgbClr val="EB5500"/>
                </a:solidFill>
                <a:latin typeface="黑体" panose="02010609060101010101" charset="-122"/>
                <a:cs typeface="黑体" panose="02010609060101010101" charset="-122"/>
              </a:rPr>
              <a:t>规</a:t>
            </a:r>
            <a:r>
              <a:rPr sz="1450" b="1" spc="-15" dirty="0">
                <a:solidFill>
                  <a:srgbClr val="EB5500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450" b="1" spc="-10" dirty="0">
                <a:solidFill>
                  <a:srgbClr val="EB5500"/>
                </a:solidFill>
                <a:latin typeface="黑体" panose="02010609060101010101" charset="-122"/>
                <a:cs typeface="黑体" panose="02010609060101010101" charset="-122"/>
              </a:rPr>
              <a:t>模</a:t>
            </a:r>
            <a:r>
              <a:rPr sz="1450" b="1" spc="50" dirty="0">
                <a:solidFill>
                  <a:srgbClr val="EB5500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450" b="1" spc="-10" dirty="0">
                <a:solidFill>
                  <a:srgbClr val="EB5500"/>
                </a:solidFill>
                <a:latin typeface="黑体" panose="02010609060101010101" charset="-122"/>
                <a:cs typeface="黑体" panose="02010609060101010101" charset="-122"/>
              </a:rPr>
              <a:t>院</a:t>
            </a:r>
            <a:r>
              <a:rPr sz="1450" b="1" spc="90" dirty="0">
                <a:solidFill>
                  <a:srgbClr val="EB5500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450" b="1" spc="-10" dirty="0">
                <a:solidFill>
                  <a:srgbClr val="EB5500"/>
                </a:solidFill>
                <a:latin typeface="黑体" panose="02010609060101010101" charset="-122"/>
                <a:cs typeface="黑体" panose="02010609060101010101" charset="-122"/>
              </a:rPr>
              <a:t>内</a:t>
            </a:r>
            <a:r>
              <a:rPr sz="1450" b="1" spc="5" dirty="0">
                <a:solidFill>
                  <a:srgbClr val="EB5500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450" b="1" spc="-10" dirty="0">
                <a:solidFill>
                  <a:srgbClr val="EB5500"/>
                </a:solidFill>
                <a:latin typeface="黑体" panose="02010609060101010101" charset="-122"/>
                <a:cs typeface="黑体" panose="02010609060101010101" charset="-122"/>
              </a:rPr>
              <a:t>市</a:t>
            </a:r>
            <a:r>
              <a:rPr sz="1450" b="1" spc="-15" dirty="0">
                <a:solidFill>
                  <a:srgbClr val="EB5500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450" b="1" spc="-10" dirty="0">
                <a:solidFill>
                  <a:srgbClr val="EB5500"/>
                </a:solidFill>
                <a:latin typeface="黑体" panose="02010609060101010101" charset="-122"/>
                <a:cs typeface="黑体" panose="02010609060101010101" charset="-122"/>
              </a:rPr>
              <a:t>场</a:t>
            </a:r>
            <a:r>
              <a:rPr sz="1450" b="1" spc="-15" dirty="0">
                <a:solidFill>
                  <a:srgbClr val="EB5500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450" b="1" spc="-10" dirty="0">
                <a:solidFill>
                  <a:srgbClr val="EB5500"/>
                </a:solidFill>
                <a:latin typeface="黑体" panose="02010609060101010101" charset="-122"/>
                <a:cs typeface="黑体" panose="02010609060101010101" charset="-122"/>
              </a:rPr>
              <a:t>渗</a:t>
            </a:r>
            <a:r>
              <a:rPr sz="1450" b="1" spc="-5" dirty="0">
                <a:solidFill>
                  <a:srgbClr val="EB5500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450" b="1" spc="-10" dirty="0">
                <a:solidFill>
                  <a:srgbClr val="EB5500"/>
                </a:solidFill>
                <a:latin typeface="黑体" panose="02010609060101010101" charset="-122"/>
                <a:cs typeface="黑体" panose="02010609060101010101" charset="-122"/>
              </a:rPr>
              <a:t>透</a:t>
            </a:r>
            <a:endParaRPr sz="14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425688" y="4874133"/>
            <a:ext cx="3897629" cy="246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indent="-297180">
              <a:lnSpc>
                <a:spcPct val="100000"/>
              </a:lnSpc>
              <a:spcBef>
                <a:spcPts val="100"/>
              </a:spcBef>
              <a:buChar char="·"/>
              <a:tabLst>
                <a:tab pos="309880" algn="l"/>
              </a:tabLst>
            </a:pPr>
            <a:r>
              <a:rPr sz="1450" b="1" spc="60" dirty="0">
                <a:latin typeface="黑体" panose="02010609060101010101" charset="-122"/>
                <a:cs typeface="黑体" panose="02010609060101010101" charset="-122"/>
              </a:rPr>
              <a:t>患</a:t>
            </a:r>
            <a:r>
              <a:rPr sz="1450" b="1" spc="50" dirty="0">
                <a:latin typeface="黑体" panose="02010609060101010101" charset="-122"/>
                <a:cs typeface="黑体" panose="02010609060101010101" charset="-122"/>
              </a:rPr>
              <a:t>者</a:t>
            </a:r>
            <a:r>
              <a:rPr sz="1450" b="1" spc="60" dirty="0">
                <a:latin typeface="黑体" panose="02010609060101010101" charset="-122"/>
                <a:cs typeface="黑体" panose="02010609060101010101" charset="-122"/>
              </a:rPr>
              <a:t>类型</a:t>
            </a:r>
            <a:r>
              <a:rPr sz="1450" b="1" spc="-10" dirty="0">
                <a:latin typeface="黑体" panose="02010609060101010101" charset="-122"/>
                <a:cs typeface="黑体" panose="02010609060101010101" charset="-122"/>
              </a:rPr>
              <a:t>：</a:t>
            </a:r>
            <a:r>
              <a:rPr sz="1450" b="1" spc="185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450" spc="60" dirty="0">
                <a:latin typeface="黑体" panose="02010609060101010101" charset="-122"/>
                <a:cs typeface="黑体" panose="02010609060101010101" charset="-122"/>
              </a:rPr>
              <a:t>有一</a:t>
            </a:r>
            <a:r>
              <a:rPr sz="1450" spc="70" dirty="0">
                <a:latin typeface="黑体" panose="02010609060101010101" charset="-122"/>
                <a:cs typeface="黑体" panose="02010609060101010101" charset="-122"/>
              </a:rPr>
              <a:t>定</a:t>
            </a:r>
            <a:r>
              <a:rPr sz="1450" spc="60" dirty="0">
                <a:latin typeface="黑体" panose="02010609060101010101" charset="-122"/>
                <a:cs typeface="黑体" panose="02010609060101010101" charset="-122"/>
              </a:rPr>
              <a:t>主动肌</a:t>
            </a:r>
            <a:r>
              <a:rPr sz="1450" spc="70" dirty="0">
                <a:latin typeface="黑体" panose="02010609060101010101" charset="-122"/>
                <a:cs typeface="黑体" panose="02010609060101010101" charset="-122"/>
              </a:rPr>
              <a:t>电</a:t>
            </a:r>
            <a:r>
              <a:rPr sz="1450" spc="60" dirty="0">
                <a:latin typeface="黑体" panose="02010609060101010101" charset="-122"/>
                <a:cs typeface="黑体" panose="02010609060101010101" charset="-122"/>
              </a:rPr>
              <a:t>能力的</a:t>
            </a:r>
            <a:r>
              <a:rPr sz="1450" spc="70" dirty="0">
                <a:latin typeface="黑体" panose="02010609060101010101" charset="-122"/>
                <a:cs typeface="黑体" panose="02010609060101010101" charset="-122"/>
              </a:rPr>
              <a:t>中</a:t>
            </a:r>
            <a:r>
              <a:rPr sz="1450" spc="60" dirty="0">
                <a:latin typeface="黑体" panose="02010609060101010101" charset="-122"/>
                <a:cs typeface="黑体" panose="02010609060101010101" charset="-122"/>
              </a:rPr>
              <a:t>症</a:t>
            </a:r>
            <a:r>
              <a:rPr sz="1450" dirty="0">
                <a:latin typeface="黑体" panose="02010609060101010101" charset="-122"/>
                <a:cs typeface="黑体" panose="02010609060101010101" charset="-122"/>
              </a:rPr>
              <a:t>神</a:t>
            </a:r>
            <a:endParaRPr sz="14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628380" y="5110353"/>
            <a:ext cx="3675379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 marR="5080" indent="-1905">
              <a:lnSpc>
                <a:spcPct val="135000"/>
              </a:lnSpc>
              <a:spcBef>
                <a:spcPts val="100"/>
              </a:spcBef>
            </a:pPr>
            <a:r>
              <a:rPr sz="1450" spc="155" dirty="0">
                <a:latin typeface="黑体" panose="02010609060101010101" charset="-122"/>
                <a:cs typeface="黑体" panose="02010609060101010101" charset="-122"/>
              </a:rPr>
              <a:t>经</a:t>
            </a:r>
            <a:r>
              <a:rPr sz="1450" spc="145" dirty="0">
                <a:latin typeface="黑体" panose="02010609060101010101" charset="-122"/>
                <a:cs typeface="黑体" panose="02010609060101010101" charset="-122"/>
              </a:rPr>
              <a:t>损</a:t>
            </a:r>
            <a:r>
              <a:rPr sz="1450" spc="155" dirty="0">
                <a:latin typeface="黑体" panose="02010609060101010101" charset="-122"/>
                <a:cs typeface="黑体" panose="02010609060101010101" charset="-122"/>
              </a:rPr>
              <a:t>伤患者</a:t>
            </a:r>
            <a:r>
              <a:rPr sz="1450" spc="145" dirty="0">
                <a:latin typeface="黑体" panose="02010609060101010101" charset="-122"/>
                <a:cs typeface="黑体" panose="02010609060101010101" charset="-122"/>
              </a:rPr>
              <a:t>的</a:t>
            </a:r>
            <a:r>
              <a:rPr sz="1450" spc="155" dirty="0">
                <a:latin typeface="黑体" panose="02010609060101010101" charset="-122"/>
                <a:cs typeface="黑体" panose="02010609060101010101" charset="-122"/>
              </a:rPr>
              <a:t>主动康</a:t>
            </a:r>
            <a:r>
              <a:rPr sz="1450" spc="145" dirty="0">
                <a:latin typeface="黑体" panose="02010609060101010101" charset="-122"/>
                <a:cs typeface="黑体" panose="02010609060101010101" charset="-122"/>
              </a:rPr>
              <a:t>复</a:t>
            </a:r>
            <a:r>
              <a:rPr sz="1450" spc="155" dirty="0">
                <a:latin typeface="黑体" panose="02010609060101010101" charset="-122"/>
                <a:cs typeface="黑体" panose="02010609060101010101" charset="-122"/>
              </a:rPr>
              <a:t>训练</a:t>
            </a:r>
            <a:r>
              <a:rPr sz="1450" dirty="0"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1450" spc="-645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450" spc="145" dirty="0">
                <a:latin typeface="黑体" panose="02010609060101010101" charset="-122"/>
                <a:cs typeface="黑体" panose="02010609060101010101" charset="-122"/>
              </a:rPr>
              <a:t>让</a:t>
            </a:r>
            <a:r>
              <a:rPr sz="1450" spc="155" dirty="0">
                <a:latin typeface="黑体" panose="02010609060101010101" charset="-122"/>
                <a:cs typeface="黑体" panose="02010609060101010101" charset="-122"/>
              </a:rPr>
              <a:t>患者提</a:t>
            </a:r>
            <a:r>
              <a:rPr sz="1450" dirty="0">
                <a:latin typeface="黑体" panose="02010609060101010101" charset="-122"/>
                <a:cs typeface="黑体" panose="02010609060101010101" charset="-122"/>
              </a:rPr>
              <a:t>升 </a:t>
            </a:r>
            <a:r>
              <a:rPr sz="1450" spc="155" dirty="0">
                <a:latin typeface="黑体" panose="02010609060101010101" charset="-122"/>
                <a:cs typeface="黑体" panose="02010609060101010101" charset="-122"/>
              </a:rPr>
              <a:t>主动肌</a:t>
            </a:r>
            <a:r>
              <a:rPr sz="1450" spc="170" dirty="0">
                <a:latin typeface="黑体" panose="02010609060101010101" charset="-122"/>
                <a:cs typeface="黑体" panose="02010609060101010101" charset="-122"/>
              </a:rPr>
              <a:t>力</a:t>
            </a:r>
            <a:r>
              <a:rPr sz="1450" spc="155" dirty="0">
                <a:latin typeface="黑体" panose="02010609060101010101" charset="-122"/>
                <a:cs typeface="黑体" panose="02010609060101010101" charset="-122"/>
              </a:rPr>
              <a:t>和控制能</a:t>
            </a:r>
            <a:r>
              <a:rPr sz="1450" dirty="0">
                <a:latin typeface="黑体" panose="02010609060101010101" charset="-122"/>
                <a:cs typeface="黑体" panose="02010609060101010101" charset="-122"/>
              </a:rPr>
              <a:t>力</a:t>
            </a:r>
            <a:endParaRPr sz="14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868147" y="5171471"/>
            <a:ext cx="2339340" cy="59753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R="31115" algn="ctr">
              <a:lnSpc>
                <a:spcPct val="100000"/>
              </a:lnSpc>
              <a:spcBef>
                <a:spcPts val="915"/>
              </a:spcBef>
            </a:pPr>
            <a:r>
              <a:rPr sz="1450" spc="-75" dirty="0">
                <a:latin typeface="Arial" panose="020B0604020202020204"/>
                <a:cs typeface="Arial" panose="020B0604020202020204"/>
              </a:rPr>
              <a:t>NeuCir-E:</a:t>
            </a:r>
            <a:endParaRPr sz="1450">
              <a:latin typeface="Arial" panose="020B0604020202020204"/>
              <a:cs typeface="Arial" panose="020B0604020202020204"/>
            </a:endParaRPr>
          </a:p>
          <a:p>
            <a:pPr algn="ctr">
              <a:lnSpc>
                <a:spcPct val="100000"/>
              </a:lnSpc>
              <a:spcBef>
                <a:spcPts val="625"/>
              </a:spcBef>
            </a:pPr>
            <a:r>
              <a:rPr sz="1100" b="1" spc="-40" dirty="0">
                <a:latin typeface="黑体" panose="02010609060101010101" charset="-122"/>
                <a:cs typeface="黑体" panose="02010609060101010101" charset="-122"/>
              </a:rPr>
              <a:t>技术化程</a:t>
            </a:r>
            <a:r>
              <a:rPr sz="1100" b="1" spc="-25" dirty="0">
                <a:latin typeface="黑体" panose="02010609060101010101" charset="-122"/>
                <a:cs typeface="黑体" panose="02010609060101010101" charset="-122"/>
              </a:rPr>
              <a:t>度</a:t>
            </a:r>
            <a:r>
              <a:rPr sz="1100" b="1" spc="-40" dirty="0">
                <a:latin typeface="黑体" panose="02010609060101010101" charset="-122"/>
                <a:cs typeface="黑体" panose="02010609060101010101" charset="-122"/>
              </a:rPr>
              <a:t>最高的肌电外骨骼</a:t>
            </a:r>
            <a:r>
              <a:rPr sz="1100" b="1" spc="-25" dirty="0">
                <a:latin typeface="黑体" panose="02010609060101010101" charset="-122"/>
                <a:cs typeface="黑体" panose="02010609060101010101" charset="-122"/>
              </a:rPr>
              <a:t>康</a:t>
            </a:r>
            <a:r>
              <a:rPr sz="1100" b="1" spc="-40" dirty="0">
                <a:latin typeface="黑体" panose="02010609060101010101" charset="-122"/>
                <a:cs typeface="黑体" panose="02010609060101010101" charset="-122"/>
              </a:rPr>
              <a:t>复设</a:t>
            </a:r>
            <a:r>
              <a:rPr sz="1100" b="1" dirty="0">
                <a:latin typeface="黑体" panose="02010609060101010101" charset="-122"/>
                <a:cs typeface="黑体" panose="02010609060101010101" charset="-122"/>
              </a:rPr>
              <a:t>备</a:t>
            </a:r>
            <a:endParaRPr sz="11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36980" y="7112507"/>
            <a:ext cx="178435" cy="2305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50" b="1" spc="-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1350" b="1" spc="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1350" b="1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;</a:t>
            </a:r>
            <a:endParaRPr sz="13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948688" y="6746747"/>
            <a:ext cx="1372870" cy="8096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05"/>
              </a:spcBef>
            </a:pPr>
            <a:r>
              <a:rPr sz="2600" b="1" spc="3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第</a:t>
            </a:r>
            <a:r>
              <a:rPr sz="2600" b="1" spc="4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三</a:t>
            </a:r>
            <a:r>
              <a:rPr sz="2600" b="1" spc="3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阶</a:t>
            </a:r>
            <a:r>
              <a:rPr sz="2600" b="1" spc="-10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段</a:t>
            </a:r>
            <a:endParaRPr sz="2600">
              <a:latin typeface="黑体" panose="02010609060101010101" charset="-122"/>
              <a:cs typeface="黑体" panose="02010609060101010101" charset="-122"/>
            </a:endParaRPr>
          </a:p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1450" spc="180" dirty="0">
                <a:latin typeface="黑体" panose="02010609060101010101" charset="-122"/>
                <a:cs typeface="黑体" panose="02010609060101010101" charset="-122"/>
              </a:rPr>
              <a:t>居家</a:t>
            </a:r>
            <a:r>
              <a:rPr sz="1450" spc="170" dirty="0">
                <a:latin typeface="黑体" panose="02010609060101010101" charset="-122"/>
                <a:cs typeface="黑体" panose="02010609060101010101" charset="-122"/>
              </a:rPr>
              <a:t>平</a:t>
            </a:r>
            <a:r>
              <a:rPr sz="1450" spc="180" dirty="0">
                <a:latin typeface="黑体" panose="02010609060101010101" charset="-122"/>
                <a:cs typeface="黑体" panose="02010609060101010101" charset="-122"/>
              </a:rPr>
              <a:t>台</a:t>
            </a:r>
            <a:r>
              <a:rPr sz="1450" dirty="0">
                <a:latin typeface="黑体" panose="02010609060101010101" charset="-122"/>
                <a:cs typeface="黑体" panose="02010609060101010101" charset="-122"/>
              </a:rPr>
              <a:t>期</a:t>
            </a:r>
            <a:endParaRPr sz="14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17295" y="8385047"/>
            <a:ext cx="2165350" cy="547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560"/>
              </a:lnSpc>
              <a:spcBef>
                <a:spcPts val="105"/>
              </a:spcBef>
            </a:pPr>
            <a:r>
              <a:rPr sz="2300" b="1" spc="-15" dirty="0">
                <a:solidFill>
                  <a:srgbClr val="EF8000"/>
                </a:solidFill>
                <a:latin typeface="Arial" panose="020B0604020202020204"/>
                <a:cs typeface="Arial" panose="020B0604020202020204"/>
              </a:rPr>
              <a:t>CEC</a:t>
            </a:r>
            <a:r>
              <a:rPr sz="2300" b="1" spc="25" dirty="0">
                <a:solidFill>
                  <a:srgbClr val="EF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300" b="1" spc="-25" dirty="0">
                <a:latin typeface="Arial" panose="020B0604020202020204"/>
                <a:cs typeface="Arial" panose="020B0604020202020204"/>
              </a:rPr>
              <a:t>CAPITAL</a:t>
            </a:r>
            <a:endParaRPr sz="2300">
              <a:latin typeface="Arial" panose="020B0604020202020204"/>
              <a:cs typeface="Arial" panose="020B0604020202020204"/>
            </a:endParaRPr>
          </a:p>
          <a:p>
            <a:pPr marL="13970">
              <a:lnSpc>
                <a:spcPts val="1540"/>
              </a:lnSpc>
            </a:pPr>
            <a:r>
              <a:rPr sz="1450" b="1" spc="-10" dirty="0">
                <a:latin typeface="楷体" panose="02010609060101010101" charset="-122"/>
                <a:cs typeface="楷体" panose="02010609060101010101" charset="-122"/>
              </a:rPr>
              <a:t>易 凯 资 本 有 限 公</a:t>
            </a:r>
            <a:r>
              <a:rPr sz="1450" b="1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450" b="1" spc="-10" dirty="0">
                <a:latin typeface="楷体" panose="02010609060101010101" charset="-122"/>
                <a:cs typeface="楷体" panose="02010609060101010101" charset="-122"/>
              </a:rPr>
              <a:t>司</a:t>
            </a:r>
            <a:endParaRPr sz="145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646167" y="7062342"/>
            <a:ext cx="82740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dirty="0">
                <a:latin typeface="宋体" panose="02010600030101010101" pitchFamily="2" charset="-122"/>
                <a:cs typeface="宋体" panose="02010600030101010101" pitchFamily="2" charset="-122"/>
              </a:rPr>
              <a:t>三</a:t>
            </a:r>
            <a:r>
              <a:rPr sz="2100" b="1" spc="-10" dirty="0">
                <a:latin typeface="宋体" panose="02010600030101010101" pitchFamily="2" charset="-122"/>
                <a:cs typeface="宋体" panose="02010600030101010101" pitchFamily="2" charset="-122"/>
              </a:rPr>
              <a:t>主宝</a:t>
            </a:r>
            <a:endParaRPr sz="21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714747" y="7818501"/>
            <a:ext cx="725170" cy="246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50" b="1" spc="-105" dirty="0">
                <a:latin typeface="黑体" panose="02010609060101010101" charset="-122"/>
                <a:cs typeface="黑体" panose="02010609060101010101" charset="-122"/>
              </a:rPr>
              <a:t>日</a:t>
            </a:r>
            <a:r>
              <a:rPr sz="1450" b="1" spc="-120" dirty="0">
                <a:latin typeface="黑体" panose="02010609060101010101" charset="-122"/>
                <a:cs typeface="黑体" panose="02010609060101010101" charset="-122"/>
              </a:rPr>
              <a:t>常</a:t>
            </a:r>
            <a:r>
              <a:rPr sz="1450" b="1" spc="-105" dirty="0">
                <a:latin typeface="黑体" panose="02010609060101010101" charset="-122"/>
                <a:cs typeface="黑体" panose="02010609060101010101" charset="-122"/>
              </a:rPr>
              <a:t>生</a:t>
            </a:r>
            <a:r>
              <a:rPr sz="1450" b="1" spc="-10" dirty="0">
                <a:latin typeface="黑体" panose="02010609060101010101" charset="-122"/>
                <a:cs typeface="黑体" panose="02010609060101010101" charset="-122"/>
              </a:rPr>
              <a:t>活</a:t>
            </a:r>
            <a:endParaRPr sz="14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090920" y="6288404"/>
            <a:ext cx="1645285" cy="181165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27330" marR="12700" indent="-215265" algn="just">
              <a:lnSpc>
                <a:spcPct val="111000"/>
              </a:lnSpc>
              <a:spcBef>
                <a:spcPts val="265"/>
              </a:spcBef>
              <a:buClr>
                <a:srgbClr val="0052A7"/>
              </a:buClr>
              <a:buChar char="·"/>
              <a:tabLst>
                <a:tab pos="290195" algn="l"/>
              </a:tabLst>
            </a:pPr>
            <a:r>
              <a:rPr dirty="0"/>
              <a:t>	</a:t>
            </a:r>
            <a:r>
              <a:rPr sz="1450" spc="-15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大量患者未</a:t>
            </a:r>
            <a:r>
              <a:rPr sz="1450" spc="-170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接</a:t>
            </a:r>
            <a:r>
              <a:rPr sz="1450" spc="-15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受</a:t>
            </a:r>
            <a:r>
              <a:rPr sz="1450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院 </a:t>
            </a:r>
            <a:r>
              <a:rPr sz="1450" spc="-110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内</a:t>
            </a:r>
            <a:r>
              <a:rPr sz="1450" spc="-9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康</a:t>
            </a:r>
            <a:r>
              <a:rPr sz="1450" spc="-110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复</a:t>
            </a:r>
            <a:r>
              <a:rPr sz="1450" spc="-9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或</a:t>
            </a:r>
            <a:r>
              <a:rPr sz="1450" spc="-110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康</a:t>
            </a:r>
            <a:r>
              <a:rPr sz="1450" spc="-9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复</a:t>
            </a:r>
            <a:r>
              <a:rPr sz="1450" spc="-110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预</a:t>
            </a:r>
            <a:r>
              <a:rPr sz="1450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后 </a:t>
            </a:r>
            <a:r>
              <a:rPr sz="1450" spc="-9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未</a:t>
            </a:r>
            <a:r>
              <a:rPr sz="1450" spc="-8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达</a:t>
            </a:r>
            <a:r>
              <a:rPr sz="1450" spc="-9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预期</a:t>
            </a:r>
            <a:r>
              <a:rPr sz="1450" spc="-8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1450" spc="-9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回归</a:t>
            </a:r>
            <a:r>
              <a:rPr sz="1450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生</a:t>
            </a:r>
            <a:endParaRPr sz="1450">
              <a:latin typeface="黑体" panose="02010609060101010101" charset="-122"/>
              <a:cs typeface="黑体" panose="02010609060101010101" charset="-122"/>
            </a:endParaRPr>
          </a:p>
          <a:p>
            <a:pPr marL="227330" marR="17145">
              <a:lnSpc>
                <a:spcPct val="109000"/>
              </a:lnSpc>
              <a:spcBef>
                <a:spcPts val="325"/>
              </a:spcBef>
            </a:pPr>
            <a:r>
              <a:rPr sz="1450" spc="-9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活</a:t>
            </a:r>
            <a:r>
              <a:rPr sz="1450" spc="-8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后</a:t>
            </a:r>
            <a:r>
              <a:rPr sz="1450" spc="-9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上肢</a:t>
            </a:r>
            <a:r>
              <a:rPr sz="1450" spc="-8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仍</a:t>
            </a:r>
            <a:r>
              <a:rPr sz="1450" spc="-9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不具</a:t>
            </a:r>
            <a:r>
              <a:rPr sz="1450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有 </a:t>
            </a:r>
            <a:r>
              <a:rPr sz="1450" spc="-9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功</a:t>
            </a:r>
            <a:r>
              <a:rPr sz="1450" spc="-8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能</a:t>
            </a:r>
            <a:r>
              <a:rPr sz="1450" spc="-9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性和</a:t>
            </a:r>
            <a:r>
              <a:rPr sz="1450" spc="-8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可</a:t>
            </a:r>
            <a:r>
              <a:rPr sz="1450" spc="-9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用</a:t>
            </a:r>
            <a:r>
              <a:rPr sz="1450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性</a:t>
            </a:r>
            <a:endParaRPr sz="1450">
              <a:latin typeface="黑体" panose="02010609060101010101" charset="-122"/>
              <a:cs typeface="黑体" panose="02010609060101010101" charset="-122"/>
            </a:endParaRPr>
          </a:p>
          <a:p>
            <a:pPr marL="227330" marR="5080" indent="-215265">
              <a:lnSpc>
                <a:spcPct val="114000"/>
              </a:lnSpc>
              <a:spcBef>
                <a:spcPts val="25"/>
              </a:spcBef>
              <a:buClr>
                <a:srgbClr val="0052A7"/>
              </a:buClr>
              <a:buChar char="·"/>
              <a:tabLst>
                <a:tab pos="288925" algn="l"/>
              </a:tabLst>
            </a:pPr>
            <a:r>
              <a:rPr dirty="0"/>
              <a:t>	</a:t>
            </a:r>
            <a:r>
              <a:rPr sz="1450" spc="-14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亟</a:t>
            </a:r>
            <a:r>
              <a:rPr sz="1450" spc="-15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需</a:t>
            </a:r>
            <a:r>
              <a:rPr sz="1450" spc="-14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居家上</a:t>
            </a:r>
            <a:r>
              <a:rPr sz="1450" spc="-15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肢</a:t>
            </a:r>
            <a:r>
              <a:rPr sz="1450" spc="-14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外</a:t>
            </a:r>
            <a:r>
              <a:rPr sz="1450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骨 </a:t>
            </a:r>
            <a:r>
              <a:rPr sz="1450" spc="-9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骼</a:t>
            </a:r>
            <a:r>
              <a:rPr sz="1450" spc="-8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1450" spc="-9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目前</a:t>
            </a:r>
            <a:r>
              <a:rPr sz="1450" spc="-8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市</a:t>
            </a:r>
            <a:r>
              <a:rPr sz="1450" spc="-95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场空</a:t>
            </a:r>
            <a:r>
              <a:rPr sz="1450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白</a:t>
            </a:r>
            <a:endParaRPr sz="14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427199" y="6244196"/>
            <a:ext cx="3917950" cy="1997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0040" indent="-307975">
              <a:lnSpc>
                <a:spcPct val="100000"/>
              </a:lnSpc>
              <a:spcBef>
                <a:spcPts val="100"/>
              </a:spcBef>
              <a:buChar char="·"/>
              <a:tabLst>
                <a:tab pos="320675" algn="l"/>
                <a:tab pos="1466215" algn="l"/>
              </a:tabLst>
            </a:pPr>
            <a:r>
              <a:rPr sz="1450" b="1" spc="100" dirty="0">
                <a:latin typeface="黑体" panose="02010609060101010101" charset="-122"/>
                <a:cs typeface="黑体" panose="02010609060101010101" charset="-122"/>
              </a:rPr>
              <a:t>市场定位</a:t>
            </a:r>
            <a:r>
              <a:rPr sz="1450" b="1" spc="-10" dirty="0">
                <a:latin typeface="黑体" panose="02010609060101010101" charset="-122"/>
                <a:cs typeface="黑体" panose="02010609060101010101" charset="-122"/>
              </a:rPr>
              <a:t>：	</a:t>
            </a:r>
            <a:r>
              <a:rPr sz="1450" spc="100" dirty="0">
                <a:latin typeface="黑体" panose="02010609060101010101" charset="-122"/>
                <a:cs typeface="黑体" panose="02010609060101010101" charset="-122"/>
              </a:rPr>
              <a:t>:</a:t>
            </a:r>
            <a:r>
              <a:rPr sz="1450" spc="110" dirty="0">
                <a:latin typeface="黑体" panose="02010609060101010101" charset="-122"/>
                <a:cs typeface="黑体" panose="02010609060101010101" charset="-122"/>
              </a:rPr>
              <a:t>基</a:t>
            </a:r>
            <a:r>
              <a:rPr sz="1450" spc="95" dirty="0">
                <a:latin typeface="黑体" panose="02010609060101010101" charset="-122"/>
                <a:cs typeface="黑体" panose="02010609060101010101" charset="-122"/>
              </a:rPr>
              <a:t>层</a:t>
            </a:r>
            <a:r>
              <a:rPr sz="1450" spc="110" dirty="0">
                <a:latin typeface="黑体" panose="02010609060101010101" charset="-122"/>
                <a:cs typeface="黑体" panose="02010609060101010101" charset="-122"/>
              </a:rPr>
              <a:t>医</a:t>
            </a:r>
            <a:r>
              <a:rPr sz="1450" spc="95" dirty="0">
                <a:latin typeface="黑体" panose="02010609060101010101" charset="-122"/>
                <a:cs typeface="黑体" panose="02010609060101010101" charset="-122"/>
              </a:rPr>
              <a:t>疗</a:t>
            </a:r>
            <a:r>
              <a:rPr sz="1450" spc="110" dirty="0">
                <a:latin typeface="黑体" panose="02010609060101010101" charset="-122"/>
                <a:cs typeface="黑体" panose="02010609060101010101" charset="-122"/>
              </a:rPr>
              <a:t>机构</a:t>
            </a:r>
            <a:r>
              <a:rPr sz="1450" spc="100" dirty="0">
                <a:latin typeface="黑体" panose="02010609060101010101" charset="-122"/>
                <a:cs typeface="黑体" panose="02010609060101010101" charset="-122"/>
              </a:rPr>
              <a:t>+</a:t>
            </a:r>
            <a:r>
              <a:rPr sz="1450" spc="110" dirty="0">
                <a:latin typeface="黑体" panose="02010609060101010101" charset="-122"/>
                <a:cs typeface="黑体" panose="02010609060101010101" charset="-122"/>
              </a:rPr>
              <a:t>居</a:t>
            </a:r>
            <a:r>
              <a:rPr sz="1450" spc="95" dirty="0">
                <a:latin typeface="黑体" panose="02010609060101010101" charset="-122"/>
                <a:cs typeface="黑体" panose="02010609060101010101" charset="-122"/>
              </a:rPr>
              <a:t>家</a:t>
            </a:r>
            <a:r>
              <a:rPr sz="1450" spc="110" dirty="0">
                <a:latin typeface="黑体" panose="02010609060101010101" charset="-122"/>
                <a:cs typeface="黑体" panose="02010609060101010101" charset="-122"/>
              </a:rPr>
              <a:t>场</a:t>
            </a:r>
            <a:r>
              <a:rPr sz="1450" spc="95" dirty="0">
                <a:latin typeface="黑体" panose="02010609060101010101" charset="-122"/>
                <a:cs typeface="黑体" panose="02010609060101010101" charset="-122"/>
              </a:rPr>
              <a:t>景</a:t>
            </a:r>
            <a:r>
              <a:rPr sz="1450" dirty="0">
                <a:latin typeface="黑体" panose="02010609060101010101" charset="-122"/>
                <a:cs typeface="黑体" panose="02010609060101010101" charset="-122"/>
              </a:rPr>
              <a:t>康</a:t>
            </a:r>
            <a:endParaRPr sz="1450">
              <a:latin typeface="黑体" panose="02010609060101010101" charset="-122"/>
              <a:cs typeface="黑体" panose="02010609060101010101" charset="-122"/>
            </a:endParaRPr>
          </a:p>
          <a:p>
            <a:pPr marL="218440" marR="100965" indent="-3175">
              <a:lnSpc>
                <a:spcPts val="3290"/>
              </a:lnSpc>
              <a:spcBef>
                <a:spcPts val="65"/>
              </a:spcBef>
              <a:tabLst>
                <a:tab pos="621665" algn="l"/>
              </a:tabLst>
            </a:pPr>
            <a:r>
              <a:rPr sz="1450" spc="95" dirty="0">
                <a:latin typeface="黑体" panose="02010609060101010101" charset="-122"/>
                <a:cs typeface="黑体" panose="02010609060101010101" charset="-122"/>
              </a:rPr>
              <a:t>复，医</a:t>
            </a:r>
            <a:r>
              <a:rPr sz="1450" spc="110" dirty="0">
                <a:latin typeface="黑体" panose="02010609060101010101" charset="-122"/>
                <a:cs typeface="黑体" panose="02010609060101010101" charset="-122"/>
              </a:rPr>
              <a:t>疗</a:t>
            </a:r>
            <a:r>
              <a:rPr sz="1450" spc="95" dirty="0">
                <a:latin typeface="黑体" panose="02010609060101010101" charset="-122"/>
                <a:cs typeface="黑体" panose="02010609060101010101" charset="-122"/>
              </a:rPr>
              <a:t>级产品降维</a:t>
            </a:r>
            <a:r>
              <a:rPr sz="1450" spc="110" dirty="0">
                <a:latin typeface="黑体" panose="02010609060101010101" charset="-122"/>
                <a:cs typeface="黑体" panose="02010609060101010101" charset="-122"/>
              </a:rPr>
              <a:t>打</a:t>
            </a:r>
            <a:r>
              <a:rPr sz="1450" spc="95" dirty="0">
                <a:latin typeface="黑体" panose="02010609060101010101" charset="-122"/>
                <a:cs typeface="黑体" panose="02010609060101010101" charset="-122"/>
              </a:rPr>
              <a:t>击</a:t>
            </a:r>
            <a:r>
              <a:rPr sz="1450" b="1" spc="-10" dirty="0">
                <a:solidFill>
                  <a:srgbClr val="E15200"/>
                </a:solidFill>
                <a:latin typeface="黑体" panose="02010609060101010101" charset="-122"/>
                <a:cs typeface="黑体" panose="02010609060101010101" charset="-122"/>
              </a:rPr>
              <a:t>消</a:t>
            </a:r>
            <a:r>
              <a:rPr sz="1450" b="1" spc="245" dirty="0">
                <a:solidFill>
                  <a:srgbClr val="E15200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450" b="1" spc="-10" dirty="0">
                <a:solidFill>
                  <a:srgbClr val="E15200"/>
                </a:solidFill>
                <a:latin typeface="黑体" panose="02010609060101010101" charset="-122"/>
                <a:cs typeface="黑体" panose="02010609060101010101" charset="-122"/>
              </a:rPr>
              <a:t>费</a:t>
            </a:r>
            <a:r>
              <a:rPr sz="1450" b="1" spc="245" dirty="0">
                <a:solidFill>
                  <a:srgbClr val="E15200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450" b="1" spc="-10" dirty="0">
                <a:solidFill>
                  <a:srgbClr val="E15200"/>
                </a:solidFill>
                <a:latin typeface="黑体" panose="02010609060101010101" charset="-122"/>
                <a:cs typeface="黑体" panose="02010609060101010101" charset="-122"/>
              </a:rPr>
              <a:t>级</a:t>
            </a:r>
            <a:r>
              <a:rPr sz="1450" b="1" spc="235" dirty="0">
                <a:solidFill>
                  <a:srgbClr val="E15200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450" b="1" spc="-10" dirty="0">
                <a:solidFill>
                  <a:srgbClr val="E15200"/>
                </a:solidFill>
                <a:latin typeface="黑体" panose="02010609060101010101" charset="-122"/>
                <a:cs typeface="黑体" panose="02010609060101010101" charset="-122"/>
              </a:rPr>
              <a:t>居</a:t>
            </a:r>
            <a:r>
              <a:rPr sz="1450" b="1" spc="254" dirty="0">
                <a:solidFill>
                  <a:srgbClr val="E15200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450" b="1" spc="-10" dirty="0">
                <a:solidFill>
                  <a:srgbClr val="E15200"/>
                </a:solidFill>
                <a:latin typeface="黑体" panose="02010609060101010101" charset="-122"/>
                <a:cs typeface="黑体" panose="02010609060101010101" charset="-122"/>
              </a:rPr>
              <a:t>家 康	</a:t>
            </a:r>
            <a:r>
              <a:rPr sz="1450" b="1" spc="120" dirty="0">
                <a:solidFill>
                  <a:srgbClr val="E15200"/>
                </a:solidFill>
                <a:latin typeface="黑体" panose="02010609060101010101" charset="-122"/>
                <a:cs typeface="黑体" panose="02010609060101010101" charset="-122"/>
              </a:rPr>
              <a:t>复</a:t>
            </a:r>
            <a:r>
              <a:rPr sz="1450" spc="130" dirty="0">
                <a:latin typeface="黑体" panose="02010609060101010101" charset="-122"/>
                <a:cs typeface="黑体" panose="02010609060101010101" charset="-122"/>
              </a:rPr>
              <a:t>应</a:t>
            </a:r>
            <a:r>
              <a:rPr sz="1450" spc="120" dirty="0">
                <a:latin typeface="黑体" panose="02010609060101010101" charset="-122"/>
                <a:cs typeface="黑体" panose="02010609060101010101" charset="-122"/>
              </a:rPr>
              <a:t>用</a:t>
            </a:r>
            <a:r>
              <a:rPr sz="1450" dirty="0"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1450" spc="-600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450" spc="130" dirty="0">
                <a:latin typeface="黑体" panose="02010609060101010101" charset="-122"/>
                <a:cs typeface="黑体" panose="02010609060101010101" charset="-122"/>
              </a:rPr>
              <a:t>蓝</a:t>
            </a:r>
            <a:r>
              <a:rPr sz="1450" spc="120" dirty="0">
                <a:latin typeface="黑体" panose="02010609060101010101" charset="-122"/>
                <a:cs typeface="黑体" panose="02010609060101010101" charset="-122"/>
              </a:rPr>
              <a:t>海</a:t>
            </a:r>
            <a:r>
              <a:rPr sz="1450" spc="130" dirty="0">
                <a:latin typeface="黑体" panose="02010609060101010101" charset="-122"/>
                <a:cs typeface="黑体" panose="02010609060101010101" charset="-122"/>
              </a:rPr>
              <a:t>市场</a:t>
            </a:r>
            <a:r>
              <a:rPr sz="1450" spc="120" dirty="0">
                <a:latin typeface="黑体" panose="02010609060101010101" charset="-122"/>
                <a:cs typeface="黑体" panose="02010609060101010101" charset="-122"/>
              </a:rPr>
              <a:t>潜</a:t>
            </a:r>
            <a:r>
              <a:rPr sz="1450" spc="130" dirty="0">
                <a:latin typeface="黑体" panose="02010609060101010101" charset="-122"/>
                <a:cs typeface="黑体" panose="02010609060101010101" charset="-122"/>
              </a:rPr>
              <a:t>力巨</a:t>
            </a:r>
            <a:r>
              <a:rPr sz="1450" dirty="0">
                <a:latin typeface="黑体" panose="02010609060101010101" charset="-122"/>
                <a:cs typeface="黑体" panose="02010609060101010101" charset="-122"/>
              </a:rPr>
              <a:t>大</a:t>
            </a:r>
            <a:endParaRPr sz="1450">
              <a:latin typeface="黑体" panose="02010609060101010101" charset="-122"/>
              <a:cs typeface="黑体" panose="02010609060101010101" charset="-122"/>
            </a:endParaRPr>
          </a:p>
          <a:p>
            <a:pPr marL="215265" indent="-203200">
              <a:lnSpc>
                <a:spcPct val="100000"/>
              </a:lnSpc>
              <a:spcBef>
                <a:spcPts val="600"/>
              </a:spcBef>
              <a:buChar char="·"/>
              <a:tabLst>
                <a:tab pos="308610" algn="l"/>
              </a:tabLst>
            </a:pPr>
            <a:r>
              <a:rPr sz="1450" b="1" spc="75" dirty="0">
                <a:latin typeface="黑体" panose="02010609060101010101" charset="-122"/>
                <a:cs typeface="黑体" panose="02010609060101010101" charset="-122"/>
              </a:rPr>
              <a:t>患</a:t>
            </a:r>
            <a:r>
              <a:rPr sz="1450" b="1" spc="60" dirty="0">
                <a:latin typeface="黑体" panose="02010609060101010101" charset="-122"/>
                <a:cs typeface="黑体" panose="02010609060101010101" charset="-122"/>
              </a:rPr>
              <a:t>者</a:t>
            </a:r>
            <a:r>
              <a:rPr sz="1450" b="1" spc="75" dirty="0">
                <a:latin typeface="黑体" panose="02010609060101010101" charset="-122"/>
                <a:cs typeface="黑体" panose="02010609060101010101" charset="-122"/>
              </a:rPr>
              <a:t>类</a:t>
            </a:r>
            <a:r>
              <a:rPr sz="1450" b="1" spc="60" dirty="0">
                <a:latin typeface="黑体" panose="02010609060101010101" charset="-122"/>
                <a:cs typeface="黑体" panose="02010609060101010101" charset="-122"/>
              </a:rPr>
              <a:t>型</a:t>
            </a:r>
            <a:r>
              <a:rPr sz="1450" b="1" spc="-10" dirty="0">
                <a:latin typeface="黑体" panose="02010609060101010101" charset="-122"/>
                <a:cs typeface="黑体" panose="02010609060101010101" charset="-122"/>
              </a:rPr>
              <a:t>：</a:t>
            </a:r>
            <a:r>
              <a:rPr sz="1450" b="1" spc="195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450" spc="70" dirty="0">
                <a:latin typeface="黑体" panose="02010609060101010101" charset="-122"/>
                <a:cs typeface="黑体" panose="02010609060101010101" charset="-122"/>
              </a:rPr>
              <a:t>康复治疗到了</a:t>
            </a:r>
            <a:r>
              <a:rPr sz="1450" spc="85" dirty="0">
                <a:latin typeface="黑体" panose="02010609060101010101" charset="-122"/>
                <a:cs typeface="黑体" panose="02010609060101010101" charset="-122"/>
              </a:rPr>
              <a:t>平</a:t>
            </a:r>
            <a:r>
              <a:rPr sz="1450" spc="70" dirty="0">
                <a:latin typeface="黑体" panose="02010609060101010101" charset="-122"/>
                <a:cs typeface="黑体" panose="02010609060101010101" charset="-122"/>
              </a:rPr>
              <a:t>台期、有主</a:t>
            </a:r>
            <a:r>
              <a:rPr sz="1450" dirty="0">
                <a:latin typeface="黑体" panose="02010609060101010101" charset="-122"/>
                <a:cs typeface="黑体" panose="02010609060101010101" charset="-122"/>
              </a:rPr>
              <a:t>动</a:t>
            </a:r>
            <a:endParaRPr sz="1450">
              <a:latin typeface="黑体" panose="02010609060101010101" charset="-122"/>
              <a:cs typeface="黑体" panose="02010609060101010101" charset="-122"/>
            </a:endParaRPr>
          </a:p>
          <a:p>
            <a:pPr marL="216535" marR="44450" indent="-1905">
              <a:lnSpc>
                <a:spcPct val="135000"/>
              </a:lnSpc>
              <a:spcBef>
                <a:spcPts val="120"/>
              </a:spcBef>
            </a:pPr>
            <a:r>
              <a:rPr sz="1450" spc="155" dirty="0">
                <a:latin typeface="黑体" panose="02010609060101010101" charset="-122"/>
                <a:cs typeface="黑体" panose="02010609060101010101" charset="-122"/>
              </a:rPr>
              <a:t>肌</a:t>
            </a:r>
            <a:r>
              <a:rPr sz="1450" spc="145" dirty="0">
                <a:latin typeface="黑体" panose="02010609060101010101" charset="-122"/>
                <a:cs typeface="黑体" panose="02010609060101010101" charset="-122"/>
              </a:rPr>
              <a:t>电</a:t>
            </a:r>
            <a:r>
              <a:rPr sz="1450" spc="155" dirty="0">
                <a:latin typeface="黑体" panose="02010609060101010101" charset="-122"/>
                <a:cs typeface="黑体" panose="02010609060101010101" charset="-122"/>
              </a:rPr>
              <a:t>信号但</a:t>
            </a:r>
            <a:r>
              <a:rPr sz="1450" spc="145" dirty="0">
                <a:latin typeface="黑体" panose="02010609060101010101" charset="-122"/>
                <a:cs typeface="黑体" panose="02010609060101010101" charset="-122"/>
              </a:rPr>
              <a:t>肌</a:t>
            </a:r>
            <a:r>
              <a:rPr sz="1450" spc="155" dirty="0">
                <a:latin typeface="黑体" panose="02010609060101010101" charset="-122"/>
                <a:cs typeface="黑体" panose="02010609060101010101" charset="-122"/>
              </a:rPr>
              <a:t>无力等</a:t>
            </a:r>
            <a:r>
              <a:rPr sz="1450" spc="145" dirty="0">
                <a:latin typeface="黑体" panose="02010609060101010101" charset="-122"/>
                <a:cs typeface="黑体" panose="02010609060101010101" charset="-122"/>
              </a:rPr>
              <a:t>情</a:t>
            </a:r>
            <a:r>
              <a:rPr sz="1450" spc="155" dirty="0">
                <a:latin typeface="黑体" panose="02010609060101010101" charset="-122"/>
                <a:cs typeface="黑体" panose="02010609060101010101" charset="-122"/>
              </a:rPr>
              <a:t>况的患</a:t>
            </a:r>
            <a:r>
              <a:rPr sz="1450" spc="145" dirty="0">
                <a:latin typeface="黑体" panose="02010609060101010101" charset="-122"/>
                <a:cs typeface="黑体" panose="02010609060101010101" charset="-122"/>
              </a:rPr>
              <a:t>者</a:t>
            </a:r>
            <a:r>
              <a:rPr sz="1450" dirty="0"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1450" spc="-645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450" spc="155" dirty="0">
                <a:latin typeface="黑体" panose="02010609060101010101" charset="-122"/>
                <a:cs typeface="黑体" panose="02010609060101010101" charset="-122"/>
              </a:rPr>
              <a:t>通过</a:t>
            </a:r>
            <a:r>
              <a:rPr sz="1450" dirty="0">
                <a:latin typeface="黑体" panose="02010609060101010101" charset="-122"/>
                <a:cs typeface="黑体" panose="02010609060101010101" charset="-122"/>
              </a:rPr>
              <a:t>外 </a:t>
            </a:r>
            <a:r>
              <a:rPr sz="1450" spc="145" dirty="0">
                <a:latin typeface="黑体" panose="02010609060101010101" charset="-122"/>
                <a:cs typeface="黑体" panose="02010609060101010101" charset="-122"/>
              </a:rPr>
              <a:t>骨</a:t>
            </a:r>
            <a:r>
              <a:rPr sz="1450" spc="155" dirty="0">
                <a:latin typeface="黑体" panose="02010609060101010101" charset="-122"/>
                <a:cs typeface="黑体" panose="02010609060101010101" charset="-122"/>
              </a:rPr>
              <a:t>骼</a:t>
            </a:r>
            <a:r>
              <a:rPr sz="1450" spc="145" dirty="0">
                <a:latin typeface="黑体" panose="02010609060101010101" charset="-122"/>
                <a:cs typeface="黑体" panose="02010609060101010101" charset="-122"/>
              </a:rPr>
              <a:t>进行</a:t>
            </a:r>
            <a:r>
              <a:rPr sz="1450" spc="155" dirty="0">
                <a:latin typeface="黑体" panose="02010609060101010101" charset="-122"/>
                <a:cs typeface="黑体" panose="02010609060101010101" charset="-122"/>
              </a:rPr>
              <a:t>日</a:t>
            </a:r>
            <a:r>
              <a:rPr sz="1450" spc="145" dirty="0">
                <a:latin typeface="黑体" panose="02010609060101010101" charset="-122"/>
                <a:cs typeface="黑体" panose="02010609060101010101" charset="-122"/>
              </a:rPr>
              <a:t>常生</a:t>
            </a:r>
            <a:r>
              <a:rPr sz="1450" spc="155" dirty="0">
                <a:latin typeface="黑体" panose="02010609060101010101" charset="-122"/>
                <a:cs typeface="黑体" panose="02010609060101010101" charset="-122"/>
              </a:rPr>
              <a:t>活</a:t>
            </a:r>
            <a:r>
              <a:rPr sz="1450" spc="145" dirty="0">
                <a:latin typeface="黑体" panose="02010609060101010101" charset="-122"/>
                <a:cs typeface="黑体" panose="02010609060101010101" charset="-122"/>
              </a:rPr>
              <a:t>辅助</a:t>
            </a:r>
            <a:r>
              <a:rPr sz="1450" spc="155" dirty="0">
                <a:latin typeface="黑体" panose="02010609060101010101" charset="-122"/>
                <a:cs typeface="黑体" panose="02010609060101010101" charset="-122"/>
              </a:rPr>
              <a:t>和</a:t>
            </a:r>
            <a:r>
              <a:rPr sz="1450" spc="145" dirty="0">
                <a:latin typeface="黑体" panose="02010609060101010101" charset="-122"/>
                <a:cs typeface="黑体" panose="02010609060101010101" charset="-122"/>
              </a:rPr>
              <a:t>持续</a:t>
            </a:r>
            <a:r>
              <a:rPr sz="1450" spc="155" dirty="0">
                <a:latin typeface="黑体" panose="02010609060101010101" charset="-122"/>
                <a:cs typeface="黑体" panose="02010609060101010101" charset="-122"/>
              </a:rPr>
              <a:t>居</a:t>
            </a:r>
            <a:r>
              <a:rPr sz="1450" spc="145" dirty="0">
                <a:latin typeface="黑体" panose="02010609060101010101" charset="-122"/>
                <a:cs typeface="黑体" panose="02010609060101010101" charset="-122"/>
              </a:rPr>
              <a:t>家康</a:t>
            </a:r>
            <a:r>
              <a:rPr sz="1450" dirty="0">
                <a:latin typeface="黑体" panose="02010609060101010101" charset="-122"/>
                <a:cs typeface="黑体" panose="02010609060101010101" charset="-122"/>
              </a:rPr>
              <a:t>复</a:t>
            </a:r>
            <a:endParaRPr sz="14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872719" y="7658721"/>
            <a:ext cx="2390775" cy="49530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697865">
              <a:lnSpc>
                <a:spcPct val="100000"/>
              </a:lnSpc>
              <a:spcBef>
                <a:spcPts val="455"/>
              </a:spcBef>
            </a:pPr>
            <a:r>
              <a:rPr sz="1450" spc="-55" dirty="0">
                <a:latin typeface="Arial" panose="020B0604020202020204"/>
                <a:cs typeface="Arial" panose="020B0604020202020204"/>
              </a:rPr>
              <a:t>NeuCir-Lite:</a:t>
            </a:r>
            <a:endParaRPr sz="14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100" spc="-10" dirty="0">
                <a:latin typeface="黑体" panose="02010609060101010101" charset="-122"/>
                <a:cs typeface="黑体" panose="02010609060101010101" charset="-122"/>
              </a:rPr>
              <a:t>外骨</a:t>
            </a:r>
            <a:r>
              <a:rPr sz="1100" dirty="0">
                <a:latin typeface="黑体" panose="02010609060101010101" charset="-122"/>
                <a:cs typeface="黑体" panose="02010609060101010101" charset="-122"/>
              </a:rPr>
              <a:t>骼</a:t>
            </a:r>
            <a:r>
              <a:rPr sz="1100" spc="-10" dirty="0">
                <a:latin typeface="黑体" panose="02010609060101010101" charset="-122"/>
                <a:cs typeface="黑体" panose="02010609060101010101" charset="-122"/>
              </a:rPr>
              <a:t>帮助上</a:t>
            </a:r>
            <a:r>
              <a:rPr sz="1100" dirty="0">
                <a:latin typeface="黑体" panose="02010609060101010101" charset="-122"/>
                <a:cs typeface="黑体" panose="02010609060101010101" charset="-122"/>
              </a:rPr>
              <a:t>肢</a:t>
            </a:r>
            <a:r>
              <a:rPr sz="1100" spc="-10" dirty="0">
                <a:latin typeface="黑体" panose="02010609060101010101" charset="-122"/>
                <a:cs typeface="黑体" panose="02010609060101010101" charset="-122"/>
              </a:rPr>
              <a:t>功能问</a:t>
            </a:r>
            <a:r>
              <a:rPr sz="1100" dirty="0">
                <a:latin typeface="黑体" panose="02010609060101010101" charset="-122"/>
                <a:cs typeface="黑体" panose="02010609060101010101" charset="-122"/>
              </a:rPr>
              <a:t>题</a:t>
            </a:r>
            <a:r>
              <a:rPr sz="1100" spc="-10" dirty="0">
                <a:latin typeface="黑体" panose="02010609060101010101" charset="-122"/>
                <a:cs typeface="黑体" panose="02010609060101010101" charset="-122"/>
              </a:rPr>
              <a:t>者无障</a:t>
            </a:r>
            <a:r>
              <a:rPr sz="1100" dirty="0">
                <a:latin typeface="黑体" panose="02010609060101010101" charset="-122"/>
                <a:cs typeface="黑体" panose="02010609060101010101" charset="-122"/>
              </a:rPr>
              <a:t>碍</a:t>
            </a:r>
            <a:r>
              <a:rPr sz="1100" spc="-10" dirty="0">
                <a:latin typeface="黑体" panose="02010609060101010101" charset="-122"/>
                <a:cs typeface="黑体" panose="02010609060101010101" charset="-122"/>
              </a:rPr>
              <a:t>生</a:t>
            </a:r>
            <a:r>
              <a:rPr sz="1100" spc="5" dirty="0">
                <a:latin typeface="黑体" panose="02010609060101010101" charset="-122"/>
                <a:cs typeface="黑体" panose="02010609060101010101" charset="-122"/>
              </a:rPr>
              <a:t>活</a:t>
            </a:r>
            <a:endParaRPr sz="11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4981936" y="8642984"/>
            <a:ext cx="208915" cy="246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50" spc="-5" dirty="0">
                <a:latin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sz="1450" dirty="0">
                <a:latin typeface="宋体" panose="02010600030101010101" pitchFamily="2" charset="-122"/>
                <a:cs typeface="宋体" panose="02010600030101010101" pitchFamily="2" charset="-122"/>
              </a:rPr>
              <a:t>0</a:t>
            </a:r>
            <a:endParaRPr sz="1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703808" y="324611"/>
            <a:ext cx="2069592" cy="6035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002283" y="727189"/>
            <a:ext cx="2150745" cy="542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1" spc="-45" dirty="0">
                <a:latin typeface="黑体" panose="02010609060101010101" charset="-122"/>
                <a:cs typeface="黑体" panose="02010609060101010101" charset="-122"/>
              </a:rPr>
              <a:t>NeuCir-Max</a:t>
            </a:r>
            <a:endParaRPr sz="3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9855">
              <a:lnSpc>
                <a:spcPct val="100000"/>
              </a:lnSpc>
              <a:spcBef>
                <a:spcPts val="95"/>
              </a:spcBef>
            </a:pPr>
            <a:r>
              <a:rPr spc="85" dirty="0"/>
              <a:t>脑</a:t>
            </a:r>
            <a:r>
              <a:rPr spc="100" dirty="0"/>
              <a:t>机</a:t>
            </a:r>
            <a:r>
              <a:rPr spc="85" dirty="0"/>
              <a:t>接口</a:t>
            </a:r>
            <a:r>
              <a:rPr spc="100" dirty="0"/>
              <a:t>外</a:t>
            </a:r>
            <a:r>
              <a:rPr spc="85" dirty="0"/>
              <a:t>骨骼</a:t>
            </a:r>
            <a:r>
              <a:rPr spc="100" dirty="0"/>
              <a:t>康</a:t>
            </a:r>
            <a:r>
              <a:rPr spc="85" dirty="0"/>
              <a:t>复</a:t>
            </a:r>
            <a:r>
              <a:rPr spc="100" dirty="0"/>
              <a:t>机</a:t>
            </a:r>
            <a:r>
              <a:rPr spc="85" dirty="0"/>
              <a:t>器人</a:t>
            </a:r>
            <a:r>
              <a:rPr spc="100" dirty="0"/>
              <a:t>，</a:t>
            </a:r>
            <a:r>
              <a:rPr spc="85" dirty="0"/>
              <a:t>突破</a:t>
            </a:r>
            <a:r>
              <a:rPr spc="100" dirty="0"/>
              <a:t>康</a:t>
            </a:r>
            <a:r>
              <a:rPr spc="85" dirty="0"/>
              <a:t>复技</a:t>
            </a:r>
            <a:r>
              <a:rPr spc="100" dirty="0"/>
              <a:t>术</a:t>
            </a:r>
            <a:r>
              <a:rPr spc="85" dirty="0"/>
              <a:t>难</a:t>
            </a:r>
            <a:r>
              <a:rPr spc="-20" dirty="0"/>
              <a:t>关</a:t>
            </a:r>
            <a:endParaRPr spc="-20" dirty="0"/>
          </a:p>
        </p:txBody>
      </p:sp>
      <p:sp>
        <p:nvSpPr>
          <p:cNvPr id="6" name="object 6"/>
          <p:cNvSpPr txBox="1"/>
          <p:nvPr/>
        </p:nvSpPr>
        <p:spPr>
          <a:xfrm>
            <a:off x="13988287" y="839851"/>
            <a:ext cx="1284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95" dirty="0">
                <a:latin typeface="黑体" panose="02010609060101010101" charset="-122"/>
                <a:cs typeface="黑体" panose="02010609060101010101" charset="-122"/>
              </a:rPr>
              <a:t>傲</a:t>
            </a:r>
            <a:r>
              <a:rPr sz="2400" b="1" spc="85" dirty="0">
                <a:latin typeface="黑体" panose="02010609060101010101" charset="-122"/>
                <a:cs typeface="黑体" panose="02010609060101010101" charset="-122"/>
              </a:rPr>
              <a:t>意</a:t>
            </a:r>
            <a:r>
              <a:rPr sz="2400" b="1" spc="95" dirty="0">
                <a:latin typeface="黑体" panose="02010609060101010101" charset="-122"/>
                <a:cs typeface="黑体" panose="02010609060101010101" charset="-122"/>
              </a:rPr>
              <a:t>科</a:t>
            </a:r>
            <a:r>
              <a:rPr sz="2400" b="1" spc="-10" dirty="0">
                <a:latin typeface="黑体" panose="02010609060101010101" charset="-122"/>
                <a:cs typeface="黑体" panose="02010609060101010101" charset="-122"/>
              </a:rPr>
              <a:t>技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64639" y="2281808"/>
            <a:ext cx="7458075" cy="709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50" b="1" spc="14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适用类</a:t>
            </a:r>
            <a:r>
              <a:rPr sz="2050" b="1" spc="-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型</a:t>
            </a:r>
            <a:endParaRPr sz="2050">
              <a:latin typeface="黑体" panose="02010609060101010101" charset="-122"/>
              <a:cs typeface="黑体" panose="02010609060101010101" charset="-122"/>
            </a:endParaRPr>
          </a:p>
          <a:p>
            <a:pPr marL="12700">
              <a:lnSpc>
                <a:spcPct val="100000"/>
              </a:lnSpc>
              <a:spcBef>
                <a:spcPts val="1360"/>
              </a:spcBef>
            </a:pPr>
            <a:r>
              <a:rPr sz="1300" b="1" spc="20" dirty="0">
                <a:latin typeface="黑体" panose="02010609060101010101" charset="-122"/>
                <a:cs typeface="黑体" panose="02010609060101010101" charset="-122"/>
              </a:rPr>
              <a:t>患</a:t>
            </a:r>
            <a:r>
              <a:rPr sz="1300" b="1" spc="30" dirty="0">
                <a:latin typeface="黑体" panose="02010609060101010101" charset="-122"/>
                <a:cs typeface="黑体" panose="02010609060101010101" charset="-122"/>
              </a:rPr>
              <a:t>者</a:t>
            </a:r>
            <a:r>
              <a:rPr sz="1300" b="1" spc="20" dirty="0">
                <a:latin typeface="黑体" panose="02010609060101010101" charset="-122"/>
                <a:cs typeface="黑体" panose="02010609060101010101" charset="-122"/>
              </a:rPr>
              <a:t>：中重</a:t>
            </a:r>
            <a:r>
              <a:rPr sz="1300" b="1" spc="30" dirty="0">
                <a:latin typeface="黑体" panose="02010609060101010101" charset="-122"/>
                <a:cs typeface="黑体" panose="02010609060101010101" charset="-122"/>
              </a:rPr>
              <a:t>症</a:t>
            </a:r>
            <a:r>
              <a:rPr sz="1300" b="1" spc="20" dirty="0">
                <a:latin typeface="黑体" panose="02010609060101010101" charset="-122"/>
                <a:cs typeface="黑体" panose="02010609060101010101" charset="-122"/>
              </a:rPr>
              <a:t>肌力低</a:t>
            </a:r>
            <a:r>
              <a:rPr sz="1300" b="1" spc="30" dirty="0">
                <a:latin typeface="黑体" panose="02010609060101010101" charset="-122"/>
                <a:cs typeface="黑体" panose="02010609060101010101" charset="-122"/>
              </a:rPr>
              <a:t>下</a:t>
            </a:r>
            <a:r>
              <a:rPr sz="1300" b="1" spc="20" dirty="0">
                <a:latin typeface="黑体" panose="02010609060101010101" charset="-122"/>
                <a:cs typeface="黑体" panose="02010609060101010101" charset="-122"/>
              </a:rPr>
              <a:t>神经损</a:t>
            </a:r>
            <a:r>
              <a:rPr sz="1300" b="1" spc="30" dirty="0">
                <a:latin typeface="黑体" panose="02010609060101010101" charset="-122"/>
                <a:cs typeface="黑体" panose="02010609060101010101" charset="-122"/>
              </a:rPr>
              <a:t>伤</a:t>
            </a:r>
            <a:r>
              <a:rPr sz="1300" b="1" spc="20" dirty="0">
                <a:latin typeface="黑体" panose="02010609060101010101" charset="-122"/>
                <a:cs typeface="黑体" panose="02010609060101010101" charset="-122"/>
              </a:rPr>
              <a:t>患者的</a:t>
            </a:r>
            <a:r>
              <a:rPr sz="1300" spc="30" dirty="0">
                <a:latin typeface="黑体" panose="02010609060101010101" charset="-122"/>
                <a:cs typeface="黑体" panose="02010609060101010101" charset="-122"/>
              </a:rPr>
              <a:t>主动</a:t>
            </a:r>
            <a:r>
              <a:rPr sz="1300" spc="20" dirty="0">
                <a:latin typeface="黑体" panose="02010609060101010101" charset="-122"/>
                <a:cs typeface="黑体" panose="02010609060101010101" charset="-122"/>
              </a:rPr>
              <a:t>康</a:t>
            </a:r>
            <a:r>
              <a:rPr sz="1300" spc="30" dirty="0">
                <a:latin typeface="黑体" panose="02010609060101010101" charset="-122"/>
                <a:cs typeface="黑体" panose="02010609060101010101" charset="-122"/>
              </a:rPr>
              <a:t>复治疗设备</a:t>
            </a:r>
            <a:r>
              <a:rPr sz="1300" spc="20" dirty="0"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1300" spc="30" dirty="0">
                <a:latin typeface="黑体" panose="02010609060101010101" charset="-122"/>
                <a:cs typeface="黑体" panose="02010609060101010101" charset="-122"/>
              </a:rPr>
              <a:t>恢复神经环</a:t>
            </a:r>
            <a:r>
              <a:rPr sz="1300" spc="20" dirty="0">
                <a:latin typeface="黑体" panose="02010609060101010101" charset="-122"/>
                <a:cs typeface="黑体" panose="02010609060101010101" charset="-122"/>
              </a:rPr>
              <a:t>路</a:t>
            </a:r>
            <a:r>
              <a:rPr sz="1300" spc="30" dirty="0">
                <a:latin typeface="黑体" panose="02010609060101010101" charset="-122"/>
                <a:cs typeface="黑体" panose="02010609060101010101" charset="-122"/>
              </a:rPr>
              <a:t>，提</a:t>
            </a:r>
            <a:r>
              <a:rPr sz="1300" spc="20" dirty="0">
                <a:latin typeface="黑体" panose="02010609060101010101" charset="-122"/>
                <a:cs typeface="黑体" panose="02010609060101010101" charset="-122"/>
              </a:rPr>
              <a:t>升</a:t>
            </a:r>
            <a:r>
              <a:rPr sz="1300" spc="30" dirty="0">
                <a:latin typeface="黑体" panose="02010609060101010101" charset="-122"/>
                <a:cs typeface="黑体" panose="02010609060101010101" charset="-122"/>
              </a:rPr>
              <a:t>患</a:t>
            </a:r>
            <a:r>
              <a:rPr sz="1300" spc="20" dirty="0">
                <a:latin typeface="黑体" panose="02010609060101010101" charset="-122"/>
                <a:cs typeface="黑体" panose="02010609060101010101" charset="-122"/>
              </a:rPr>
              <a:t>者</a:t>
            </a:r>
            <a:r>
              <a:rPr sz="1300" spc="30" dirty="0">
                <a:latin typeface="黑体" panose="02010609060101010101" charset="-122"/>
                <a:cs typeface="黑体" panose="02010609060101010101" charset="-122"/>
              </a:rPr>
              <a:t>自</a:t>
            </a:r>
            <a:r>
              <a:rPr sz="1300" spc="20" dirty="0">
                <a:latin typeface="黑体" panose="02010609060101010101" charset="-122"/>
                <a:cs typeface="黑体" panose="02010609060101010101" charset="-122"/>
              </a:rPr>
              <a:t>身的</a:t>
            </a:r>
            <a:r>
              <a:rPr sz="1300" spc="30" dirty="0">
                <a:latin typeface="黑体" panose="02010609060101010101" charset="-122"/>
                <a:cs typeface="黑体" panose="02010609060101010101" charset="-122"/>
              </a:rPr>
              <a:t>肌</a:t>
            </a:r>
            <a:r>
              <a:rPr sz="1300" spc="20" dirty="0">
                <a:latin typeface="黑体" panose="02010609060101010101" charset="-122"/>
                <a:cs typeface="黑体" panose="02010609060101010101" charset="-122"/>
              </a:rPr>
              <a:t>电</a:t>
            </a:r>
            <a:r>
              <a:rPr sz="1300" spc="30" dirty="0">
                <a:latin typeface="黑体" panose="02010609060101010101" charset="-122"/>
                <a:cs typeface="黑体" panose="02010609060101010101" charset="-122"/>
              </a:rPr>
              <a:t>信</a:t>
            </a:r>
            <a:r>
              <a:rPr sz="1300" spc="-5" dirty="0">
                <a:latin typeface="黑体" panose="02010609060101010101" charset="-122"/>
                <a:cs typeface="黑体" panose="02010609060101010101" charset="-122"/>
              </a:rPr>
              <a:t>号</a:t>
            </a:r>
            <a:endParaRPr sz="13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61579" y="3077210"/>
            <a:ext cx="2922905" cy="222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40" dirty="0">
                <a:latin typeface="黑体" panose="02010609060101010101" charset="-122"/>
                <a:cs typeface="黑体" panose="02010609060101010101" charset="-122"/>
              </a:rPr>
              <a:t>输出和控制能</a:t>
            </a:r>
            <a:r>
              <a:rPr sz="1300" spc="55" dirty="0">
                <a:latin typeface="黑体" panose="02010609060101010101" charset="-122"/>
                <a:cs typeface="黑体" panose="02010609060101010101" charset="-122"/>
              </a:rPr>
              <a:t>力</a:t>
            </a:r>
            <a:r>
              <a:rPr sz="1300" spc="40" dirty="0">
                <a:latin typeface="黑体" panose="02010609060101010101" charset="-122"/>
                <a:cs typeface="黑体" panose="02010609060101010101" charset="-122"/>
              </a:rPr>
              <a:t>，为后续康复提供基</a:t>
            </a:r>
            <a:r>
              <a:rPr sz="1300" spc="-5" dirty="0">
                <a:latin typeface="黑体" panose="02010609060101010101" charset="-122"/>
                <a:cs typeface="黑体" panose="02010609060101010101" charset="-122"/>
              </a:rPr>
              <a:t>础</a:t>
            </a:r>
            <a:endParaRPr sz="13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64639" y="3391153"/>
            <a:ext cx="3084195" cy="222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latin typeface="黑体" panose="02010609060101010101" charset="-122"/>
                <a:cs typeface="黑体" panose="02010609060101010101" charset="-122"/>
              </a:rPr>
              <a:t>场景</a:t>
            </a:r>
            <a:r>
              <a:rPr sz="1300" b="1" spc="-15" dirty="0">
                <a:latin typeface="黑体" panose="02010609060101010101" charset="-122"/>
                <a:cs typeface="黑体" panose="02010609060101010101" charset="-122"/>
              </a:rPr>
              <a:t>：</a:t>
            </a:r>
            <a:r>
              <a:rPr sz="1300" b="1" spc="-114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300" spc="5" dirty="0">
                <a:latin typeface="黑体" panose="02010609060101010101" charset="-122"/>
                <a:cs typeface="黑体" panose="02010609060101010101" charset="-122"/>
              </a:rPr>
              <a:t>三</a:t>
            </a:r>
            <a:r>
              <a:rPr sz="1300" spc="-5" dirty="0">
                <a:latin typeface="黑体" panose="02010609060101010101" charset="-122"/>
                <a:cs typeface="黑体" panose="02010609060101010101" charset="-122"/>
              </a:rPr>
              <a:t>甲</a:t>
            </a:r>
            <a:r>
              <a:rPr sz="1300" spc="5" dirty="0">
                <a:latin typeface="黑体" panose="02010609060101010101" charset="-122"/>
                <a:cs typeface="黑体" panose="02010609060101010101" charset="-122"/>
              </a:rPr>
              <a:t>医院康</a:t>
            </a:r>
            <a:r>
              <a:rPr sz="1300" spc="-5" dirty="0">
                <a:latin typeface="黑体" panose="02010609060101010101" charset="-122"/>
                <a:cs typeface="黑体" panose="02010609060101010101" charset="-122"/>
              </a:rPr>
              <a:t>复</a:t>
            </a:r>
            <a:r>
              <a:rPr sz="1300" spc="5" dirty="0">
                <a:latin typeface="黑体" panose="02010609060101010101" charset="-122"/>
                <a:cs typeface="黑体" panose="02010609060101010101" charset="-122"/>
              </a:rPr>
              <a:t>科、高</a:t>
            </a:r>
            <a:r>
              <a:rPr sz="1300" spc="-5" dirty="0">
                <a:latin typeface="黑体" panose="02010609060101010101" charset="-122"/>
                <a:cs typeface="黑体" panose="02010609060101010101" charset="-122"/>
              </a:rPr>
              <a:t>端</a:t>
            </a:r>
            <a:r>
              <a:rPr sz="1300" spc="5" dirty="0">
                <a:latin typeface="黑体" panose="02010609060101010101" charset="-122"/>
                <a:cs typeface="黑体" panose="02010609060101010101" charset="-122"/>
              </a:rPr>
              <a:t>康复医</a:t>
            </a:r>
            <a:r>
              <a:rPr sz="1300" spc="-5" dirty="0">
                <a:latin typeface="黑体" panose="02010609060101010101" charset="-122"/>
                <a:cs typeface="黑体" panose="02010609060101010101" charset="-122"/>
              </a:rPr>
              <a:t>院等</a:t>
            </a:r>
            <a:endParaRPr sz="13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16583" y="4426064"/>
            <a:ext cx="7782559" cy="10109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0375">
              <a:lnSpc>
                <a:spcPct val="100000"/>
              </a:lnSpc>
              <a:spcBef>
                <a:spcPts val="100"/>
              </a:spcBef>
            </a:pPr>
            <a:r>
              <a:rPr sz="2050" b="1" spc="14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独</a:t>
            </a:r>
            <a:r>
              <a:rPr sz="2050" b="1" spc="13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家</a:t>
            </a:r>
            <a:r>
              <a:rPr sz="2050" b="1" spc="14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技</a:t>
            </a:r>
            <a:r>
              <a:rPr sz="2050" b="1" spc="-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术</a:t>
            </a:r>
            <a:endParaRPr sz="2050">
              <a:latin typeface="黑体" panose="02010609060101010101" charset="-122"/>
              <a:cs typeface="黑体" panose="02010609060101010101" charset="-122"/>
            </a:endParaRPr>
          </a:p>
          <a:p>
            <a:pPr marL="234950" marR="5080" indent="-222885">
              <a:lnSpc>
                <a:spcPct val="146000"/>
              </a:lnSpc>
              <a:spcBef>
                <a:spcPts val="735"/>
              </a:spcBef>
              <a:buChar char="·"/>
              <a:tabLst>
                <a:tab pos="224790" algn="l"/>
                <a:tab pos="2510155" algn="l"/>
              </a:tabLst>
            </a:pPr>
            <a:r>
              <a:rPr sz="1300" spc="-5" dirty="0">
                <a:latin typeface="黑体" panose="02010609060101010101" charset="-122"/>
                <a:cs typeface="黑体" panose="02010609060101010101" charset="-122"/>
              </a:rPr>
              <a:t>运</a:t>
            </a:r>
            <a:r>
              <a:rPr sz="1300" spc="-254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300" spc="-5" dirty="0">
                <a:latin typeface="黑体" panose="02010609060101010101" charset="-122"/>
                <a:cs typeface="黑体" panose="02010609060101010101" charset="-122"/>
              </a:rPr>
              <a:t>用</a:t>
            </a:r>
            <a:r>
              <a:rPr sz="1300" spc="-125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300" spc="-5" dirty="0">
                <a:latin typeface="黑体" panose="02010609060101010101" charset="-122"/>
                <a:cs typeface="黑体" panose="02010609060101010101" charset="-122"/>
              </a:rPr>
              <a:t>自</a:t>
            </a:r>
            <a:r>
              <a:rPr sz="1300" spc="-295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300" spc="-5" dirty="0">
                <a:latin typeface="黑体" panose="02010609060101010101" charset="-122"/>
                <a:cs typeface="黑体" panose="02010609060101010101" charset="-122"/>
              </a:rPr>
              <a:t>研</a:t>
            </a:r>
            <a:r>
              <a:rPr sz="1300" b="1" spc="-5" dirty="0">
                <a:latin typeface="黑体" panose="02010609060101010101" charset="-122"/>
                <a:cs typeface="黑体" panose="02010609060101010101" charset="-122"/>
              </a:rPr>
              <a:t>运动</a:t>
            </a:r>
            <a:r>
              <a:rPr sz="1300" b="1" spc="-15" dirty="0">
                <a:latin typeface="黑体" panose="02010609060101010101" charset="-122"/>
                <a:cs typeface="黑体" panose="02010609060101010101" charset="-122"/>
              </a:rPr>
              <a:t>想</a:t>
            </a:r>
            <a:r>
              <a:rPr sz="1300" b="1" spc="-5" dirty="0">
                <a:latin typeface="黑体" panose="02010609060101010101" charset="-122"/>
                <a:cs typeface="黑体" panose="02010609060101010101" charset="-122"/>
              </a:rPr>
              <a:t>象</a:t>
            </a:r>
            <a:r>
              <a:rPr sz="1300" b="1" spc="-5" dirty="0">
                <a:latin typeface="Times New Roman" panose="02020603050405020304"/>
                <a:cs typeface="Times New Roman" panose="02020603050405020304"/>
              </a:rPr>
              <a:t>(Motor	lmagery)Al</a:t>
            </a:r>
            <a:r>
              <a:rPr sz="1300" b="1" spc="-5" dirty="0">
                <a:latin typeface="黑体" panose="02010609060101010101" charset="-122"/>
                <a:cs typeface="黑体" panose="02010609060101010101" charset="-122"/>
              </a:rPr>
              <a:t>算法</a:t>
            </a:r>
            <a:r>
              <a:rPr sz="1300" b="1" spc="-15" dirty="0">
                <a:latin typeface="黑体" panose="02010609060101010101" charset="-122"/>
                <a:cs typeface="黑体" panose="02010609060101010101" charset="-122"/>
              </a:rPr>
              <a:t>核</a:t>
            </a:r>
            <a:r>
              <a:rPr sz="1300" b="1" spc="-5" dirty="0">
                <a:latin typeface="黑体" panose="02010609060101010101" charset="-122"/>
                <a:cs typeface="黑体" panose="02010609060101010101" charset="-122"/>
              </a:rPr>
              <a:t>心技术</a:t>
            </a:r>
            <a:r>
              <a:rPr sz="1300" b="1" spc="-15" dirty="0">
                <a:latin typeface="黑体" panose="02010609060101010101" charset="-122"/>
                <a:cs typeface="黑体" panose="02010609060101010101" charset="-122"/>
              </a:rPr>
              <a:t>识</a:t>
            </a:r>
            <a:r>
              <a:rPr sz="1300" spc="-5" dirty="0">
                <a:latin typeface="黑体" panose="02010609060101010101" charset="-122"/>
                <a:cs typeface="黑体" panose="02010609060101010101" charset="-122"/>
              </a:rPr>
              <a:t>别</a:t>
            </a:r>
            <a:r>
              <a:rPr sz="1300" spc="5" dirty="0">
                <a:latin typeface="黑体" panose="02010609060101010101" charset="-122"/>
                <a:cs typeface="黑体" panose="02010609060101010101" charset="-122"/>
              </a:rPr>
              <a:t>患</a:t>
            </a:r>
            <a:r>
              <a:rPr sz="1300" spc="-5" dirty="0">
                <a:latin typeface="黑体" panose="02010609060101010101" charset="-122"/>
                <a:cs typeface="黑体" panose="02010609060101010101" charset="-122"/>
              </a:rPr>
              <a:t>者脑</a:t>
            </a:r>
            <a:r>
              <a:rPr sz="1300" spc="5" dirty="0">
                <a:latin typeface="黑体" panose="02010609060101010101" charset="-122"/>
                <a:cs typeface="黑体" panose="02010609060101010101" charset="-122"/>
              </a:rPr>
              <a:t>电</a:t>
            </a:r>
            <a:r>
              <a:rPr sz="1300" spc="-5" dirty="0">
                <a:latin typeface="黑体" panose="02010609060101010101" charset="-122"/>
                <a:cs typeface="黑体" panose="02010609060101010101" charset="-122"/>
              </a:rPr>
              <a:t>信号</a:t>
            </a:r>
            <a:r>
              <a:rPr sz="1300" spc="5" dirty="0"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1300" spc="-5" dirty="0">
                <a:latin typeface="黑体" panose="02010609060101010101" charset="-122"/>
                <a:cs typeface="黑体" panose="02010609060101010101" charset="-122"/>
              </a:rPr>
              <a:t>并根</a:t>
            </a:r>
            <a:r>
              <a:rPr sz="1300" spc="5" dirty="0">
                <a:latin typeface="黑体" panose="02010609060101010101" charset="-122"/>
                <a:cs typeface="黑体" panose="02010609060101010101" charset="-122"/>
              </a:rPr>
              <a:t>据</a:t>
            </a:r>
            <a:r>
              <a:rPr sz="1300" spc="-5" dirty="0">
                <a:latin typeface="黑体" panose="02010609060101010101" charset="-122"/>
                <a:cs typeface="黑体" panose="02010609060101010101" charset="-122"/>
              </a:rPr>
              <a:t>患者</a:t>
            </a:r>
            <a:r>
              <a:rPr sz="1300" spc="5" dirty="0">
                <a:latin typeface="黑体" panose="02010609060101010101" charset="-122"/>
                <a:cs typeface="黑体" panose="02010609060101010101" charset="-122"/>
              </a:rPr>
              <a:t>在</a:t>
            </a:r>
            <a:r>
              <a:rPr sz="1300" spc="-5" dirty="0">
                <a:latin typeface="黑体" panose="02010609060101010101" charset="-122"/>
                <a:cs typeface="黑体" panose="02010609060101010101" charset="-122"/>
              </a:rPr>
              <a:t>康复</a:t>
            </a:r>
            <a:r>
              <a:rPr sz="1300" spc="5" dirty="0">
                <a:latin typeface="黑体" panose="02010609060101010101" charset="-122"/>
                <a:cs typeface="黑体" panose="02010609060101010101" charset="-122"/>
              </a:rPr>
              <a:t>进</a:t>
            </a:r>
            <a:r>
              <a:rPr sz="1300" spc="-5" dirty="0">
                <a:latin typeface="黑体" panose="02010609060101010101" charset="-122"/>
                <a:cs typeface="黑体" panose="02010609060101010101" charset="-122"/>
              </a:rPr>
              <a:t>程中自 </a:t>
            </a:r>
            <a:r>
              <a:rPr sz="1300" spc="30" dirty="0">
                <a:latin typeface="黑体" panose="02010609060101010101" charset="-122"/>
                <a:cs typeface="黑体" panose="02010609060101010101" charset="-122"/>
              </a:rPr>
              <a:t>身的</a:t>
            </a:r>
            <a:r>
              <a:rPr sz="1300" spc="40" dirty="0">
                <a:latin typeface="黑体" panose="02010609060101010101" charset="-122"/>
                <a:cs typeface="黑体" panose="02010609060101010101" charset="-122"/>
              </a:rPr>
              <a:t>意</a:t>
            </a:r>
            <a:r>
              <a:rPr sz="1300" spc="30" dirty="0">
                <a:latin typeface="黑体" panose="02010609060101010101" charset="-122"/>
                <a:cs typeface="黑体" panose="02010609060101010101" charset="-122"/>
              </a:rPr>
              <a:t>念强度</a:t>
            </a:r>
            <a:r>
              <a:rPr sz="1300" spc="40" dirty="0">
                <a:latin typeface="黑体" panose="02010609060101010101" charset="-122"/>
                <a:cs typeface="黑体" panose="02010609060101010101" charset="-122"/>
              </a:rPr>
              <a:t>对</a:t>
            </a:r>
            <a:r>
              <a:rPr sz="1300" spc="30" dirty="0">
                <a:latin typeface="黑体" panose="02010609060101010101" charset="-122"/>
                <a:cs typeface="黑体" panose="02010609060101010101" charset="-122"/>
              </a:rPr>
              <a:t>外骨骼</a:t>
            </a:r>
            <a:r>
              <a:rPr sz="1300" spc="40" dirty="0">
                <a:latin typeface="黑体" panose="02010609060101010101" charset="-122"/>
                <a:cs typeface="黑体" panose="02010609060101010101" charset="-122"/>
              </a:rPr>
              <a:t>提</a:t>
            </a:r>
            <a:r>
              <a:rPr sz="1300" spc="30" dirty="0">
                <a:latin typeface="黑体" panose="02010609060101010101" charset="-122"/>
                <a:cs typeface="黑体" panose="02010609060101010101" charset="-122"/>
              </a:rPr>
              <a:t>供的力</a:t>
            </a:r>
            <a:r>
              <a:rPr sz="1300" spc="40" dirty="0">
                <a:latin typeface="黑体" panose="02010609060101010101" charset="-122"/>
                <a:cs typeface="黑体" panose="02010609060101010101" charset="-122"/>
              </a:rPr>
              <a:t>量</a:t>
            </a:r>
            <a:r>
              <a:rPr sz="1300" b="1" spc="30" dirty="0">
                <a:latin typeface="黑体" panose="02010609060101010101" charset="-122"/>
                <a:cs typeface="黑体" panose="02010609060101010101" charset="-122"/>
              </a:rPr>
              <a:t>智</a:t>
            </a:r>
            <a:r>
              <a:rPr sz="1300" b="1" spc="20" dirty="0">
                <a:latin typeface="黑体" panose="02010609060101010101" charset="-122"/>
                <a:cs typeface="黑体" panose="02010609060101010101" charset="-122"/>
              </a:rPr>
              <a:t>能</a:t>
            </a:r>
            <a:r>
              <a:rPr sz="1300" b="1" spc="30" dirty="0">
                <a:latin typeface="黑体" panose="02010609060101010101" charset="-122"/>
                <a:cs typeface="黑体" panose="02010609060101010101" charset="-122"/>
              </a:rPr>
              <a:t>变</a:t>
            </a:r>
            <a:r>
              <a:rPr sz="1300" b="1" spc="20" dirty="0">
                <a:latin typeface="黑体" panose="02010609060101010101" charset="-122"/>
                <a:cs typeface="黑体" panose="02010609060101010101" charset="-122"/>
              </a:rPr>
              <a:t>化</a:t>
            </a:r>
            <a:r>
              <a:rPr sz="1300" spc="30" dirty="0">
                <a:latin typeface="黑体" panose="02010609060101010101" charset="-122"/>
                <a:cs typeface="黑体" panose="02010609060101010101" charset="-122"/>
              </a:rPr>
              <a:t>控制</a:t>
            </a:r>
            <a:r>
              <a:rPr sz="1300" spc="40" dirty="0"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1300" spc="30" dirty="0">
                <a:latin typeface="黑体" panose="02010609060101010101" charset="-122"/>
                <a:cs typeface="黑体" panose="02010609060101010101" charset="-122"/>
              </a:rPr>
              <a:t>加速</a:t>
            </a:r>
            <a:r>
              <a:rPr sz="1300" spc="20" dirty="0">
                <a:latin typeface="黑体" panose="02010609060101010101" charset="-122"/>
                <a:cs typeface="黑体" panose="02010609060101010101" charset="-122"/>
              </a:rPr>
              <a:t>患</a:t>
            </a:r>
            <a:r>
              <a:rPr sz="1300" spc="30" dirty="0">
                <a:latin typeface="黑体" panose="02010609060101010101" charset="-122"/>
                <a:cs typeface="黑体" panose="02010609060101010101" charset="-122"/>
              </a:rPr>
              <a:t>者的神经重</a:t>
            </a:r>
            <a:r>
              <a:rPr sz="1300" spc="20" dirty="0">
                <a:latin typeface="黑体" panose="02010609060101010101" charset="-122"/>
                <a:cs typeface="黑体" panose="02010609060101010101" charset="-122"/>
              </a:rPr>
              <a:t>塑</a:t>
            </a:r>
            <a:r>
              <a:rPr sz="1300" spc="30" dirty="0">
                <a:latin typeface="黑体" panose="02010609060101010101" charset="-122"/>
                <a:cs typeface="黑体" panose="02010609060101010101" charset="-122"/>
              </a:rPr>
              <a:t>和提升主动</a:t>
            </a:r>
            <a:r>
              <a:rPr sz="1300" spc="20" dirty="0">
                <a:latin typeface="黑体" panose="02010609060101010101" charset="-122"/>
                <a:cs typeface="黑体" panose="02010609060101010101" charset="-122"/>
              </a:rPr>
              <a:t>肌</a:t>
            </a:r>
            <a:r>
              <a:rPr sz="1300" spc="30" dirty="0">
                <a:latin typeface="黑体" panose="02010609060101010101" charset="-122"/>
                <a:cs typeface="黑体" panose="02010609060101010101" charset="-122"/>
              </a:rPr>
              <a:t>力能</a:t>
            </a:r>
            <a:r>
              <a:rPr sz="1300" spc="-5" dirty="0">
                <a:latin typeface="黑体" panose="02010609060101010101" charset="-122"/>
                <a:cs typeface="黑体" panose="02010609060101010101" charset="-122"/>
              </a:rPr>
              <a:t>力</a:t>
            </a:r>
            <a:endParaRPr sz="13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10488" y="6283832"/>
            <a:ext cx="7887970" cy="980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6725">
              <a:lnSpc>
                <a:spcPct val="100000"/>
              </a:lnSpc>
              <a:spcBef>
                <a:spcPts val="100"/>
              </a:spcBef>
            </a:pPr>
            <a:r>
              <a:rPr sz="2050" b="1" spc="14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产</a:t>
            </a:r>
            <a:r>
              <a:rPr sz="2050" b="1" spc="13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品</a:t>
            </a:r>
            <a:r>
              <a:rPr sz="2050" b="1" spc="14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优</a:t>
            </a:r>
            <a:r>
              <a:rPr sz="2050" b="1" spc="-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势</a:t>
            </a:r>
            <a:endParaRPr sz="2050">
              <a:latin typeface="黑体" panose="02010609060101010101" charset="-122"/>
              <a:cs typeface="黑体" panose="02010609060101010101" charset="-122"/>
            </a:endParaRPr>
          </a:p>
          <a:p>
            <a:pPr marL="241300" marR="5080" indent="-228600">
              <a:lnSpc>
                <a:spcPct val="152000"/>
              </a:lnSpc>
              <a:spcBef>
                <a:spcPts val="330"/>
              </a:spcBef>
              <a:buChar char="·"/>
              <a:tabLst>
                <a:tab pos="314325" algn="l"/>
                <a:tab pos="314960" algn="l"/>
              </a:tabLst>
            </a:pPr>
            <a:r>
              <a:rPr dirty="0"/>
              <a:t>	</a:t>
            </a:r>
            <a:r>
              <a:rPr sz="1300" b="1" spc="-5" dirty="0">
                <a:latin typeface="黑体" panose="02010609060101010101" charset="-122"/>
                <a:cs typeface="黑体" panose="02010609060101010101" charset="-122"/>
              </a:rPr>
              <a:t>产品</a:t>
            </a:r>
            <a:r>
              <a:rPr sz="1300" b="1" spc="10" dirty="0">
                <a:latin typeface="黑体" panose="02010609060101010101" charset="-122"/>
                <a:cs typeface="黑体" panose="02010609060101010101" charset="-122"/>
              </a:rPr>
              <a:t>主</a:t>
            </a:r>
            <a:r>
              <a:rPr sz="1300" b="1" spc="-5" dirty="0">
                <a:latin typeface="黑体" panose="02010609060101010101" charset="-122"/>
                <a:cs typeface="黑体" panose="02010609060101010101" charset="-122"/>
              </a:rPr>
              <a:t>打技术革命</a:t>
            </a:r>
            <a:r>
              <a:rPr sz="1300" b="1" spc="-15" dirty="0"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1300" b="1" spc="125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300" spc="5" dirty="0">
                <a:latin typeface="黑体" panose="02010609060101010101" charset="-122"/>
                <a:cs typeface="黑体" panose="02010609060101010101" charset="-122"/>
              </a:rPr>
              <a:t>出</a:t>
            </a:r>
            <a:r>
              <a:rPr sz="1300" spc="-5" dirty="0">
                <a:latin typeface="黑体" panose="02010609060101010101" charset="-122"/>
                <a:cs typeface="黑体" panose="02010609060101010101" charset="-122"/>
              </a:rPr>
              <a:t>色</a:t>
            </a:r>
            <a:r>
              <a:rPr sz="1300" spc="5" dirty="0">
                <a:latin typeface="黑体" panose="02010609060101010101" charset="-122"/>
                <a:cs typeface="黑体" panose="02010609060101010101" charset="-122"/>
              </a:rPr>
              <a:t>的</a:t>
            </a:r>
            <a:r>
              <a:rPr sz="1300" dirty="0">
                <a:latin typeface="Times New Roman" panose="02020603050405020304"/>
                <a:cs typeface="Times New Roman" panose="02020603050405020304"/>
              </a:rPr>
              <a:t>Al</a:t>
            </a:r>
            <a:r>
              <a:rPr sz="1300" spc="5" dirty="0">
                <a:latin typeface="黑体" panose="02010609060101010101" charset="-122"/>
                <a:cs typeface="黑体" panose="02010609060101010101" charset="-122"/>
              </a:rPr>
              <a:t>算</a:t>
            </a:r>
            <a:r>
              <a:rPr sz="1300" spc="-5" dirty="0">
                <a:latin typeface="黑体" panose="02010609060101010101" charset="-122"/>
                <a:cs typeface="黑体" panose="02010609060101010101" charset="-122"/>
              </a:rPr>
              <a:t>法</a:t>
            </a:r>
            <a:r>
              <a:rPr sz="1300" spc="5" dirty="0">
                <a:latin typeface="黑体" panose="02010609060101010101" charset="-122"/>
                <a:cs typeface="黑体" panose="02010609060101010101" charset="-122"/>
              </a:rPr>
              <a:t>充分利</a:t>
            </a:r>
            <a:r>
              <a:rPr sz="1300" spc="-5" dirty="0">
                <a:latin typeface="黑体" panose="02010609060101010101" charset="-122"/>
                <a:cs typeface="黑体" panose="02010609060101010101" charset="-122"/>
              </a:rPr>
              <a:t>用</a:t>
            </a:r>
            <a:r>
              <a:rPr sz="1300" spc="5" dirty="0">
                <a:latin typeface="黑体" panose="02010609060101010101" charset="-122"/>
                <a:cs typeface="黑体" panose="02010609060101010101" charset="-122"/>
              </a:rPr>
              <a:t>脑肌电</a:t>
            </a:r>
            <a:r>
              <a:rPr sz="1300" spc="-5" dirty="0">
                <a:latin typeface="黑体" panose="02010609060101010101" charset="-122"/>
                <a:cs typeface="黑体" panose="02010609060101010101" charset="-122"/>
              </a:rPr>
              <a:t>信</a:t>
            </a:r>
            <a:r>
              <a:rPr sz="1300" spc="5" dirty="0">
                <a:latin typeface="黑体" panose="02010609060101010101" charset="-122"/>
                <a:cs typeface="黑体" panose="02010609060101010101" charset="-122"/>
              </a:rPr>
              <a:t>号实现</a:t>
            </a:r>
            <a:r>
              <a:rPr sz="1300" spc="-5" dirty="0">
                <a:latin typeface="黑体" panose="02010609060101010101" charset="-122"/>
                <a:cs typeface="黑体" panose="02010609060101010101" charset="-122"/>
              </a:rPr>
              <a:t>意</a:t>
            </a:r>
            <a:r>
              <a:rPr sz="1300" spc="5" dirty="0">
                <a:latin typeface="黑体" panose="02010609060101010101" charset="-122"/>
                <a:cs typeface="黑体" panose="02010609060101010101" charset="-122"/>
              </a:rPr>
              <a:t>图输出</a:t>
            </a:r>
            <a:r>
              <a:rPr sz="1300" spc="-5" dirty="0"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1300" spc="5" dirty="0">
                <a:latin typeface="黑体" panose="02010609060101010101" charset="-122"/>
                <a:cs typeface="黑体" panose="02010609060101010101" charset="-122"/>
              </a:rPr>
              <a:t>精密的</a:t>
            </a:r>
            <a:r>
              <a:rPr sz="1300" spc="-5" dirty="0">
                <a:latin typeface="黑体" panose="02010609060101010101" charset="-122"/>
                <a:cs typeface="黑体" panose="02010609060101010101" charset="-122"/>
              </a:rPr>
              <a:t>机</a:t>
            </a:r>
            <a:r>
              <a:rPr sz="1300" spc="5" dirty="0">
                <a:latin typeface="黑体" panose="02010609060101010101" charset="-122"/>
                <a:cs typeface="黑体" panose="02010609060101010101" charset="-122"/>
              </a:rPr>
              <a:t>械结</a:t>
            </a:r>
            <a:r>
              <a:rPr sz="1300" spc="-5" dirty="0">
                <a:latin typeface="黑体" panose="02010609060101010101" charset="-122"/>
                <a:cs typeface="黑体" panose="02010609060101010101" charset="-122"/>
              </a:rPr>
              <a:t>构</a:t>
            </a:r>
            <a:r>
              <a:rPr sz="1300" spc="5" dirty="0">
                <a:latin typeface="黑体" panose="02010609060101010101" charset="-122"/>
                <a:cs typeface="黑体" panose="02010609060101010101" charset="-122"/>
              </a:rPr>
              <a:t>使</a:t>
            </a:r>
            <a:r>
              <a:rPr sz="1300" spc="-5" dirty="0">
                <a:latin typeface="黑体" panose="02010609060101010101" charset="-122"/>
                <a:cs typeface="黑体" panose="02010609060101010101" charset="-122"/>
              </a:rPr>
              <a:t>得患</a:t>
            </a:r>
            <a:r>
              <a:rPr sz="1300" spc="5" dirty="0">
                <a:latin typeface="黑体" panose="02010609060101010101" charset="-122"/>
                <a:cs typeface="黑体" panose="02010609060101010101" charset="-122"/>
              </a:rPr>
              <a:t>者</a:t>
            </a:r>
            <a:r>
              <a:rPr sz="1300" spc="-5" dirty="0">
                <a:latin typeface="黑体" panose="02010609060101010101" charset="-122"/>
                <a:cs typeface="黑体" panose="02010609060101010101" charset="-122"/>
              </a:rPr>
              <a:t>康复时 </a:t>
            </a:r>
            <a:r>
              <a:rPr sz="1300" spc="30" dirty="0">
                <a:latin typeface="黑体" panose="02010609060101010101" charset="-122"/>
                <a:cs typeface="黑体" panose="02010609060101010101" charset="-122"/>
              </a:rPr>
              <a:t>得到</a:t>
            </a:r>
            <a:r>
              <a:rPr sz="1300" spc="20" dirty="0">
                <a:latin typeface="黑体" panose="02010609060101010101" charset="-122"/>
                <a:cs typeface="黑体" panose="02010609060101010101" charset="-122"/>
              </a:rPr>
              <a:t>最</a:t>
            </a:r>
            <a:r>
              <a:rPr sz="1300" spc="30" dirty="0">
                <a:latin typeface="黑体" panose="02010609060101010101" charset="-122"/>
                <a:cs typeface="黑体" panose="02010609060101010101" charset="-122"/>
              </a:rPr>
              <a:t>科学的力量</a:t>
            </a:r>
            <a:r>
              <a:rPr sz="1300" spc="20" dirty="0">
                <a:latin typeface="黑体" panose="02010609060101010101" charset="-122"/>
                <a:cs typeface="黑体" panose="02010609060101010101" charset="-122"/>
              </a:rPr>
              <a:t>支</a:t>
            </a:r>
            <a:r>
              <a:rPr sz="1300" spc="30" dirty="0">
                <a:latin typeface="黑体" panose="02010609060101010101" charset="-122"/>
                <a:cs typeface="黑体" panose="02010609060101010101" charset="-122"/>
              </a:rPr>
              <a:t>持和本体觉</a:t>
            </a:r>
            <a:r>
              <a:rPr sz="1300" spc="20" dirty="0">
                <a:latin typeface="黑体" panose="02010609060101010101" charset="-122"/>
                <a:cs typeface="黑体" panose="02010609060101010101" charset="-122"/>
              </a:rPr>
              <a:t>反</a:t>
            </a:r>
            <a:r>
              <a:rPr sz="1300" spc="30" dirty="0">
                <a:latin typeface="黑体" panose="02010609060101010101" charset="-122"/>
                <a:cs typeface="黑体" panose="02010609060101010101" charset="-122"/>
              </a:rPr>
              <a:t>馈，加快神</a:t>
            </a:r>
            <a:r>
              <a:rPr sz="1300" spc="20" dirty="0">
                <a:latin typeface="黑体" panose="02010609060101010101" charset="-122"/>
                <a:cs typeface="黑体" panose="02010609060101010101" charset="-122"/>
              </a:rPr>
              <a:t>经</a:t>
            </a:r>
            <a:r>
              <a:rPr sz="1300" spc="30" dirty="0">
                <a:latin typeface="黑体" panose="02010609060101010101" charset="-122"/>
                <a:cs typeface="黑体" panose="02010609060101010101" charset="-122"/>
              </a:rPr>
              <a:t>重塑康复进</a:t>
            </a:r>
            <a:r>
              <a:rPr sz="1300" spc="-5" dirty="0">
                <a:latin typeface="黑体" panose="02010609060101010101" charset="-122"/>
                <a:cs typeface="黑体" panose="02010609060101010101" charset="-122"/>
              </a:rPr>
              <a:t>程</a:t>
            </a:r>
            <a:endParaRPr sz="13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982959" y="2158111"/>
            <a:ext cx="3446779" cy="1116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715">
              <a:lnSpc>
                <a:spcPct val="149000"/>
              </a:lnSpc>
              <a:spcBef>
                <a:spcPts val="100"/>
              </a:spcBef>
              <a:tabLst>
                <a:tab pos="1919605" algn="l"/>
              </a:tabLst>
            </a:pPr>
            <a:r>
              <a:rPr sz="2400" b="1" spc="-10" dirty="0">
                <a:solidFill>
                  <a:srgbClr val="132D85"/>
                </a:solidFill>
                <a:latin typeface="黑体" panose="02010609060101010101" charset="-122"/>
                <a:cs typeface="黑体" panose="02010609060101010101" charset="-122"/>
              </a:rPr>
              <a:t>N</a:t>
            </a:r>
            <a:r>
              <a:rPr sz="2400" b="1" spc="-35" dirty="0">
                <a:solidFill>
                  <a:srgbClr val="132D85"/>
                </a:solidFill>
                <a:latin typeface="黑体" panose="02010609060101010101" charset="-122"/>
                <a:cs typeface="黑体" panose="02010609060101010101" charset="-122"/>
              </a:rPr>
              <a:t>eu</a:t>
            </a:r>
            <a:r>
              <a:rPr sz="2400" b="1" spc="-25" dirty="0">
                <a:solidFill>
                  <a:srgbClr val="132D85"/>
                </a:solidFill>
                <a:latin typeface="黑体" panose="02010609060101010101" charset="-122"/>
                <a:cs typeface="黑体" panose="02010609060101010101" charset="-122"/>
              </a:rPr>
              <a:t>C</a:t>
            </a:r>
            <a:r>
              <a:rPr sz="2400" b="1" spc="-35" dirty="0">
                <a:solidFill>
                  <a:srgbClr val="132D85"/>
                </a:solidFill>
                <a:latin typeface="黑体" panose="02010609060101010101" charset="-122"/>
                <a:cs typeface="黑体" panose="02010609060101010101" charset="-122"/>
              </a:rPr>
              <a:t>ir-</a:t>
            </a:r>
            <a:r>
              <a:rPr sz="2400" b="1" spc="-25" dirty="0">
                <a:solidFill>
                  <a:srgbClr val="132D85"/>
                </a:solidFill>
                <a:latin typeface="黑体" panose="02010609060101010101" charset="-122"/>
                <a:cs typeface="黑体" panose="02010609060101010101" charset="-122"/>
              </a:rPr>
              <a:t>M</a:t>
            </a:r>
            <a:r>
              <a:rPr sz="2400" b="1" spc="-35" dirty="0">
                <a:solidFill>
                  <a:srgbClr val="132D85"/>
                </a:solidFill>
                <a:latin typeface="黑体" panose="02010609060101010101" charset="-122"/>
                <a:cs typeface="黑体" panose="02010609060101010101" charset="-122"/>
              </a:rPr>
              <a:t>a</a:t>
            </a:r>
            <a:r>
              <a:rPr sz="2400" b="1" spc="-10" dirty="0">
                <a:solidFill>
                  <a:srgbClr val="132D85"/>
                </a:solidFill>
                <a:latin typeface="黑体" panose="02010609060101010101" charset="-122"/>
                <a:cs typeface="黑体" panose="02010609060101010101" charset="-122"/>
              </a:rPr>
              <a:t>x</a:t>
            </a:r>
            <a:r>
              <a:rPr sz="2400" b="1" dirty="0">
                <a:solidFill>
                  <a:srgbClr val="132D85"/>
                </a:solidFill>
                <a:latin typeface="黑体" panose="02010609060101010101" charset="-122"/>
                <a:cs typeface="黑体" panose="02010609060101010101" charset="-122"/>
              </a:rPr>
              <a:t>	</a:t>
            </a:r>
            <a:r>
              <a:rPr sz="2400" b="1" spc="-35" dirty="0">
                <a:solidFill>
                  <a:srgbClr val="132D85"/>
                </a:solidFill>
                <a:latin typeface="黑体" panose="02010609060101010101" charset="-122"/>
                <a:cs typeface="黑体" panose="02010609060101010101" charset="-122"/>
              </a:rPr>
              <a:t>是</a:t>
            </a:r>
            <a:r>
              <a:rPr sz="2400" b="1" spc="-25" dirty="0">
                <a:solidFill>
                  <a:srgbClr val="132D85"/>
                </a:solidFill>
                <a:latin typeface="黑体" panose="02010609060101010101" charset="-122"/>
                <a:cs typeface="黑体" panose="02010609060101010101" charset="-122"/>
              </a:rPr>
              <a:t>脑</a:t>
            </a:r>
            <a:r>
              <a:rPr sz="2400" b="1" spc="-35" dirty="0">
                <a:solidFill>
                  <a:srgbClr val="132D85"/>
                </a:solidFill>
                <a:latin typeface="黑体" panose="02010609060101010101" charset="-122"/>
                <a:cs typeface="黑体" panose="02010609060101010101" charset="-122"/>
              </a:rPr>
              <a:t>肌电</a:t>
            </a:r>
            <a:r>
              <a:rPr sz="2400" b="1" spc="-10" dirty="0">
                <a:solidFill>
                  <a:srgbClr val="132D85"/>
                </a:solidFill>
                <a:latin typeface="黑体" panose="02010609060101010101" charset="-122"/>
                <a:cs typeface="黑体" panose="02010609060101010101" charset="-122"/>
              </a:rPr>
              <a:t>结 </a:t>
            </a:r>
            <a:r>
              <a:rPr sz="2400" b="1" spc="-35" dirty="0">
                <a:solidFill>
                  <a:srgbClr val="132D85"/>
                </a:solidFill>
                <a:latin typeface="黑体" panose="02010609060101010101" charset="-122"/>
                <a:cs typeface="黑体" panose="02010609060101010101" charset="-122"/>
              </a:rPr>
              <a:t>合最强</a:t>
            </a:r>
            <a:r>
              <a:rPr sz="2400" b="1" spc="-50" dirty="0">
                <a:solidFill>
                  <a:srgbClr val="132D85"/>
                </a:solidFill>
                <a:latin typeface="黑体" panose="02010609060101010101" charset="-122"/>
                <a:cs typeface="黑体" panose="02010609060101010101" charset="-122"/>
              </a:rPr>
              <a:t>的</a:t>
            </a:r>
            <a:r>
              <a:rPr sz="2400" b="1" spc="-35" dirty="0">
                <a:solidFill>
                  <a:srgbClr val="132D85"/>
                </a:solidFill>
                <a:latin typeface="黑体" panose="02010609060101010101" charset="-122"/>
                <a:cs typeface="黑体" panose="02010609060101010101" charset="-122"/>
              </a:rPr>
              <a:t>外骨骼康复设</a:t>
            </a:r>
            <a:r>
              <a:rPr sz="2400" b="1" spc="-10" dirty="0">
                <a:solidFill>
                  <a:srgbClr val="132D85"/>
                </a:solidFill>
                <a:latin typeface="黑体" panose="02010609060101010101" charset="-122"/>
                <a:cs typeface="黑体" panose="02010609060101010101" charset="-122"/>
              </a:rPr>
              <a:t>备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087591" y="3935095"/>
            <a:ext cx="456565" cy="594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10"/>
              </a:lnSpc>
              <a:spcBef>
                <a:spcPts val="100"/>
              </a:spcBef>
            </a:pPr>
            <a:r>
              <a:rPr sz="2400" dirty="0">
                <a:latin typeface="黑体" panose="02010609060101010101" charset="-122"/>
                <a:cs typeface="黑体" panose="02010609060101010101" charset="-122"/>
              </a:rPr>
              <a:t>信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  <a:p>
            <a:pPr marL="94615">
              <a:lnSpc>
                <a:spcPts val="1670"/>
              </a:lnSpc>
            </a:pPr>
            <a:r>
              <a:rPr sz="1450" spc="-155" dirty="0">
                <a:solidFill>
                  <a:srgbClr val="0046C4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</a:t>
            </a:r>
            <a:r>
              <a:rPr sz="1450" dirty="0">
                <a:latin typeface="宋体" panose="02010600030101010101" pitchFamily="2" charset="-122"/>
                <a:cs typeface="宋体" panose="02010600030101010101" pitchFamily="2" charset="-122"/>
              </a:rPr>
              <a:t>出</a:t>
            </a:r>
            <a:endParaRPr sz="1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778488" y="4893817"/>
            <a:ext cx="1764664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200" marR="5080" indent="-64135">
              <a:lnSpc>
                <a:spcPct val="100000"/>
              </a:lnSpc>
              <a:spcBef>
                <a:spcPts val="95"/>
              </a:spcBef>
            </a:pPr>
            <a:r>
              <a:rPr sz="1300" spc="-65" dirty="0">
                <a:latin typeface="黑体" panose="02010609060101010101" charset="-122"/>
                <a:cs typeface="黑体" panose="02010609060101010101" charset="-122"/>
              </a:rPr>
              <a:t>虚</a:t>
            </a:r>
            <a:r>
              <a:rPr sz="1300" spc="-55" dirty="0">
                <a:latin typeface="黑体" panose="02010609060101010101" charset="-122"/>
                <a:cs typeface="黑体" panose="02010609060101010101" charset="-122"/>
              </a:rPr>
              <a:t>拟</a:t>
            </a:r>
            <a:r>
              <a:rPr sz="1300" spc="-65" dirty="0">
                <a:latin typeface="黑体" panose="02010609060101010101" charset="-122"/>
                <a:cs typeface="黑体" panose="02010609060101010101" charset="-122"/>
              </a:rPr>
              <a:t>场景</a:t>
            </a:r>
            <a:r>
              <a:rPr sz="1300" spc="-55" dirty="0">
                <a:latin typeface="黑体" panose="02010609060101010101" charset="-122"/>
                <a:cs typeface="黑体" panose="02010609060101010101" charset="-122"/>
              </a:rPr>
              <a:t>下</a:t>
            </a:r>
            <a:r>
              <a:rPr sz="1300" spc="-65" dirty="0">
                <a:latin typeface="黑体" panose="02010609060101010101" charset="-122"/>
                <a:cs typeface="黑体" panose="02010609060101010101" charset="-122"/>
              </a:rPr>
              <a:t>的声</a:t>
            </a:r>
            <a:r>
              <a:rPr sz="1300" spc="-55" dirty="0">
                <a:latin typeface="黑体" panose="02010609060101010101" charset="-122"/>
                <a:cs typeface="黑体" panose="02010609060101010101" charset="-122"/>
              </a:rPr>
              <a:t>音</a:t>
            </a:r>
            <a:r>
              <a:rPr sz="1300" spc="-65" dirty="0">
                <a:latin typeface="黑体" panose="02010609060101010101" charset="-122"/>
                <a:cs typeface="黑体" panose="02010609060101010101" charset="-122"/>
              </a:rPr>
              <a:t>、视</a:t>
            </a:r>
            <a:r>
              <a:rPr sz="1300" spc="-5" dirty="0">
                <a:latin typeface="黑体" panose="02010609060101010101" charset="-122"/>
                <a:cs typeface="黑体" panose="02010609060101010101" charset="-122"/>
              </a:rPr>
              <a:t>觉 </a:t>
            </a:r>
            <a:r>
              <a:rPr sz="1300" spc="-55" dirty="0">
                <a:latin typeface="黑体" panose="02010609060101010101" charset="-122"/>
                <a:cs typeface="黑体" panose="02010609060101010101" charset="-122"/>
              </a:rPr>
              <a:t>输入反</a:t>
            </a:r>
            <a:r>
              <a:rPr sz="1300" spc="-40" dirty="0">
                <a:latin typeface="黑体" panose="02010609060101010101" charset="-122"/>
                <a:cs typeface="黑体" panose="02010609060101010101" charset="-122"/>
              </a:rPr>
              <a:t>馈</a:t>
            </a:r>
            <a:r>
              <a:rPr sz="1300" spc="-55" dirty="0">
                <a:latin typeface="黑体" panose="02010609060101010101" charset="-122"/>
                <a:cs typeface="黑体" panose="02010609060101010101" charset="-122"/>
              </a:rPr>
              <a:t>产生本体感</a:t>
            </a:r>
            <a:r>
              <a:rPr sz="1300" spc="-5" dirty="0">
                <a:latin typeface="黑体" panose="02010609060101010101" charset="-122"/>
                <a:cs typeface="黑体" panose="02010609060101010101" charset="-122"/>
              </a:rPr>
              <a:t>觉</a:t>
            </a:r>
            <a:endParaRPr sz="13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930888" y="5989561"/>
            <a:ext cx="1218565" cy="5949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2400">
              <a:lnSpc>
                <a:spcPts val="1480"/>
              </a:lnSpc>
              <a:spcBef>
                <a:spcPts val="95"/>
              </a:spcBef>
            </a:pPr>
            <a:r>
              <a:rPr sz="1300" spc="-95" dirty="0">
                <a:latin typeface="仿宋" panose="02010609060101010101" charset="-122"/>
                <a:cs typeface="仿宋" panose="02010609060101010101" charset="-122"/>
              </a:rPr>
              <a:t>Al</a:t>
            </a:r>
            <a:r>
              <a:rPr sz="1300" spc="-100" dirty="0">
                <a:latin typeface="仿宋" panose="02010609060101010101" charset="-122"/>
                <a:cs typeface="仿宋" panose="02010609060101010101" charset="-122"/>
              </a:rPr>
              <a:t>意</a:t>
            </a:r>
            <a:r>
              <a:rPr sz="1300" spc="-90" dirty="0">
                <a:latin typeface="仿宋" panose="02010609060101010101" charset="-122"/>
                <a:cs typeface="仿宋" panose="02010609060101010101" charset="-122"/>
              </a:rPr>
              <a:t>图</a:t>
            </a:r>
            <a:r>
              <a:rPr sz="1300" spc="-100" dirty="0">
                <a:latin typeface="仿宋" panose="02010609060101010101" charset="-122"/>
                <a:cs typeface="仿宋" panose="02010609060101010101" charset="-122"/>
              </a:rPr>
              <a:t>分</a:t>
            </a:r>
            <a:r>
              <a:rPr sz="1300" spc="-5" dirty="0">
                <a:latin typeface="仿宋" panose="02010609060101010101" charset="-122"/>
                <a:cs typeface="仿宋" panose="02010609060101010101" charset="-122"/>
              </a:rPr>
              <a:t>类</a:t>
            </a:r>
            <a:endParaRPr sz="1300">
              <a:latin typeface="仿宋" panose="02010609060101010101" charset="-122"/>
              <a:cs typeface="仿宋" panose="02010609060101010101" charset="-122"/>
            </a:endParaRPr>
          </a:p>
          <a:p>
            <a:pPr marL="12700" marR="5080" indent="190500">
              <a:lnSpc>
                <a:spcPts val="1520"/>
              </a:lnSpc>
              <a:spcBef>
                <a:spcPts val="5"/>
              </a:spcBef>
            </a:pPr>
            <a:r>
              <a:rPr sz="1300" spc="-100" dirty="0">
                <a:latin typeface="宋体" panose="02010600030101010101" pitchFamily="2" charset="-122"/>
                <a:cs typeface="宋体" panose="02010600030101010101" pitchFamily="2" charset="-122"/>
              </a:rPr>
              <a:t>驱</a:t>
            </a:r>
            <a:r>
              <a:rPr sz="1300" spc="-114" dirty="0">
                <a:latin typeface="宋体" panose="02010600030101010101" pitchFamily="2" charset="-122"/>
                <a:cs typeface="宋体" panose="02010600030101010101" pitchFamily="2" charset="-122"/>
              </a:rPr>
              <a:t>动</a:t>
            </a:r>
            <a:r>
              <a:rPr sz="1300" spc="-100" dirty="0">
                <a:latin typeface="宋体" panose="02010600030101010101" pitchFamily="2" charset="-122"/>
                <a:cs typeface="宋体" panose="02010600030101010101" pitchFamily="2" charset="-122"/>
              </a:rPr>
              <a:t>外</a:t>
            </a:r>
            <a:r>
              <a:rPr sz="1300" spc="-114" dirty="0">
                <a:latin typeface="宋体" panose="02010600030101010101" pitchFamily="2" charset="-122"/>
                <a:cs typeface="宋体" panose="02010600030101010101" pitchFamily="2" charset="-122"/>
              </a:rPr>
              <a:t>骨</a:t>
            </a:r>
            <a:r>
              <a:rPr sz="1300" spc="-5" dirty="0">
                <a:latin typeface="宋体" panose="02010600030101010101" pitchFamily="2" charset="-122"/>
                <a:cs typeface="宋体" panose="02010600030101010101" pitchFamily="2" charset="-122"/>
              </a:rPr>
              <a:t>骼 </a:t>
            </a:r>
            <a:r>
              <a:rPr sz="1300" spc="-140" dirty="0">
                <a:latin typeface="宋体" panose="02010600030101010101" pitchFamily="2" charset="-122"/>
                <a:cs typeface="宋体" panose="02010600030101010101" pitchFamily="2" charset="-122"/>
              </a:rPr>
              <a:t>产生</a:t>
            </a:r>
            <a:r>
              <a:rPr sz="1300" spc="-140" dirty="0">
                <a:solidFill>
                  <a:srgbClr val="0046C4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动作输入反</a:t>
            </a:r>
            <a:r>
              <a:rPr sz="1300" spc="-60" dirty="0">
                <a:solidFill>
                  <a:srgbClr val="0046C4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馈</a:t>
            </a:r>
            <a:endParaRPr sz="13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804395" y="6831596"/>
            <a:ext cx="1398905" cy="455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5265" marR="5080" indent="-203200">
              <a:lnSpc>
                <a:spcPct val="109000"/>
              </a:lnSpc>
              <a:spcBef>
                <a:spcPts val="100"/>
              </a:spcBef>
            </a:pPr>
            <a:r>
              <a:rPr sz="1300" spc="-114" dirty="0">
                <a:latin typeface="宋体" panose="02010600030101010101" pitchFamily="2" charset="-122"/>
                <a:cs typeface="宋体" panose="02010600030101010101" pitchFamily="2" charset="-122"/>
              </a:rPr>
              <a:t>外骨骼</a:t>
            </a:r>
            <a:r>
              <a:rPr sz="1300" spc="-100" dirty="0">
                <a:latin typeface="宋体" panose="02010600030101010101" pitchFamily="2" charset="-122"/>
                <a:cs typeface="宋体" panose="02010600030101010101" pitchFamily="2" charset="-122"/>
              </a:rPr>
              <a:t>姿</a:t>
            </a:r>
            <a:r>
              <a:rPr sz="1300" spc="-114" dirty="0">
                <a:latin typeface="宋体" panose="02010600030101010101" pitchFamily="2" charset="-122"/>
                <a:cs typeface="宋体" panose="02010600030101010101" pitchFamily="2" charset="-122"/>
              </a:rPr>
              <a:t>态实</a:t>
            </a:r>
            <a:r>
              <a:rPr sz="1300" spc="-114" dirty="0">
                <a:solidFill>
                  <a:srgbClr val="0046C4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时反</a:t>
            </a:r>
            <a:r>
              <a:rPr sz="1300" spc="-5" dirty="0">
                <a:solidFill>
                  <a:srgbClr val="0046C4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馈 </a:t>
            </a:r>
            <a:r>
              <a:rPr sz="1300" spc="-65" dirty="0">
                <a:solidFill>
                  <a:srgbClr val="4371C4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</a:t>
            </a:r>
            <a:r>
              <a:rPr sz="1300" spc="-55" dirty="0">
                <a:solidFill>
                  <a:srgbClr val="4371C4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出</a:t>
            </a:r>
            <a:r>
              <a:rPr sz="1300" spc="-65" dirty="0">
                <a:solidFill>
                  <a:srgbClr val="4371C4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到虚</a:t>
            </a:r>
            <a:r>
              <a:rPr sz="1300" spc="-55" dirty="0">
                <a:solidFill>
                  <a:srgbClr val="4371C4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拟</a:t>
            </a:r>
            <a:r>
              <a:rPr sz="1300" spc="-65" dirty="0">
                <a:solidFill>
                  <a:srgbClr val="4371C4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场</a:t>
            </a:r>
            <a:r>
              <a:rPr sz="1300" spc="-5" dirty="0">
                <a:solidFill>
                  <a:srgbClr val="4371C4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景</a:t>
            </a:r>
            <a:endParaRPr sz="13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7295" y="8389734"/>
            <a:ext cx="2130425" cy="542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EF8000"/>
                </a:solidFill>
                <a:latin typeface="Arial" panose="020B0604020202020204"/>
                <a:cs typeface="Arial" panose="020B0604020202020204"/>
              </a:rPr>
              <a:t>CEC</a:t>
            </a:r>
            <a:r>
              <a:rPr sz="2400" b="1" spc="-90" dirty="0">
                <a:solidFill>
                  <a:srgbClr val="EF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spc="-35" dirty="0">
                <a:latin typeface="Arial" panose="020B0604020202020204"/>
                <a:cs typeface="Arial" panose="020B0604020202020204"/>
              </a:rPr>
              <a:t>CAPITAL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13970">
              <a:lnSpc>
                <a:spcPts val="1380"/>
              </a:lnSpc>
            </a:pPr>
            <a:r>
              <a:rPr sz="1300" b="1" spc="-15" dirty="0">
                <a:latin typeface="黑体" panose="02010609060101010101" charset="-122"/>
                <a:cs typeface="黑体" panose="02010609060101010101" charset="-122"/>
              </a:rPr>
              <a:t>易 凯 资 本 有 限 公</a:t>
            </a:r>
            <a:r>
              <a:rPr sz="1300" b="1" spc="335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300" b="1" spc="-15" dirty="0">
                <a:latin typeface="黑体" panose="02010609060101010101" charset="-122"/>
                <a:cs typeface="黑体" panose="02010609060101010101" charset="-122"/>
              </a:rPr>
              <a:t>司</a:t>
            </a:r>
            <a:endParaRPr sz="13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918691" y="4299203"/>
            <a:ext cx="2039111" cy="38160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4433295" y="3694429"/>
            <a:ext cx="977900" cy="59309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 indent="-17145" algn="ctr">
              <a:lnSpc>
                <a:spcPct val="94000"/>
              </a:lnSpc>
              <a:spcBef>
                <a:spcPts val="195"/>
              </a:spcBef>
            </a:pPr>
            <a:r>
              <a:rPr sz="1300" spc="-20" dirty="0">
                <a:latin typeface="黑体" panose="02010609060101010101" charset="-122"/>
                <a:cs typeface="黑体" panose="02010609060101010101" charset="-122"/>
              </a:rPr>
              <a:t>信</a:t>
            </a:r>
            <a:r>
              <a:rPr sz="1300" spc="-5" dirty="0">
                <a:latin typeface="黑体" panose="02010609060101010101" charset="-122"/>
                <a:cs typeface="黑体" panose="02010609060101010101" charset="-122"/>
              </a:rPr>
              <a:t>号</a:t>
            </a:r>
            <a:r>
              <a:rPr sz="1300" spc="-20" dirty="0">
                <a:latin typeface="黑体" panose="02010609060101010101" charset="-122"/>
                <a:cs typeface="黑体" panose="02010609060101010101" charset="-122"/>
              </a:rPr>
              <a:t>处</a:t>
            </a:r>
            <a:r>
              <a:rPr sz="1300" spc="-5" dirty="0">
                <a:latin typeface="黑体" panose="02010609060101010101" charset="-122"/>
                <a:cs typeface="黑体" panose="02010609060101010101" charset="-122"/>
              </a:rPr>
              <a:t>理和 </a:t>
            </a:r>
            <a:r>
              <a:rPr sz="1300" spc="-45" dirty="0">
                <a:latin typeface="黑体" panose="02010609060101010101" charset="-122"/>
                <a:cs typeface="黑体" panose="02010609060101010101" charset="-122"/>
              </a:rPr>
              <a:t>A</a:t>
            </a:r>
            <a:r>
              <a:rPr sz="1300" spc="-65" dirty="0">
                <a:latin typeface="黑体" panose="02010609060101010101" charset="-122"/>
                <a:cs typeface="黑体" panose="02010609060101010101" charset="-122"/>
              </a:rPr>
              <a:t>l</a:t>
            </a:r>
            <a:r>
              <a:rPr sz="1300" spc="-55" dirty="0">
                <a:latin typeface="黑体" panose="02010609060101010101" charset="-122"/>
                <a:cs typeface="黑体" panose="02010609060101010101" charset="-122"/>
              </a:rPr>
              <a:t>意图分</a:t>
            </a:r>
            <a:r>
              <a:rPr sz="1300" spc="-40" dirty="0">
                <a:latin typeface="黑体" panose="02010609060101010101" charset="-122"/>
                <a:cs typeface="黑体" panose="02010609060101010101" charset="-122"/>
              </a:rPr>
              <a:t>类</a:t>
            </a:r>
            <a:r>
              <a:rPr sz="1300" spc="-5" dirty="0">
                <a:latin typeface="黑体" panose="02010609060101010101" charset="-122"/>
                <a:cs typeface="黑体" panose="02010609060101010101" charset="-122"/>
              </a:rPr>
              <a:t>加 </a:t>
            </a:r>
            <a:r>
              <a:rPr sz="1300" spc="-40" dirty="0">
                <a:latin typeface="黑体" panose="02010609060101010101" charset="-122"/>
                <a:cs typeface="黑体" panose="02010609060101010101" charset="-122"/>
              </a:rPr>
              <a:t>虚</a:t>
            </a:r>
            <a:r>
              <a:rPr sz="1300" spc="-30" dirty="0">
                <a:latin typeface="黑体" panose="02010609060101010101" charset="-122"/>
                <a:cs typeface="黑体" panose="02010609060101010101" charset="-122"/>
              </a:rPr>
              <a:t>拟</a:t>
            </a:r>
            <a:r>
              <a:rPr sz="1300" spc="-40" dirty="0">
                <a:latin typeface="黑体" panose="02010609060101010101" charset="-122"/>
                <a:cs typeface="黑体" panose="02010609060101010101" charset="-122"/>
              </a:rPr>
              <a:t>场</a:t>
            </a:r>
            <a:r>
              <a:rPr sz="1300" spc="-5" dirty="0">
                <a:latin typeface="黑体" panose="02010609060101010101" charset="-122"/>
                <a:cs typeface="黑体" panose="02010609060101010101" charset="-122"/>
              </a:rPr>
              <a:t>景</a:t>
            </a:r>
            <a:endParaRPr sz="13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566907" y="3859009"/>
            <a:ext cx="664210" cy="42862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 marR="5080" indent="144780">
              <a:lnSpc>
                <a:spcPct val="104000"/>
              </a:lnSpc>
              <a:spcBef>
                <a:spcPts val="35"/>
              </a:spcBef>
            </a:pPr>
            <a:r>
              <a:rPr sz="1300" spc="30" dirty="0">
                <a:latin typeface="黑体" panose="02010609060101010101" charset="-122"/>
                <a:cs typeface="黑体" panose="02010609060101010101" charset="-122"/>
              </a:rPr>
              <a:t>患</a:t>
            </a:r>
            <a:r>
              <a:rPr sz="1300" spc="-5" dirty="0">
                <a:latin typeface="黑体" panose="02010609060101010101" charset="-122"/>
                <a:cs typeface="黑体" panose="02010609060101010101" charset="-122"/>
              </a:rPr>
              <a:t>者 </a:t>
            </a:r>
            <a:r>
              <a:rPr sz="1300" spc="-55" dirty="0">
                <a:latin typeface="黑体" panose="02010609060101010101" charset="-122"/>
                <a:cs typeface="黑体" panose="02010609060101010101" charset="-122"/>
              </a:rPr>
              <a:t>运</a:t>
            </a:r>
            <a:r>
              <a:rPr sz="1300" spc="-65" dirty="0">
                <a:latin typeface="黑体" panose="02010609060101010101" charset="-122"/>
                <a:cs typeface="黑体" panose="02010609060101010101" charset="-122"/>
              </a:rPr>
              <a:t>动</a:t>
            </a:r>
            <a:r>
              <a:rPr sz="1300" spc="-55" dirty="0">
                <a:latin typeface="黑体" panose="02010609060101010101" charset="-122"/>
                <a:cs typeface="黑体" panose="02010609060101010101" charset="-122"/>
              </a:rPr>
              <a:t>想</a:t>
            </a:r>
            <a:r>
              <a:rPr sz="1300" spc="-5" dirty="0">
                <a:latin typeface="黑体" panose="02010609060101010101" charset="-122"/>
                <a:cs typeface="黑体" panose="02010609060101010101" charset="-122"/>
              </a:rPr>
              <a:t>象</a:t>
            </a:r>
            <a:endParaRPr sz="1300">
              <a:latin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6188" y="707390"/>
            <a:ext cx="1774189" cy="542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NeuC</a:t>
            </a:r>
            <a:r>
              <a:rPr spc="-15" dirty="0"/>
              <a:t>ir</a:t>
            </a:r>
            <a:r>
              <a:rPr spc="80" dirty="0"/>
              <a:t>-</a:t>
            </a:r>
            <a:r>
              <a:rPr spc="-20" dirty="0"/>
              <a:t>E</a:t>
            </a:r>
            <a:endParaRPr spc="-20" dirty="0"/>
          </a:p>
        </p:txBody>
      </p:sp>
      <p:sp>
        <p:nvSpPr>
          <p:cNvPr id="4" name="object 4"/>
          <p:cNvSpPr txBox="1"/>
          <p:nvPr/>
        </p:nvSpPr>
        <p:spPr>
          <a:xfrm>
            <a:off x="3411728" y="707390"/>
            <a:ext cx="8498840" cy="542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1" spc="100" dirty="0">
                <a:latin typeface="黑体" panose="02010609060101010101" charset="-122"/>
                <a:cs typeface="黑体" panose="02010609060101010101" charset="-122"/>
              </a:rPr>
              <a:t>肌电</a:t>
            </a:r>
            <a:r>
              <a:rPr sz="3400" b="1" spc="110" dirty="0">
                <a:latin typeface="黑体" panose="02010609060101010101" charset="-122"/>
                <a:cs typeface="黑体" panose="02010609060101010101" charset="-122"/>
              </a:rPr>
              <a:t>外</a:t>
            </a:r>
            <a:r>
              <a:rPr sz="3400" b="1" spc="100" dirty="0">
                <a:latin typeface="黑体" panose="02010609060101010101" charset="-122"/>
                <a:cs typeface="黑体" panose="02010609060101010101" charset="-122"/>
              </a:rPr>
              <a:t>骨骼康复</a:t>
            </a:r>
            <a:r>
              <a:rPr sz="3400" b="1" spc="110" dirty="0">
                <a:latin typeface="黑体" panose="02010609060101010101" charset="-122"/>
                <a:cs typeface="黑体" panose="02010609060101010101" charset="-122"/>
              </a:rPr>
              <a:t>机</a:t>
            </a:r>
            <a:r>
              <a:rPr sz="3400" b="1" spc="100" dirty="0">
                <a:latin typeface="黑体" panose="02010609060101010101" charset="-122"/>
                <a:cs typeface="黑体" panose="02010609060101010101" charset="-122"/>
              </a:rPr>
              <a:t>器人，解决</a:t>
            </a:r>
            <a:r>
              <a:rPr sz="3400" b="1" spc="110" dirty="0">
                <a:latin typeface="黑体" panose="02010609060101010101" charset="-122"/>
                <a:cs typeface="黑体" panose="02010609060101010101" charset="-122"/>
              </a:rPr>
              <a:t>复</a:t>
            </a:r>
            <a:r>
              <a:rPr sz="3400" b="1" spc="100" dirty="0">
                <a:latin typeface="黑体" panose="02010609060101010101" charset="-122"/>
                <a:cs typeface="黑体" panose="02010609060101010101" charset="-122"/>
              </a:rPr>
              <a:t>杂康复任</a:t>
            </a:r>
            <a:r>
              <a:rPr sz="3400" b="1" spc="-20" dirty="0">
                <a:latin typeface="黑体" panose="02010609060101010101" charset="-122"/>
                <a:cs typeface="黑体" panose="02010609060101010101" charset="-122"/>
              </a:rPr>
              <a:t>务</a:t>
            </a:r>
            <a:endParaRPr sz="3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685519" y="312420"/>
            <a:ext cx="2087880" cy="6070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4177250" y="874775"/>
            <a:ext cx="1171575" cy="377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70" dirty="0">
                <a:latin typeface="黑体" panose="02010609060101010101" charset="-122"/>
                <a:cs typeface="黑体" panose="02010609060101010101" charset="-122"/>
              </a:rPr>
              <a:t>傲</a:t>
            </a:r>
            <a:r>
              <a:rPr sz="2300" b="1" spc="-80" dirty="0">
                <a:latin typeface="黑体" panose="02010609060101010101" charset="-122"/>
                <a:cs typeface="黑体" panose="02010609060101010101" charset="-122"/>
              </a:rPr>
              <a:t>意</a:t>
            </a:r>
            <a:r>
              <a:rPr sz="2300" b="1" spc="-70" dirty="0">
                <a:latin typeface="黑体" panose="02010609060101010101" charset="-122"/>
                <a:cs typeface="黑体" panose="02010609060101010101" charset="-122"/>
              </a:rPr>
              <a:t>科</a:t>
            </a:r>
            <a:r>
              <a:rPr sz="2300" b="1" spc="-5" dirty="0">
                <a:latin typeface="黑体" panose="02010609060101010101" charset="-122"/>
                <a:cs typeface="黑体" panose="02010609060101010101" charset="-122"/>
              </a:rPr>
              <a:t>技</a:t>
            </a:r>
            <a:endParaRPr sz="23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7295" y="8424969"/>
            <a:ext cx="2156460" cy="500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75"/>
              </a:lnSpc>
            </a:pPr>
            <a:r>
              <a:rPr sz="2300" b="1" spc="-15" dirty="0">
                <a:solidFill>
                  <a:srgbClr val="EF8000"/>
                </a:solidFill>
                <a:latin typeface="Arial" panose="020B0604020202020204"/>
                <a:cs typeface="Arial" panose="020B0604020202020204"/>
              </a:rPr>
              <a:t>CEC</a:t>
            </a:r>
            <a:r>
              <a:rPr sz="2300" b="1" spc="20" dirty="0">
                <a:solidFill>
                  <a:srgbClr val="EF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300" b="1" spc="-25" dirty="0">
                <a:latin typeface="Arial" panose="020B0604020202020204"/>
                <a:cs typeface="Arial" panose="020B0604020202020204"/>
              </a:rPr>
              <a:t>CAPITAL</a:t>
            </a:r>
            <a:endParaRPr sz="2300">
              <a:latin typeface="Arial" panose="020B0604020202020204"/>
              <a:cs typeface="Arial" panose="020B0604020202020204"/>
            </a:endParaRPr>
          </a:p>
          <a:p>
            <a:pPr marL="13970">
              <a:lnSpc>
                <a:spcPts val="1445"/>
              </a:lnSpc>
              <a:tabLst>
                <a:tab pos="1972310" algn="l"/>
              </a:tabLst>
            </a:pPr>
            <a:r>
              <a:rPr sz="1350" b="1" spc="-15" dirty="0">
                <a:latin typeface="楷体" panose="02010609060101010101" charset="-122"/>
                <a:cs typeface="楷体" panose="02010609060101010101" charset="-122"/>
              </a:rPr>
              <a:t>易</a:t>
            </a:r>
            <a:r>
              <a:rPr sz="1350" b="1" spc="13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50" b="1" spc="-15" dirty="0">
                <a:latin typeface="楷体" panose="02010609060101010101" charset="-122"/>
                <a:cs typeface="楷体" panose="02010609060101010101" charset="-122"/>
              </a:rPr>
              <a:t>凯</a:t>
            </a:r>
            <a:r>
              <a:rPr sz="1350" b="1" spc="14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50" b="1" spc="-15" dirty="0">
                <a:latin typeface="楷体" panose="02010609060101010101" charset="-122"/>
                <a:cs typeface="楷体" panose="02010609060101010101" charset="-122"/>
              </a:rPr>
              <a:t>资</a:t>
            </a:r>
            <a:r>
              <a:rPr sz="1350" b="1" spc="13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50" b="1" spc="-15" dirty="0">
                <a:latin typeface="楷体" panose="02010609060101010101" charset="-122"/>
                <a:cs typeface="楷体" panose="02010609060101010101" charset="-122"/>
              </a:rPr>
              <a:t>本</a:t>
            </a:r>
            <a:r>
              <a:rPr sz="1350" b="1" spc="9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50" b="1" spc="-15" dirty="0">
                <a:latin typeface="楷体" panose="02010609060101010101" charset="-122"/>
                <a:cs typeface="楷体" panose="02010609060101010101" charset="-122"/>
              </a:rPr>
              <a:t>有</a:t>
            </a:r>
            <a:r>
              <a:rPr sz="1350" b="1" spc="21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50" b="1" spc="-15" dirty="0">
                <a:latin typeface="楷体" panose="02010609060101010101" charset="-122"/>
                <a:cs typeface="楷体" panose="02010609060101010101" charset="-122"/>
              </a:rPr>
              <a:t>限</a:t>
            </a:r>
            <a:r>
              <a:rPr sz="1350" b="1" spc="14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50" b="1" spc="-15" dirty="0">
                <a:latin typeface="楷体" panose="02010609060101010101" charset="-122"/>
                <a:cs typeface="楷体" panose="02010609060101010101" charset="-122"/>
              </a:rPr>
              <a:t>公</a:t>
            </a:r>
            <a:r>
              <a:rPr sz="1350" b="1" dirty="0">
                <a:latin typeface="楷体" panose="02010609060101010101" charset="-122"/>
                <a:cs typeface="楷体" panose="02010609060101010101" charset="-122"/>
              </a:rPr>
              <a:t>	</a:t>
            </a:r>
            <a:r>
              <a:rPr sz="1350" b="1" spc="-15" dirty="0">
                <a:latin typeface="楷体" panose="02010609060101010101" charset="-122"/>
                <a:cs typeface="楷体" panose="02010609060101010101" charset="-122"/>
              </a:rPr>
              <a:t>司</a:t>
            </a:r>
            <a:endParaRPr sz="135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1561579" y="2281808"/>
            <a:ext cx="7494905" cy="1309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100"/>
              </a:spcBef>
            </a:pPr>
            <a:r>
              <a:rPr sz="2050" b="1" spc="14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适用类</a:t>
            </a:r>
            <a:r>
              <a:rPr sz="2050" b="1" spc="-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型</a:t>
            </a:r>
            <a:endParaRPr sz="2050">
              <a:latin typeface="黑体" panose="02010609060101010101" charset="-122"/>
              <a:cs typeface="黑体" panose="02010609060101010101" charset="-122"/>
            </a:endParaRPr>
          </a:p>
          <a:p>
            <a:pPr marL="15240" marR="5080" indent="-3175">
              <a:lnSpc>
                <a:spcPct val="151000"/>
              </a:lnSpc>
              <a:spcBef>
                <a:spcPts val="385"/>
              </a:spcBef>
            </a:pPr>
            <a:r>
              <a:rPr sz="1400" spc="-70" dirty="0">
                <a:latin typeface="黑体" panose="02010609060101010101" charset="-122"/>
                <a:cs typeface="黑体" panose="02010609060101010101" charset="-122"/>
              </a:rPr>
              <a:t>患者</a:t>
            </a:r>
            <a:r>
              <a:rPr sz="1400" spc="-60" dirty="0">
                <a:latin typeface="黑体" panose="02010609060101010101" charset="-122"/>
                <a:cs typeface="黑体" panose="02010609060101010101" charset="-122"/>
              </a:rPr>
              <a:t>：</a:t>
            </a:r>
            <a:r>
              <a:rPr sz="1400" spc="-70" dirty="0">
                <a:latin typeface="黑体" panose="02010609060101010101" charset="-122"/>
                <a:cs typeface="黑体" panose="02010609060101010101" charset="-122"/>
              </a:rPr>
              <a:t>适用于</a:t>
            </a:r>
            <a:r>
              <a:rPr sz="1400" spc="-60" dirty="0">
                <a:latin typeface="黑体" panose="02010609060101010101" charset="-122"/>
                <a:cs typeface="黑体" panose="02010609060101010101" charset="-122"/>
              </a:rPr>
              <a:t>有</a:t>
            </a:r>
            <a:r>
              <a:rPr sz="1400" spc="-70" dirty="0">
                <a:latin typeface="黑体" panose="02010609060101010101" charset="-122"/>
                <a:cs typeface="黑体" panose="02010609060101010101" charset="-122"/>
              </a:rPr>
              <a:t>一定主</a:t>
            </a:r>
            <a:r>
              <a:rPr sz="1400" spc="-60" dirty="0">
                <a:latin typeface="黑体" panose="02010609060101010101" charset="-122"/>
                <a:cs typeface="黑体" panose="02010609060101010101" charset="-122"/>
              </a:rPr>
              <a:t>动</a:t>
            </a:r>
            <a:r>
              <a:rPr sz="1400" spc="-70" dirty="0">
                <a:latin typeface="黑体" panose="02010609060101010101" charset="-122"/>
                <a:cs typeface="黑体" panose="02010609060101010101" charset="-122"/>
              </a:rPr>
              <a:t>肌电能</a:t>
            </a:r>
            <a:r>
              <a:rPr sz="1400" spc="-60" dirty="0">
                <a:latin typeface="黑体" panose="02010609060101010101" charset="-122"/>
                <a:cs typeface="黑体" panose="02010609060101010101" charset="-122"/>
              </a:rPr>
              <a:t>力</a:t>
            </a:r>
            <a:r>
              <a:rPr sz="1400" spc="-70" dirty="0">
                <a:latin typeface="黑体" panose="02010609060101010101" charset="-122"/>
                <a:cs typeface="黑体" panose="02010609060101010101" charset="-122"/>
              </a:rPr>
              <a:t>的中症</a:t>
            </a:r>
            <a:r>
              <a:rPr sz="1400" spc="-60" dirty="0">
                <a:latin typeface="黑体" panose="02010609060101010101" charset="-122"/>
                <a:cs typeface="黑体" panose="02010609060101010101" charset="-122"/>
              </a:rPr>
              <a:t>神</a:t>
            </a:r>
            <a:r>
              <a:rPr sz="1400" spc="-70" dirty="0">
                <a:latin typeface="黑体" panose="02010609060101010101" charset="-122"/>
                <a:cs typeface="黑体" panose="02010609060101010101" charset="-122"/>
              </a:rPr>
              <a:t>经损伤</a:t>
            </a:r>
            <a:r>
              <a:rPr sz="1400" spc="-60" dirty="0">
                <a:latin typeface="黑体" panose="02010609060101010101" charset="-122"/>
                <a:cs typeface="黑体" panose="02010609060101010101" charset="-122"/>
              </a:rPr>
              <a:t>患</a:t>
            </a:r>
            <a:r>
              <a:rPr sz="1400" spc="-70" dirty="0">
                <a:latin typeface="黑体" panose="02010609060101010101" charset="-122"/>
                <a:cs typeface="黑体" panose="02010609060101010101" charset="-122"/>
              </a:rPr>
              <a:t>者的主</a:t>
            </a:r>
            <a:r>
              <a:rPr sz="1400" spc="-60" dirty="0">
                <a:latin typeface="黑体" panose="02010609060101010101" charset="-122"/>
                <a:cs typeface="黑体" panose="02010609060101010101" charset="-122"/>
              </a:rPr>
              <a:t>动</a:t>
            </a:r>
            <a:r>
              <a:rPr sz="1400" spc="-70" dirty="0">
                <a:latin typeface="黑体" panose="02010609060101010101" charset="-122"/>
                <a:cs typeface="黑体" panose="02010609060101010101" charset="-122"/>
              </a:rPr>
              <a:t>康复训</a:t>
            </a:r>
            <a:r>
              <a:rPr sz="1400" spc="-60" dirty="0">
                <a:latin typeface="黑体" panose="02010609060101010101" charset="-122"/>
                <a:cs typeface="黑体" panose="02010609060101010101" charset="-122"/>
              </a:rPr>
              <a:t>练</a:t>
            </a:r>
            <a:r>
              <a:rPr sz="1400" spc="-70" dirty="0">
                <a:latin typeface="黑体" panose="02010609060101010101" charset="-122"/>
                <a:cs typeface="黑体" panose="02010609060101010101" charset="-122"/>
              </a:rPr>
              <a:t>设备；</a:t>
            </a:r>
            <a:r>
              <a:rPr sz="1400" spc="-60" dirty="0">
                <a:latin typeface="黑体" panose="02010609060101010101" charset="-122"/>
                <a:cs typeface="黑体" panose="02010609060101010101" charset="-122"/>
              </a:rPr>
              <a:t>需</a:t>
            </a:r>
            <a:r>
              <a:rPr sz="1400" spc="-70" dirty="0">
                <a:latin typeface="黑体" panose="02010609060101010101" charset="-122"/>
                <a:cs typeface="黑体" panose="02010609060101010101" charset="-122"/>
              </a:rPr>
              <a:t>要涉及</a:t>
            </a:r>
            <a:r>
              <a:rPr sz="1400" spc="-60" dirty="0">
                <a:latin typeface="黑体" panose="02010609060101010101" charset="-122"/>
                <a:cs typeface="黑体" panose="02010609060101010101" charset="-122"/>
              </a:rPr>
              <a:t>多</a:t>
            </a:r>
            <a:r>
              <a:rPr sz="1400" spc="-70" dirty="0">
                <a:latin typeface="黑体" panose="02010609060101010101" charset="-122"/>
                <a:cs typeface="黑体" panose="02010609060101010101" charset="-122"/>
              </a:rPr>
              <a:t>场景，</a:t>
            </a:r>
            <a:r>
              <a:rPr sz="1400" spc="-60" dirty="0">
                <a:latin typeface="黑体" panose="02010609060101010101" charset="-122"/>
                <a:cs typeface="黑体" panose="02010609060101010101" charset="-122"/>
              </a:rPr>
              <a:t>复</a:t>
            </a:r>
            <a:r>
              <a:rPr sz="1400" dirty="0">
                <a:latin typeface="黑体" panose="02010609060101010101" charset="-122"/>
                <a:cs typeface="黑体" panose="02010609060101010101" charset="-122"/>
              </a:rPr>
              <a:t>杂 </a:t>
            </a:r>
            <a:r>
              <a:rPr sz="1400" b="1" spc="-55" dirty="0">
                <a:latin typeface="黑体" panose="02010609060101010101" charset="-122"/>
                <a:cs typeface="黑体" panose="02010609060101010101" charset="-122"/>
              </a:rPr>
              <a:t>任</a:t>
            </a:r>
            <a:r>
              <a:rPr sz="1400" b="1" spc="-70" dirty="0">
                <a:latin typeface="黑体" panose="02010609060101010101" charset="-122"/>
                <a:cs typeface="黑体" panose="02010609060101010101" charset="-122"/>
              </a:rPr>
              <a:t>务的</a:t>
            </a:r>
            <a:r>
              <a:rPr sz="1400" spc="-60" dirty="0">
                <a:latin typeface="黑体" panose="02010609060101010101" charset="-122"/>
                <a:cs typeface="黑体" panose="02010609060101010101" charset="-122"/>
              </a:rPr>
              <a:t>康复方</a:t>
            </a:r>
            <a:r>
              <a:rPr sz="1400" spc="5" dirty="0">
                <a:latin typeface="黑体" panose="02010609060101010101" charset="-122"/>
                <a:cs typeface="黑体" panose="02010609060101010101" charset="-122"/>
              </a:rPr>
              <a:t>法</a:t>
            </a:r>
            <a:endParaRPr sz="1400">
              <a:latin typeface="黑体" panose="02010609060101010101" charset="-122"/>
              <a:cs typeface="黑体" panose="02010609060101010101" charset="-122"/>
            </a:endParaRPr>
          </a:p>
          <a:p>
            <a:pPr marL="15240">
              <a:lnSpc>
                <a:spcPct val="100000"/>
              </a:lnSpc>
              <a:spcBef>
                <a:spcPts val="515"/>
              </a:spcBef>
            </a:pPr>
            <a:r>
              <a:rPr sz="1400" b="1" spc="-90" dirty="0">
                <a:latin typeface="黑体" panose="02010609060101010101" charset="-122"/>
                <a:cs typeface="黑体" panose="02010609060101010101" charset="-122"/>
              </a:rPr>
              <a:t>场</a:t>
            </a:r>
            <a:r>
              <a:rPr sz="1400" b="1" spc="-80" dirty="0">
                <a:latin typeface="黑体" panose="02010609060101010101" charset="-122"/>
                <a:cs typeface="黑体" panose="02010609060101010101" charset="-122"/>
              </a:rPr>
              <a:t>景</a:t>
            </a:r>
            <a:r>
              <a:rPr sz="1400" b="1" spc="-5" dirty="0">
                <a:latin typeface="黑体" panose="02010609060101010101" charset="-122"/>
                <a:cs typeface="黑体" panose="02010609060101010101" charset="-122"/>
              </a:rPr>
              <a:t>：</a:t>
            </a:r>
            <a:r>
              <a:rPr sz="1400" b="1" spc="-355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400" spc="-80" dirty="0">
                <a:latin typeface="黑体" panose="02010609060101010101" charset="-122"/>
                <a:cs typeface="黑体" panose="02010609060101010101" charset="-122"/>
              </a:rPr>
              <a:t>腰部医院康复科、二级康复专科医院</a:t>
            </a:r>
            <a:r>
              <a:rPr sz="1400" spc="5" dirty="0">
                <a:latin typeface="黑体" panose="02010609060101010101" charset="-122"/>
                <a:cs typeface="黑体" panose="02010609060101010101" charset="-122"/>
              </a:rPr>
              <a:t>等</a:t>
            </a:r>
            <a:endParaRPr sz="1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970768" y="2155698"/>
            <a:ext cx="3569335" cy="1116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5715">
              <a:lnSpc>
                <a:spcPct val="156000"/>
              </a:lnSpc>
              <a:spcBef>
                <a:spcPts val="95"/>
              </a:spcBef>
              <a:tabLst>
                <a:tab pos="1461770" algn="l"/>
              </a:tabLst>
            </a:pPr>
            <a:r>
              <a:rPr sz="2300" b="1" dirty="0">
                <a:solidFill>
                  <a:srgbClr val="132D85"/>
                </a:solidFill>
                <a:latin typeface="黑体" panose="02010609060101010101" charset="-122"/>
                <a:cs typeface="黑体" panose="02010609060101010101" charset="-122"/>
              </a:rPr>
              <a:t>N</a:t>
            </a:r>
            <a:r>
              <a:rPr sz="2300" b="1" spc="-15" dirty="0">
                <a:solidFill>
                  <a:srgbClr val="132D85"/>
                </a:solidFill>
                <a:latin typeface="黑体" panose="02010609060101010101" charset="-122"/>
                <a:cs typeface="黑体" panose="02010609060101010101" charset="-122"/>
              </a:rPr>
              <a:t>e</a:t>
            </a:r>
            <a:r>
              <a:rPr sz="2300" b="1" dirty="0">
                <a:solidFill>
                  <a:srgbClr val="132D85"/>
                </a:solidFill>
                <a:latin typeface="黑体" panose="02010609060101010101" charset="-122"/>
                <a:cs typeface="黑体" panose="02010609060101010101" charset="-122"/>
              </a:rPr>
              <a:t>uC</a:t>
            </a:r>
            <a:r>
              <a:rPr sz="2300" b="1" spc="-15" dirty="0">
                <a:solidFill>
                  <a:srgbClr val="132D85"/>
                </a:solidFill>
                <a:latin typeface="黑体" panose="02010609060101010101" charset="-122"/>
                <a:cs typeface="黑体" panose="02010609060101010101" charset="-122"/>
              </a:rPr>
              <a:t>ir</a:t>
            </a:r>
            <a:r>
              <a:rPr sz="2300" b="1" spc="35" dirty="0">
                <a:solidFill>
                  <a:srgbClr val="132D85"/>
                </a:solidFill>
                <a:latin typeface="黑体" panose="02010609060101010101" charset="-122"/>
                <a:cs typeface="黑体" panose="02010609060101010101" charset="-122"/>
              </a:rPr>
              <a:t>-</a:t>
            </a:r>
            <a:r>
              <a:rPr sz="2300" b="1" spc="-10" dirty="0">
                <a:solidFill>
                  <a:srgbClr val="132D85"/>
                </a:solidFill>
                <a:latin typeface="黑体" panose="02010609060101010101" charset="-122"/>
                <a:cs typeface="黑体" panose="02010609060101010101" charset="-122"/>
              </a:rPr>
              <a:t>E</a:t>
            </a:r>
            <a:r>
              <a:rPr sz="2300" b="1" dirty="0">
                <a:solidFill>
                  <a:srgbClr val="132D85"/>
                </a:solidFill>
                <a:latin typeface="黑体" panose="02010609060101010101" charset="-122"/>
                <a:cs typeface="黑体" panose="02010609060101010101" charset="-122"/>
              </a:rPr>
              <a:t>	</a:t>
            </a:r>
            <a:r>
              <a:rPr sz="2300" b="1" spc="50" dirty="0">
                <a:solidFill>
                  <a:srgbClr val="132D85"/>
                </a:solidFill>
                <a:latin typeface="黑体" panose="02010609060101010101" charset="-122"/>
                <a:cs typeface="黑体" panose="02010609060101010101" charset="-122"/>
              </a:rPr>
              <a:t>是技术化程度</a:t>
            </a:r>
            <a:r>
              <a:rPr sz="2300" b="1" spc="-5" dirty="0">
                <a:solidFill>
                  <a:srgbClr val="132D85"/>
                </a:solidFill>
                <a:latin typeface="黑体" panose="02010609060101010101" charset="-122"/>
                <a:cs typeface="黑体" panose="02010609060101010101" charset="-122"/>
              </a:rPr>
              <a:t>最 </a:t>
            </a:r>
            <a:r>
              <a:rPr sz="2300" b="1" spc="75" dirty="0">
                <a:solidFill>
                  <a:srgbClr val="132D85"/>
                </a:solidFill>
                <a:latin typeface="黑体" panose="02010609060101010101" charset="-122"/>
                <a:cs typeface="黑体" panose="02010609060101010101" charset="-122"/>
              </a:rPr>
              <a:t>高的肌电外骨</a:t>
            </a:r>
            <a:r>
              <a:rPr sz="2300" b="1" spc="90" dirty="0">
                <a:solidFill>
                  <a:srgbClr val="132D85"/>
                </a:solidFill>
                <a:latin typeface="黑体" panose="02010609060101010101" charset="-122"/>
                <a:cs typeface="黑体" panose="02010609060101010101" charset="-122"/>
              </a:rPr>
              <a:t>骼</a:t>
            </a:r>
            <a:r>
              <a:rPr sz="2300" b="1" spc="75" dirty="0">
                <a:solidFill>
                  <a:srgbClr val="132D85"/>
                </a:solidFill>
                <a:latin typeface="黑体" panose="02010609060101010101" charset="-122"/>
                <a:cs typeface="黑体" panose="02010609060101010101" charset="-122"/>
              </a:rPr>
              <a:t>康复设</a:t>
            </a:r>
            <a:r>
              <a:rPr sz="2300" b="1" spc="-5" dirty="0">
                <a:solidFill>
                  <a:srgbClr val="132D85"/>
                </a:solidFill>
                <a:latin typeface="黑体" panose="02010609060101010101" charset="-122"/>
                <a:cs typeface="黑体" panose="02010609060101010101" charset="-122"/>
              </a:rPr>
              <a:t>备</a:t>
            </a:r>
            <a:endParaRPr sz="23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6583" y="4424553"/>
            <a:ext cx="5532120" cy="1028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0375">
              <a:lnSpc>
                <a:spcPct val="100000"/>
              </a:lnSpc>
              <a:spcBef>
                <a:spcPts val="100"/>
              </a:spcBef>
            </a:pPr>
            <a:r>
              <a:rPr sz="2050" b="1" spc="14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独</a:t>
            </a:r>
            <a:r>
              <a:rPr sz="2050" b="1" spc="13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家</a:t>
            </a:r>
            <a:r>
              <a:rPr sz="2050" b="1" spc="14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技</a:t>
            </a:r>
            <a:r>
              <a:rPr sz="2050" b="1" spc="-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术</a:t>
            </a:r>
            <a:endParaRPr sz="2050">
              <a:latin typeface="黑体" panose="02010609060101010101" charset="-122"/>
              <a:cs typeface="黑体" panose="02010609060101010101" charset="-122"/>
            </a:endParaRPr>
          </a:p>
          <a:p>
            <a:pPr marL="292735" indent="-280670">
              <a:lnSpc>
                <a:spcPct val="100000"/>
              </a:lnSpc>
              <a:spcBef>
                <a:spcPts val="1285"/>
              </a:spcBef>
              <a:buChar char="·"/>
              <a:tabLst>
                <a:tab pos="293370" algn="l"/>
              </a:tabLst>
            </a:pPr>
            <a:r>
              <a:rPr sz="1400" spc="-80" dirty="0">
                <a:latin typeface="黑体" panose="02010609060101010101" charset="-122"/>
                <a:cs typeface="黑体" panose="02010609060101010101" charset="-122"/>
              </a:rPr>
              <a:t>智</a:t>
            </a:r>
            <a:r>
              <a:rPr sz="1400" spc="-70" dirty="0">
                <a:latin typeface="黑体" panose="02010609060101010101" charset="-122"/>
                <a:cs typeface="黑体" panose="02010609060101010101" charset="-122"/>
              </a:rPr>
              <a:t>能</a:t>
            </a:r>
            <a:r>
              <a:rPr sz="1400" spc="-80" dirty="0">
                <a:latin typeface="黑体" panose="02010609060101010101" charset="-122"/>
                <a:cs typeface="黑体" panose="02010609060101010101" charset="-122"/>
              </a:rPr>
              <a:t>捕</a:t>
            </a:r>
            <a:r>
              <a:rPr sz="1400" spc="-70" dirty="0">
                <a:latin typeface="黑体" panose="02010609060101010101" charset="-122"/>
                <a:cs typeface="黑体" panose="02010609060101010101" charset="-122"/>
              </a:rPr>
              <a:t>捉</a:t>
            </a:r>
            <a:r>
              <a:rPr sz="1400" spc="-80" dirty="0">
                <a:latin typeface="黑体" panose="02010609060101010101" charset="-122"/>
                <a:cs typeface="黑体" panose="02010609060101010101" charset="-122"/>
              </a:rPr>
              <a:t>患者</a:t>
            </a:r>
            <a:r>
              <a:rPr sz="1400" spc="-70" dirty="0">
                <a:latin typeface="黑体" panose="02010609060101010101" charset="-122"/>
                <a:cs typeface="黑体" panose="02010609060101010101" charset="-122"/>
              </a:rPr>
              <a:t>自</a:t>
            </a:r>
            <a:r>
              <a:rPr sz="1400" spc="-80" dirty="0">
                <a:latin typeface="黑体" panose="02010609060101010101" charset="-122"/>
                <a:cs typeface="黑体" panose="02010609060101010101" charset="-122"/>
              </a:rPr>
              <a:t>身</a:t>
            </a:r>
            <a:r>
              <a:rPr sz="1400" spc="-70" dirty="0">
                <a:latin typeface="黑体" panose="02010609060101010101" charset="-122"/>
                <a:cs typeface="黑体" panose="02010609060101010101" charset="-122"/>
              </a:rPr>
              <a:t>肌</a:t>
            </a:r>
            <a:r>
              <a:rPr sz="1400" spc="-80" dirty="0">
                <a:latin typeface="黑体" panose="02010609060101010101" charset="-122"/>
                <a:cs typeface="黑体" panose="02010609060101010101" charset="-122"/>
              </a:rPr>
              <a:t>力</a:t>
            </a:r>
            <a:r>
              <a:rPr sz="1400" spc="-70" dirty="0">
                <a:latin typeface="黑体" panose="02010609060101010101" charset="-122"/>
                <a:cs typeface="黑体" panose="02010609060101010101" charset="-122"/>
              </a:rPr>
              <a:t>变</a:t>
            </a:r>
            <a:r>
              <a:rPr sz="1400" spc="-80" dirty="0">
                <a:latin typeface="黑体" panose="02010609060101010101" charset="-122"/>
                <a:cs typeface="黑体" panose="02010609060101010101" charset="-122"/>
              </a:rPr>
              <a:t>化，</a:t>
            </a:r>
            <a:r>
              <a:rPr sz="1400" spc="-70" dirty="0">
                <a:latin typeface="黑体" panose="02010609060101010101" charset="-122"/>
                <a:cs typeface="黑体" panose="02010609060101010101" charset="-122"/>
              </a:rPr>
              <a:t>在</a:t>
            </a:r>
            <a:r>
              <a:rPr sz="1400" spc="-80" dirty="0">
                <a:latin typeface="黑体" panose="02010609060101010101" charset="-122"/>
                <a:cs typeface="黑体" panose="02010609060101010101" charset="-122"/>
              </a:rPr>
              <a:t>康</a:t>
            </a:r>
            <a:r>
              <a:rPr sz="1400" spc="-70" dirty="0">
                <a:latin typeface="黑体" panose="02010609060101010101" charset="-122"/>
                <a:cs typeface="黑体" panose="02010609060101010101" charset="-122"/>
              </a:rPr>
              <a:t>复</a:t>
            </a:r>
            <a:r>
              <a:rPr sz="1400" spc="-80" dirty="0">
                <a:latin typeface="黑体" panose="02010609060101010101" charset="-122"/>
                <a:cs typeface="黑体" panose="02010609060101010101" charset="-122"/>
              </a:rPr>
              <a:t>进程</a:t>
            </a:r>
            <a:r>
              <a:rPr sz="1400" spc="-70" dirty="0">
                <a:latin typeface="黑体" panose="02010609060101010101" charset="-122"/>
                <a:cs typeface="黑体" panose="02010609060101010101" charset="-122"/>
              </a:rPr>
              <a:t>中</a:t>
            </a:r>
            <a:r>
              <a:rPr sz="1400" spc="-80" dirty="0">
                <a:latin typeface="黑体" panose="02010609060101010101" charset="-122"/>
                <a:cs typeface="黑体" panose="02010609060101010101" charset="-122"/>
              </a:rPr>
              <a:t>对</a:t>
            </a:r>
            <a:r>
              <a:rPr sz="1400" spc="-70" dirty="0">
                <a:latin typeface="黑体" panose="02010609060101010101" charset="-122"/>
                <a:cs typeface="黑体" panose="02010609060101010101" charset="-122"/>
              </a:rPr>
              <a:t>应</a:t>
            </a:r>
            <a:r>
              <a:rPr sz="1400" spc="-80" dirty="0">
                <a:latin typeface="黑体" panose="02010609060101010101" charset="-122"/>
                <a:cs typeface="黑体" panose="02010609060101010101" charset="-122"/>
              </a:rPr>
              <a:t>提</a:t>
            </a:r>
            <a:r>
              <a:rPr sz="1400" spc="-70" dirty="0">
                <a:latin typeface="黑体" panose="02010609060101010101" charset="-122"/>
                <a:cs typeface="黑体" panose="02010609060101010101" charset="-122"/>
              </a:rPr>
              <a:t>供</a:t>
            </a:r>
            <a:r>
              <a:rPr sz="1400" spc="-80" dirty="0">
                <a:latin typeface="黑体" panose="02010609060101010101" charset="-122"/>
                <a:cs typeface="黑体" panose="02010609060101010101" charset="-122"/>
              </a:rPr>
              <a:t>外骨</a:t>
            </a:r>
            <a:r>
              <a:rPr sz="1400" spc="-70" dirty="0">
                <a:latin typeface="黑体" panose="02010609060101010101" charset="-122"/>
                <a:cs typeface="黑体" panose="02010609060101010101" charset="-122"/>
              </a:rPr>
              <a:t>骼</a:t>
            </a:r>
            <a:r>
              <a:rPr sz="1400" spc="-80" dirty="0">
                <a:latin typeface="黑体" panose="02010609060101010101" charset="-122"/>
                <a:cs typeface="黑体" panose="02010609060101010101" charset="-122"/>
              </a:rPr>
              <a:t>所</a:t>
            </a:r>
            <a:r>
              <a:rPr sz="1400" spc="-70" dirty="0">
                <a:latin typeface="黑体" panose="02010609060101010101" charset="-122"/>
                <a:cs typeface="黑体" panose="02010609060101010101" charset="-122"/>
              </a:rPr>
              <a:t>需</a:t>
            </a:r>
            <a:r>
              <a:rPr sz="1400" spc="-80" dirty="0">
                <a:latin typeface="黑体" panose="02010609060101010101" charset="-122"/>
                <a:cs typeface="黑体" panose="02010609060101010101" charset="-122"/>
              </a:rPr>
              <a:t>的力</a:t>
            </a:r>
            <a:r>
              <a:rPr sz="1400" spc="5" dirty="0">
                <a:latin typeface="黑体" panose="02010609060101010101" charset="-122"/>
                <a:cs typeface="黑体" panose="02010609060101010101" charset="-122"/>
              </a:rPr>
              <a:t>量</a:t>
            </a:r>
            <a:endParaRPr sz="1400">
              <a:latin typeface="黑体" panose="02010609060101010101" charset="-122"/>
              <a:cs typeface="黑体" panose="02010609060101010101" charset="-122"/>
            </a:endParaRPr>
          </a:p>
          <a:p>
            <a:pPr marL="288290" indent="-276225">
              <a:lnSpc>
                <a:spcPct val="100000"/>
              </a:lnSpc>
              <a:spcBef>
                <a:spcPts val="790"/>
              </a:spcBef>
              <a:buChar char="·"/>
              <a:tabLst>
                <a:tab pos="288925" algn="l"/>
              </a:tabLst>
            </a:pPr>
            <a:r>
              <a:rPr sz="1400" spc="-80" dirty="0">
                <a:latin typeface="黑体" panose="02010609060101010101" charset="-122"/>
                <a:cs typeface="黑体" panose="02010609060101010101" charset="-122"/>
              </a:rPr>
              <a:t>让</a:t>
            </a:r>
            <a:r>
              <a:rPr sz="1400" spc="-95" dirty="0">
                <a:latin typeface="黑体" panose="02010609060101010101" charset="-122"/>
                <a:cs typeface="黑体" panose="02010609060101010101" charset="-122"/>
              </a:rPr>
              <a:t>患</a:t>
            </a:r>
            <a:r>
              <a:rPr sz="1400" spc="-80" dirty="0">
                <a:latin typeface="黑体" panose="02010609060101010101" charset="-122"/>
                <a:cs typeface="黑体" panose="02010609060101010101" charset="-122"/>
              </a:rPr>
              <a:t>者</a:t>
            </a:r>
            <a:r>
              <a:rPr sz="1400" spc="-95" dirty="0">
                <a:latin typeface="黑体" panose="02010609060101010101" charset="-122"/>
                <a:cs typeface="黑体" panose="02010609060101010101" charset="-122"/>
              </a:rPr>
              <a:t>更</a:t>
            </a:r>
            <a:r>
              <a:rPr sz="1400" spc="-80" dirty="0">
                <a:latin typeface="黑体" panose="02010609060101010101" charset="-122"/>
                <a:cs typeface="黑体" panose="02010609060101010101" charset="-122"/>
              </a:rPr>
              <a:t>好</a:t>
            </a:r>
            <a:r>
              <a:rPr sz="1400" spc="-95" dirty="0">
                <a:latin typeface="黑体" panose="02010609060101010101" charset="-122"/>
                <a:cs typeface="黑体" panose="02010609060101010101" charset="-122"/>
              </a:rPr>
              <a:t>提</a:t>
            </a:r>
            <a:r>
              <a:rPr sz="1400" spc="-80" dirty="0">
                <a:latin typeface="黑体" panose="02010609060101010101" charset="-122"/>
                <a:cs typeface="黑体" panose="02010609060101010101" charset="-122"/>
              </a:rPr>
              <a:t>升主</a:t>
            </a:r>
            <a:r>
              <a:rPr sz="1400" spc="-95" dirty="0">
                <a:latin typeface="黑体" panose="02010609060101010101" charset="-122"/>
                <a:cs typeface="黑体" panose="02010609060101010101" charset="-122"/>
              </a:rPr>
              <a:t>动</a:t>
            </a:r>
            <a:r>
              <a:rPr sz="1400" spc="-80" dirty="0">
                <a:latin typeface="黑体" panose="02010609060101010101" charset="-122"/>
                <a:cs typeface="黑体" panose="02010609060101010101" charset="-122"/>
              </a:rPr>
              <a:t>肌</a:t>
            </a:r>
            <a:r>
              <a:rPr sz="1400" spc="-95" dirty="0">
                <a:latin typeface="黑体" panose="02010609060101010101" charset="-122"/>
                <a:cs typeface="黑体" panose="02010609060101010101" charset="-122"/>
              </a:rPr>
              <a:t>力</a:t>
            </a:r>
            <a:r>
              <a:rPr sz="1400" spc="-80" dirty="0">
                <a:latin typeface="黑体" panose="02010609060101010101" charset="-122"/>
                <a:cs typeface="黑体" panose="02010609060101010101" charset="-122"/>
              </a:rPr>
              <a:t>和对</a:t>
            </a:r>
            <a:r>
              <a:rPr sz="1400" spc="-95" dirty="0">
                <a:latin typeface="黑体" panose="02010609060101010101" charset="-122"/>
                <a:cs typeface="黑体" panose="02010609060101010101" charset="-122"/>
              </a:rPr>
              <a:t>肢</a:t>
            </a:r>
            <a:r>
              <a:rPr sz="1400" spc="-80" dirty="0">
                <a:latin typeface="黑体" panose="02010609060101010101" charset="-122"/>
                <a:cs typeface="黑体" panose="02010609060101010101" charset="-122"/>
              </a:rPr>
              <a:t>体</a:t>
            </a:r>
            <a:r>
              <a:rPr sz="1400" spc="-95" dirty="0">
                <a:latin typeface="黑体" panose="02010609060101010101" charset="-122"/>
                <a:cs typeface="黑体" panose="02010609060101010101" charset="-122"/>
              </a:rPr>
              <a:t>的</a:t>
            </a:r>
            <a:r>
              <a:rPr sz="1400" spc="-80" dirty="0">
                <a:latin typeface="黑体" panose="02010609060101010101" charset="-122"/>
                <a:cs typeface="黑体" panose="02010609060101010101" charset="-122"/>
              </a:rPr>
              <a:t>控</a:t>
            </a:r>
            <a:r>
              <a:rPr sz="1400" spc="-95" dirty="0">
                <a:latin typeface="黑体" panose="02010609060101010101" charset="-122"/>
                <a:cs typeface="黑体" panose="02010609060101010101" charset="-122"/>
              </a:rPr>
              <a:t>制</a:t>
            </a:r>
            <a:r>
              <a:rPr sz="1400" spc="-80" dirty="0">
                <a:latin typeface="黑体" panose="02010609060101010101" charset="-122"/>
                <a:cs typeface="黑体" panose="02010609060101010101" charset="-122"/>
              </a:rPr>
              <a:t>能</a:t>
            </a:r>
            <a:r>
              <a:rPr sz="1400" spc="5" dirty="0">
                <a:latin typeface="黑体" panose="02010609060101010101" charset="-122"/>
                <a:cs typeface="黑体" panose="02010609060101010101" charset="-122"/>
              </a:rPr>
              <a:t>力</a:t>
            </a:r>
            <a:endParaRPr sz="1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16583" y="6283832"/>
            <a:ext cx="7941309" cy="1324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0375">
              <a:lnSpc>
                <a:spcPct val="100000"/>
              </a:lnSpc>
              <a:spcBef>
                <a:spcPts val="100"/>
              </a:spcBef>
            </a:pPr>
            <a:r>
              <a:rPr sz="2050" b="1" spc="14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产</a:t>
            </a:r>
            <a:r>
              <a:rPr sz="2050" b="1" spc="13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品</a:t>
            </a:r>
            <a:r>
              <a:rPr sz="2050" b="1" spc="14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优</a:t>
            </a:r>
            <a:r>
              <a:rPr sz="2050" b="1" spc="-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势</a:t>
            </a:r>
            <a:endParaRPr sz="2050">
              <a:latin typeface="黑体" panose="02010609060101010101" charset="-122"/>
              <a:cs typeface="黑体" panose="02010609060101010101" charset="-122"/>
            </a:endParaRPr>
          </a:p>
          <a:p>
            <a:pPr marL="222885" marR="5080" indent="-210820">
              <a:lnSpc>
                <a:spcPct val="141000"/>
              </a:lnSpc>
              <a:spcBef>
                <a:spcPts val="625"/>
              </a:spcBef>
              <a:buChar char="·"/>
              <a:tabLst>
                <a:tab pos="290195" algn="l"/>
              </a:tabLst>
            </a:pPr>
            <a:r>
              <a:rPr dirty="0"/>
              <a:t>	</a:t>
            </a:r>
            <a:r>
              <a:rPr sz="1400" spc="-60" dirty="0">
                <a:latin typeface="黑体" panose="02010609060101010101" charset="-122"/>
                <a:cs typeface="黑体" panose="02010609060101010101" charset="-122"/>
              </a:rPr>
              <a:t>强</a:t>
            </a:r>
            <a:r>
              <a:rPr sz="1400" spc="-70" dirty="0">
                <a:latin typeface="黑体" panose="02010609060101010101" charset="-122"/>
                <a:cs typeface="黑体" panose="02010609060101010101" charset="-122"/>
              </a:rPr>
              <a:t>大</a:t>
            </a:r>
            <a:r>
              <a:rPr sz="1400" spc="-60" dirty="0">
                <a:latin typeface="黑体" panose="02010609060101010101" charset="-122"/>
                <a:cs typeface="黑体" panose="02010609060101010101" charset="-122"/>
              </a:rPr>
              <a:t>的肌</a:t>
            </a:r>
            <a:r>
              <a:rPr sz="1400" spc="-70" dirty="0">
                <a:latin typeface="黑体" panose="02010609060101010101" charset="-122"/>
                <a:cs typeface="黑体" panose="02010609060101010101" charset="-122"/>
              </a:rPr>
              <a:t>电</a:t>
            </a:r>
            <a:r>
              <a:rPr sz="1400" spc="-60" dirty="0">
                <a:latin typeface="黑体" panose="02010609060101010101" charset="-122"/>
                <a:cs typeface="黑体" panose="02010609060101010101" charset="-122"/>
              </a:rPr>
              <a:t>信号</a:t>
            </a:r>
            <a:r>
              <a:rPr sz="1400" spc="-70" dirty="0">
                <a:latin typeface="黑体" panose="02010609060101010101" charset="-122"/>
                <a:cs typeface="黑体" panose="02010609060101010101" charset="-122"/>
              </a:rPr>
              <a:t>感</a:t>
            </a:r>
            <a:r>
              <a:rPr sz="1400" spc="-60" dirty="0">
                <a:latin typeface="黑体" panose="02010609060101010101" charset="-122"/>
                <a:cs typeface="黑体" panose="02010609060101010101" charset="-122"/>
              </a:rPr>
              <a:t>知能</a:t>
            </a:r>
            <a:r>
              <a:rPr sz="1400" spc="-70" dirty="0">
                <a:latin typeface="黑体" panose="02010609060101010101" charset="-122"/>
                <a:cs typeface="黑体" panose="02010609060101010101" charset="-122"/>
              </a:rPr>
              <a:t>力</a:t>
            </a:r>
            <a:r>
              <a:rPr sz="1400" spc="-60" dirty="0">
                <a:latin typeface="黑体" panose="02010609060101010101" charset="-122"/>
                <a:cs typeface="黑体" panose="02010609060101010101" charset="-122"/>
              </a:rPr>
              <a:t>、出</a:t>
            </a:r>
            <a:r>
              <a:rPr sz="1400" spc="-70" dirty="0">
                <a:latin typeface="黑体" panose="02010609060101010101" charset="-122"/>
                <a:cs typeface="黑体" panose="02010609060101010101" charset="-122"/>
              </a:rPr>
              <a:t>色</a:t>
            </a:r>
            <a:r>
              <a:rPr sz="1400" spc="-60" dirty="0">
                <a:latin typeface="黑体" panose="02010609060101010101" charset="-122"/>
                <a:cs typeface="黑体" panose="02010609060101010101" charset="-122"/>
              </a:rPr>
              <a:t>的</a:t>
            </a:r>
            <a:r>
              <a:rPr sz="1400" spc="-45" dirty="0">
                <a:latin typeface="黑体" panose="02010609060101010101" charset="-122"/>
                <a:cs typeface="黑体" panose="02010609060101010101" charset="-122"/>
              </a:rPr>
              <a:t>A</a:t>
            </a:r>
            <a:r>
              <a:rPr sz="1400" spc="-80" dirty="0">
                <a:latin typeface="黑体" panose="02010609060101010101" charset="-122"/>
                <a:cs typeface="黑体" panose="02010609060101010101" charset="-122"/>
              </a:rPr>
              <a:t>l</a:t>
            </a:r>
            <a:r>
              <a:rPr sz="1400" spc="-60" dirty="0">
                <a:latin typeface="黑体" panose="02010609060101010101" charset="-122"/>
                <a:cs typeface="黑体" panose="02010609060101010101" charset="-122"/>
              </a:rPr>
              <a:t>算</a:t>
            </a:r>
            <a:r>
              <a:rPr sz="1400" spc="-70" dirty="0">
                <a:latin typeface="黑体" panose="02010609060101010101" charset="-122"/>
                <a:cs typeface="黑体" panose="02010609060101010101" charset="-122"/>
              </a:rPr>
              <a:t>法</a:t>
            </a:r>
            <a:r>
              <a:rPr sz="1400" spc="-60" dirty="0">
                <a:latin typeface="黑体" panose="02010609060101010101" charset="-122"/>
                <a:cs typeface="黑体" panose="02010609060101010101" charset="-122"/>
              </a:rPr>
              <a:t>、精</a:t>
            </a:r>
            <a:r>
              <a:rPr sz="1400" spc="-70" dirty="0">
                <a:latin typeface="黑体" panose="02010609060101010101" charset="-122"/>
                <a:cs typeface="黑体" panose="02010609060101010101" charset="-122"/>
              </a:rPr>
              <a:t>密</a:t>
            </a:r>
            <a:r>
              <a:rPr sz="1400" spc="-60" dirty="0">
                <a:latin typeface="黑体" panose="02010609060101010101" charset="-122"/>
                <a:cs typeface="黑体" panose="02010609060101010101" charset="-122"/>
              </a:rPr>
              <a:t>的</a:t>
            </a:r>
            <a:r>
              <a:rPr sz="1400" spc="-70" dirty="0">
                <a:latin typeface="黑体" panose="02010609060101010101" charset="-122"/>
                <a:cs typeface="黑体" panose="02010609060101010101" charset="-122"/>
              </a:rPr>
              <a:t>机械结</a:t>
            </a:r>
            <a:r>
              <a:rPr sz="1400" spc="-60" dirty="0">
                <a:latin typeface="黑体" panose="02010609060101010101" charset="-122"/>
                <a:cs typeface="黑体" panose="02010609060101010101" charset="-122"/>
              </a:rPr>
              <a:t>构</a:t>
            </a:r>
            <a:r>
              <a:rPr sz="1400" spc="-70" dirty="0">
                <a:latin typeface="黑体" panose="02010609060101010101" charset="-122"/>
                <a:cs typeface="黑体" panose="02010609060101010101" charset="-122"/>
              </a:rPr>
              <a:t>提供的</a:t>
            </a:r>
            <a:r>
              <a:rPr sz="1400" spc="-60" dirty="0">
                <a:latin typeface="黑体" panose="02010609060101010101" charset="-122"/>
                <a:cs typeface="黑体" panose="02010609060101010101" charset="-122"/>
              </a:rPr>
              <a:t>运</a:t>
            </a:r>
            <a:r>
              <a:rPr sz="1400" spc="-70" dirty="0">
                <a:latin typeface="黑体" panose="02010609060101010101" charset="-122"/>
                <a:cs typeface="黑体" panose="02010609060101010101" charset="-122"/>
              </a:rPr>
              <a:t>动反馈</a:t>
            </a:r>
            <a:r>
              <a:rPr sz="1400" spc="-60" dirty="0">
                <a:latin typeface="黑体" panose="02010609060101010101" charset="-122"/>
                <a:cs typeface="黑体" panose="02010609060101010101" charset="-122"/>
              </a:rPr>
              <a:t>支</a:t>
            </a:r>
            <a:r>
              <a:rPr sz="1400" spc="-70" dirty="0">
                <a:latin typeface="黑体" panose="02010609060101010101" charset="-122"/>
                <a:cs typeface="黑体" panose="02010609060101010101" charset="-122"/>
              </a:rPr>
              <a:t>撑作用</a:t>
            </a:r>
            <a:r>
              <a:rPr sz="1400" spc="-60" dirty="0">
                <a:latin typeface="黑体" panose="02010609060101010101" charset="-122"/>
                <a:cs typeface="黑体" panose="02010609060101010101" charset="-122"/>
              </a:rPr>
              <a:t>、</a:t>
            </a:r>
            <a:r>
              <a:rPr sz="1400" spc="-70" dirty="0">
                <a:latin typeface="黑体" panose="02010609060101010101" charset="-122"/>
                <a:cs typeface="黑体" panose="02010609060101010101" charset="-122"/>
              </a:rPr>
              <a:t>以及</a:t>
            </a:r>
            <a:r>
              <a:rPr sz="1400" spc="-45" dirty="0">
                <a:latin typeface="黑体" panose="02010609060101010101" charset="-122"/>
                <a:cs typeface="黑体" panose="02010609060101010101" charset="-122"/>
              </a:rPr>
              <a:t>V</a:t>
            </a:r>
            <a:r>
              <a:rPr sz="1400" spc="-80" dirty="0">
                <a:latin typeface="黑体" panose="02010609060101010101" charset="-122"/>
                <a:cs typeface="黑体" panose="02010609060101010101" charset="-122"/>
              </a:rPr>
              <a:t>R</a:t>
            </a:r>
            <a:r>
              <a:rPr sz="1400" spc="-70" dirty="0">
                <a:latin typeface="黑体" panose="02010609060101010101" charset="-122"/>
                <a:cs typeface="黑体" panose="02010609060101010101" charset="-122"/>
              </a:rPr>
              <a:t>提供</a:t>
            </a:r>
            <a:r>
              <a:rPr sz="1400" spc="-60" dirty="0">
                <a:latin typeface="黑体" panose="02010609060101010101" charset="-122"/>
                <a:cs typeface="黑体" panose="02010609060101010101" charset="-122"/>
              </a:rPr>
              <a:t>的</a:t>
            </a:r>
            <a:r>
              <a:rPr sz="1400" dirty="0">
                <a:latin typeface="黑体" panose="02010609060101010101" charset="-122"/>
                <a:cs typeface="黑体" panose="02010609060101010101" charset="-122"/>
              </a:rPr>
              <a:t>音 </a:t>
            </a:r>
            <a:r>
              <a:rPr sz="1400" spc="-70" dirty="0">
                <a:latin typeface="黑体" panose="02010609060101010101" charset="-122"/>
                <a:cs typeface="黑体" panose="02010609060101010101" charset="-122"/>
              </a:rPr>
              <a:t>视觉</a:t>
            </a:r>
            <a:r>
              <a:rPr sz="1400" spc="-60" dirty="0">
                <a:latin typeface="黑体" panose="02010609060101010101" charset="-122"/>
                <a:cs typeface="黑体" panose="02010609060101010101" charset="-122"/>
              </a:rPr>
              <a:t>反</a:t>
            </a:r>
            <a:r>
              <a:rPr sz="1400" spc="-70" dirty="0">
                <a:latin typeface="黑体" panose="02010609060101010101" charset="-122"/>
                <a:cs typeface="黑体" panose="02010609060101010101" charset="-122"/>
              </a:rPr>
              <a:t>馈，快</a:t>
            </a:r>
            <a:r>
              <a:rPr sz="1400" spc="-60" dirty="0">
                <a:latin typeface="黑体" panose="02010609060101010101" charset="-122"/>
                <a:cs typeface="黑体" panose="02010609060101010101" charset="-122"/>
              </a:rPr>
              <a:t>速</a:t>
            </a:r>
            <a:r>
              <a:rPr sz="1400" spc="-70" dirty="0">
                <a:latin typeface="黑体" panose="02010609060101010101" charset="-122"/>
                <a:cs typeface="黑体" panose="02010609060101010101" charset="-122"/>
              </a:rPr>
              <a:t>作用于</a:t>
            </a:r>
            <a:r>
              <a:rPr sz="1400" spc="-60" dirty="0">
                <a:latin typeface="黑体" panose="02010609060101010101" charset="-122"/>
                <a:cs typeface="黑体" panose="02010609060101010101" charset="-122"/>
              </a:rPr>
              <a:t>患</a:t>
            </a:r>
            <a:r>
              <a:rPr sz="1400" spc="-70" dirty="0">
                <a:latin typeface="黑体" panose="02010609060101010101" charset="-122"/>
                <a:cs typeface="黑体" panose="02010609060101010101" charset="-122"/>
              </a:rPr>
              <a:t>者的神</a:t>
            </a:r>
            <a:r>
              <a:rPr sz="1400" spc="-60" dirty="0">
                <a:latin typeface="黑体" panose="02010609060101010101" charset="-122"/>
                <a:cs typeface="黑体" panose="02010609060101010101" charset="-122"/>
              </a:rPr>
              <a:t>经</a:t>
            </a:r>
            <a:r>
              <a:rPr sz="1400" spc="-70" dirty="0">
                <a:latin typeface="黑体" panose="02010609060101010101" charset="-122"/>
                <a:cs typeface="黑体" panose="02010609060101010101" charset="-122"/>
              </a:rPr>
              <a:t>系统，</a:t>
            </a:r>
            <a:r>
              <a:rPr sz="1400" spc="-60" dirty="0">
                <a:latin typeface="黑体" panose="02010609060101010101" charset="-122"/>
                <a:cs typeface="黑体" panose="02010609060101010101" charset="-122"/>
              </a:rPr>
              <a:t>使</a:t>
            </a:r>
            <a:r>
              <a:rPr sz="1400" spc="-70" dirty="0">
                <a:latin typeface="黑体" panose="02010609060101010101" charset="-122"/>
                <a:cs typeface="黑体" panose="02010609060101010101" charset="-122"/>
              </a:rPr>
              <a:t>患者肢</a:t>
            </a:r>
            <a:r>
              <a:rPr sz="1400" spc="-60" dirty="0">
                <a:latin typeface="黑体" panose="02010609060101010101" charset="-122"/>
                <a:cs typeface="黑体" panose="02010609060101010101" charset="-122"/>
              </a:rPr>
              <a:t>体</a:t>
            </a:r>
            <a:r>
              <a:rPr sz="1400" spc="-70" dirty="0">
                <a:latin typeface="黑体" panose="02010609060101010101" charset="-122"/>
                <a:cs typeface="黑体" panose="02010609060101010101" charset="-122"/>
              </a:rPr>
              <a:t>控制能</a:t>
            </a:r>
            <a:r>
              <a:rPr sz="1400" spc="-60" dirty="0">
                <a:latin typeface="黑体" panose="02010609060101010101" charset="-122"/>
                <a:cs typeface="黑体" panose="02010609060101010101" charset="-122"/>
              </a:rPr>
              <a:t>力</a:t>
            </a:r>
            <a:r>
              <a:rPr sz="1400" spc="-70" dirty="0">
                <a:latin typeface="黑体" panose="02010609060101010101" charset="-122"/>
                <a:cs typeface="黑体" panose="02010609060101010101" charset="-122"/>
              </a:rPr>
              <a:t>和方法</a:t>
            </a:r>
            <a:r>
              <a:rPr sz="1400" spc="-60" dirty="0">
                <a:latin typeface="黑体" panose="02010609060101010101" charset="-122"/>
                <a:cs typeface="黑体" panose="02010609060101010101" charset="-122"/>
              </a:rPr>
              <a:t>有</a:t>
            </a:r>
            <a:r>
              <a:rPr sz="1400" spc="-70" dirty="0">
                <a:latin typeface="黑体" panose="02010609060101010101" charset="-122"/>
                <a:cs typeface="黑体" panose="02010609060101010101" charset="-122"/>
              </a:rPr>
              <a:t>效提</a:t>
            </a:r>
            <a:r>
              <a:rPr sz="1400" spc="5" dirty="0">
                <a:latin typeface="黑体" panose="02010609060101010101" charset="-122"/>
                <a:cs typeface="黑体" panose="02010609060101010101" charset="-122"/>
              </a:rPr>
              <a:t>升</a:t>
            </a:r>
            <a:endParaRPr sz="1400">
              <a:latin typeface="黑体" panose="02010609060101010101" charset="-122"/>
              <a:cs typeface="黑体" panose="02010609060101010101" charset="-122"/>
            </a:endParaRPr>
          </a:p>
          <a:p>
            <a:pPr marL="294640" indent="-281940">
              <a:lnSpc>
                <a:spcPct val="100000"/>
              </a:lnSpc>
              <a:spcBef>
                <a:spcPts val="710"/>
              </a:spcBef>
              <a:buChar char="·"/>
              <a:tabLst>
                <a:tab pos="294640" algn="l"/>
              </a:tabLst>
            </a:pPr>
            <a:r>
              <a:rPr sz="1400" spc="-80" dirty="0">
                <a:latin typeface="黑体" panose="02010609060101010101" charset="-122"/>
                <a:cs typeface="黑体" panose="02010609060101010101" charset="-122"/>
              </a:rPr>
              <a:t>智能化算法可使患者逐步降低对外骨骼助力的依赖，加快康复进</a:t>
            </a:r>
            <a:r>
              <a:rPr sz="1400" spc="5" dirty="0">
                <a:latin typeface="黑体" panose="02010609060101010101" charset="-122"/>
                <a:cs typeface="黑体" panose="02010609060101010101" charset="-122"/>
              </a:rPr>
              <a:t>程</a:t>
            </a:r>
            <a:endParaRPr sz="1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407900" y="8061832"/>
            <a:ext cx="801370" cy="261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50" spc="-30" dirty="0">
                <a:latin typeface="黑体" panose="02010609060101010101" charset="-122"/>
                <a:cs typeface="黑体" panose="02010609060101010101" charset="-122"/>
              </a:rPr>
              <a:t>电</a:t>
            </a:r>
            <a:r>
              <a:rPr sz="1550" spc="-40" dirty="0">
                <a:latin typeface="黑体" panose="02010609060101010101" charset="-122"/>
                <a:cs typeface="黑体" panose="02010609060101010101" charset="-122"/>
              </a:rPr>
              <a:t>机</a:t>
            </a:r>
            <a:r>
              <a:rPr sz="1550" spc="-30" dirty="0">
                <a:latin typeface="黑体" panose="02010609060101010101" charset="-122"/>
                <a:cs typeface="黑体" panose="02010609060101010101" charset="-122"/>
              </a:rPr>
              <a:t>驱</a:t>
            </a:r>
            <a:r>
              <a:rPr sz="1550" dirty="0">
                <a:latin typeface="黑体" panose="02010609060101010101" charset="-122"/>
                <a:cs typeface="黑体" panose="02010609060101010101" charset="-122"/>
              </a:rPr>
              <a:t>动</a:t>
            </a:r>
            <a:endParaRPr sz="15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747495" y="4222991"/>
            <a:ext cx="1344295" cy="377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VR</a:t>
            </a:r>
            <a:r>
              <a:rPr sz="2300" spc="-17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00" spc="-5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training</a:t>
            </a:r>
            <a:endParaRPr sz="23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572479" y="4020299"/>
            <a:ext cx="565150" cy="674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75" algn="ctr">
              <a:lnSpc>
                <a:spcPts val="1670"/>
              </a:lnSpc>
              <a:spcBef>
                <a:spcPts val="105"/>
              </a:spcBef>
            </a:pPr>
            <a:r>
              <a:rPr sz="1400" spc="-45" dirty="0">
                <a:latin typeface="Times New Roman" panose="02020603050405020304"/>
                <a:cs typeface="Times New Roman" panose="02020603050405020304"/>
              </a:rPr>
              <a:t>VR</a:t>
            </a:r>
            <a:endParaRPr sz="14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ts val="1670"/>
              </a:lnSpc>
            </a:pPr>
            <a:r>
              <a:rPr sz="1400" spc="15" dirty="0">
                <a:latin typeface="黑体" panose="02010609060101010101" charset="-122"/>
                <a:cs typeface="黑体" panose="02010609060101010101" charset="-122"/>
              </a:rPr>
              <a:t>音</a:t>
            </a:r>
            <a:r>
              <a:rPr sz="1400" spc="25" dirty="0">
                <a:latin typeface="黑体" panose="02010609060101010101" charset="-122"/>
                <a:cs typeface="黑体" panose="02010609060101010101" charset="-122"/>
              </a:rPr>
              <a:t>视</a:t>
            </a:r>
            <a:r>
              <a:rPr sz="1400" spc="5" dirty="0">
                <a:latin typeface="黑体" panose="02010609060101010101" charset="-122"/>
                <a:cs typeface="黑体" panose="02010609060101010101" charset="-122"/>
              </a:rPr>
              <a:t>觉</a:t>
            </a:r>
            <a:endParaRPr sz="1400">
              <a:latin typeface="黑体" panose="02010609060101010101" charset="-122"/>
              <a:cs typeface="黑体" panose="02010609060101010101" charset="-122"/>
            </a:endParaRPr>
          </a:p>
          <a:p>
            <a:pPr marL="1270" algn="ctr">
              <a:lnSpc>
                <a:spcPct val="100000"/>
              </a:lnSpc>
              <a:spcBef>
                <a:spcPts val="80"/>
              </a:spcBef>
            </a:pPr>
            <a:r>
              <a:rPr sz="1400" spc="40" dirty="0">
                <a:latin typeface="黑体" panose="02010609060101010101" charset="-122"/>
                <a:cs typeface="黑体" panose="02010609060101010101" charset="-122"/>
              </a:rPr>
              <a:t>反</a:t>
            </a:r>
            <a:r>
              <a:rPr sz="1400" spc="5" dirty="0">
                <a:latin typeface="黑体" panose="02010609060101010101" charset="-122"/>
                <a:cs typeface="黑体" panose="02010609060101010101" charset="-122"/>
              </a:rPr>
              <a:t>馈</a:t>
            </a:r>
            <a:endParaRPr sz="1400">
              <a:latin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6188" y="707390"/>
            <a:ext cx="2431415" cy="542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NeuC</a:t>
            </a:r>
            <a:r>
              <a:rPr spc="-15" dirty="0"/>
              <a:t>ir</a:t>
            </a:r>
            <a:r>
              <a:rPr spc="105" dirty="0"/>
              <a:t>-</a:t>
            </a:r>
            <a:r>
              <a:rPr spc="-5" dirty="0"/>
              <a:t>Lit</a:t>
            </a:r>
            <a:r>
              <a:rPr spc="-20" dirty="0"/>
              <a:t>e</a:t>
            </a:r>
            <a:endParaRPr spc="-20" dirty="0"/>
          </a:p>
        </p:txBody>
      </p:sp>
      <p:sp>
        <p:nvSpPr>
          <p:cNvPr id="4" name="object 4"/>
          <p:cNvSpPr txBox="1"/>
          <p:nvPr/>
        </p:nvSpPr>
        <p:spPr>
          <a:xfrm>
            <a:off x="4088384" y="707390"/>
            <a:ext cx="8498840" cy="542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1" spc="100" dirty="0">
                <a:latin typeface="黑体" panose="02010609060101010101" charset="-122"/>
                <a:cs typeface="黑体" panose="02010609060101010101" charset="-122"/>
              </a:rPr>
              <a:t>上肢</a:t>
            </a:r>
            <a:r>
              <a:rPr sz="3400" b="1" spc="110" dirty="0">
                <a:latin typeface="黑体" panose="02010609060101010101" charset="-122"/>
                <a:cs typeface="黑体" panose="02010609060101010101" charset="-122"/>
              </a:rPr>
              <a:t>穿</a:t>
            </a:r>
            <a:r>
              <a:rPr sz="3400" b="1" spc="100" dirty="0">
                <a:latin typeface="黑体" panose="02010609060101010101" charset="-122"/>
                <a:cs typeface="黑体" panose="02010609060101010101" charset="-122"/>
              </a:rPr>
              <a:t>戴外骨骼</a:t>
            </a:r>
            <a:r>
              <a:rPr sz="3400" b="1" spc="110" dirty="0"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3400" b="1" spc="100" dirty="0">
                <a:latin typeface="黑体" panose="02010609060101010101" charset="-122"/>
                <a:cs typeface="黑体" panose="02010609060101010101" charset="-122"/>
              </a:rPr>
              <a:t>助力患者重</a:t>
            </a:r>
            <a:r>
              <a:rPr sz="3400" b="1" spc="110" dirty="0">
                <a:latin typeface="黑体" panose="02010609060101010101" charset="-122"/>
                <a:cs typeface="黑体" panose="02010609060101010101" charset="-122"/>
              </a:rPr>
              <a:t>返</a:t>
            </a:r>
            <a:r>
              <a:rPr sz="3400" b="1" spc="100" dirty="0">
                <a:latin typeface="黑体" panose="02010609060101010101" charset="-122"/>
                <a:cs typeface="黑体" panose="02010609060101010101" charset="-122"/>
              </a:rPr>
              <a:t>无障碍生</a:t>
            </a:r>
            <a:r>
              <a:rPr sz="3400" b="1" spc="-20" dirty="0">
                <a:latin typeface="黑体" panose="02010609060101010101" charset="-122"/>
                <a:cs typeface="黑体" panose="02010609060101010101" charset="-122"/>
              </a:rPr>
              <a:t>活</a:t>
            </a:r>
            <a:endParaRPr sz="3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691615" y="312420"/>
            <a:ext cx="2075688" cy="6070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4177250" y="874775"/>
            <a:ext cx="1171575" cy="377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70" dirty="0">
                <a:latin typeface="黑体" panose="02010609060101010101" charset="-122"/>
                <a:cs typeface="黑体" panose="02010609060101010101" charset="-122"/>
              </a:rPr>
              <a:t>傲</a:t>
            </a:r>
            <a:r>
              <a:rPr sz="2300" b="1" spc="-80" dirty="0">
                <a:latin typeface="黑体" panose="02010609060101010101" charset="-122"/>
                <a:cs typeface="黑体" panose="02010609060101010101" charset="-122"/>
              </a:rPr>
              <a:t>意</a:t>
            </a:r>
            <a:r>
              <a:rPr sz="2300" b="1" spc="-70" dirty="0">
                <a:latin typeface="黑体" panose="02010609060101010101" charset="-122"/>
                <a:cs typeface="黑体" panose="02010609060101010101" charset="-122"/>
              </a:rPr>
              <a:t>科</a:t>
            </a:r>
            <a:r>
              <a:rPr sz="2300" b="1" spc="-5" dirty="0">
                <a:latin typeface="黑体" panose="02010609060101010101" charset="-122"/>
                <a:cs typeface="黑体" panose="02010609060101010101" charset="-122"/>
              </a:rPr>
              <a:t>技</a:t>
            </a:r>
            <a:endParaRPr sz="23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64639" y="2281808"/>
            <a:ext cx="1127125" cy="337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50" b="1" spc="14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适用类</a:t>
            </a:r>
            <a:r>
              <a:rPr sz="2050" b="1" spc="-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型</a:t>
            </a:r>
            <a:endParaRPr sz="20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61579" y="2810256"/>
            <a:ext cx="7487284" cy="2305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患者</a:t>
            </a:r>
            <a:r>
              <a:rPr sz="1350" spc="-10" dirty="0">
                <a:latin typeface="黑体" panose="02010609060101010101" charset="-122"/>
                <a:cs typeface="黑体" panose="02010609060101010101" charset="-122"/>
              </a:rPr>
              <a:t>：</a:t>
            </a: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适用于</a:t>
            </a:r>
            <a:r>
              <a:rPr sz="1350" spc="-10" dirty="0">
                <a:latin typeface="黑体" panose="02010609060101010101" charset="-122"/>
                <a:cs typeface="黑体" panose="02010609060101010101" charset="-122"/>
              </a:rPr>
              <a:t>神</a:t>
            </a: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经康复</a:t>
            </a:r>
            <a:r>
              <a:rPr sz="1350" spc="-10" dirty="0">
                <a:latin typeface="黑体" panose="02010609060101010101" charset="-122"/>
                <a:cs typeface="黑体" panose="02010609060101010101" charset="-122"/>
              </a:rPr>
              <a:t>治</a:t>
            </a: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疗到了</a:t>
            </a:r>
            <a:r>
              <a:rPr sz="1350" spc="-10" dirty="0">
                <a:latin typeface="黑体" panose="02010609060101010101" charset="-122"/>
                <a:cs typeface="黑体" panose="02010609060101010101" charset="-122"/>
              </a:rPr>
              <a:t>瓶</a:t>
            </a: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颈期的</a:t>
            </a:r>
            <a:r>
              <a:rPr sz="1350" spc="-10" dirty="0">
                <a:latin typeface="黑体" panose="02010609060101010101" charset="-122"/>
                <a:cs typeface="黑体" panose="02010609060101010101" charset="-122"/>
              </a:rPr>
              <a:t>用</a:t>
            </a: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户，有</a:t>
            </a:r>
            <a:r>
              <a:rPr sz="1350" spc="-10" dirty="0">
                <a:latin typeface="黑体" panose="02010609060101010101" charset="-122"/>
                <a:cs typeface="黑体" panose="02010609060101010101" charset="-122"/>
              </a:rPr>
              <a:t>主</a:t>
            </a: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动肌电</a:t>
            </a:r>
            <a:r>
              <a:rPr sz="1350" spc="-10" dirty="0">
                <a:latin typeface="黑体" panose="02010609060101010101" charset="-122"/>
                <a:cs typeface="黑体" panose="02010609060101010101" charset="-122"/>
              </a:rPr>
              <a:t>信</a:t>
            </a: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号但肌</a:t>
            </a:r>
            <a:r>
              <a:rPr sz="1350" spc="-10" dirty="0">
                <a:latin typeface="黑体" panose="02010609060101010101" charset="-122"/>
                <a:cs typeface="黑体" panose="02010609060101010101" charset="-122"/>
              </a:rPr>
              <a:t>无</a:t>
            </a: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力等情</a:t>
            </a:r>
            <a:r>
              <a:rPr sz="1350" spc="-10" dirty="0">
                <a:latin typeface="黑体" panose="02010609060101010101" charset="-122"/>
                <a:cs typeface="黑体" panose="02010609060101010101" charset="-122"/>
              </a:rPr>
              <a:t>况</a:t>
            </a: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的患者</a:t>
            </a:r>
            <a:r>
              <a:rPr sz="1350" spc="-10" dirty="0"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用于日</a:t>
            </a:r>
            <a:r>
              <a:rPr sz="1350" spc="-10" dirty="0">
                <a:latin typeface="黑体" panose="02010609060101010101" charset="-122"/>
                <a:cs typeface="黑体" panose="02010609060101010101" charset="-122"/>
              </a:rPr>
              <a:t>常</a:t>
            </a:r>
            <a:r>
              <a:rPr sz="1350" spc="-5" dirty="0">
                <a:latin typeface="黑体" panose="02010609060101010101" charset="-122"/>
                <a:cs typeface="黑体" panose="02010609060101010101" charset="-122"/>
              </a:rPr>
              <a:t>手</a:t>
            </a:r>
            <a:endParaRPr sz="13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61579" y="3038081"/>
            <a:ext cx="3098165" cy="626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 marR="5080" indent="-3175">
              <a:lnSpc>
                <a:spcPct val="146000"/>
              </a:lnSpc>
              <a:spcBef>
                <a:spcPts val="100"/>
              </a:spcBef>
            </a:pPr>
            <a:r>
              <a:rPr sz="1350" spc="-10" dirty="0">
                <a:latin typeface="黑体" panose="02010609060101010101" charset="-122"/>
                <a:cs typeface="黑体" panose="02010609060101010101" charset="-122"/>
              </a:rPr>
              <a:t>功能助力的可</a:t>
            </a:r>
            <a:r>
              <a:rPr sz="1350" spc="5" dirty="0">
                <a:latin typeface="黑体" panose="02010609060101010101" charset="-122"/>
                <a:cs typeface="黑体" panose="02010609060101010101" charset="-122"/>
              </a:rPr>
              <a:t>穿</a:t>
            </a:r>
            <a:r>
              <a:rPr sz="1350" spc="-10" dirty="0">
                <a:latin typeface="黑体" panose="02010609060101010101" charset="-122"/>
                <a:cs typeface="黑体" panose="02010609060101010101" charset="-122"/>
              </a:rPr>
              <a:t>戴轻便上肢外骨骼系</a:t>
            </a:r>
            <a:r>
              <a:rPr sz="1350" spc="-5" dirty="0">
                <a:latin typeface="黑体" panose="02010609060101010101" charset="-122"/>
                <a:cs typeface="黑体" panose="02010609060101010101" charset="-122"/>
              </a:rPr>
              <a:t>统 </a:t>
            </a:r>
            <a:r>
              <a:rPr sz="1350" b="1" spc="-40" dirty="0">
                <a:latin typeface="黑体" panose="02010609060101010101" charset="-122"/>
                <a:cs typeface="黑体" panose="02010609060101010101" charset="-122"/>
              </a:rPr>
              <a:t>场</a:t>
            </a:r>
            <a:r>
              <a:rPr sz="1350" b="1" spc="-55" dirty="0">
                <a:latin typeface="黑体" panose="02010609060101010101" charset="-122"/>
                <a:cs typeface="黑体" panose="02010609060101010101" charset="-122"/>
              </a:rPr>
              <a:t>景</a:t>
            </a:r>
            <a:r>
              <a:rPr sz="1350" b="1" spc="-15" dirty="0">
                <a:latin typeface="黑体" panose="02010609060101010101" charset="-122"/>
                <a:cs typeface="黑体" panose="02010609060101010101" charset="-122"/>
              </a:rPr>
              <a:t>：</a:t>
            </a:r>
            <a:r>
              <a:rPr sz="1350" b="1" spc="-250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350" spc="-45" dirty="0">
                <a:latin typeface="黑体" panose="02010609060101010101" charset="-122"/>
                <a:cs typeface="黑体" panose="02010609060101010101" charset="-122"/>
              </a:rPr>
              <a:t>基层医</a:t>
            </a:r>
            <a:r>
              <a:rPr sz="1350" spc="-30" dirty="0">
                <a:latin typeface="黑体" panose="02010609060101010101" charset="-122"/>
                <a:cs typeface="黑体" panose="02010609060101010101" charset="-122"/>
              </a:rPr>
              <a:t>疗</a:t>
            </a:r>
            <a:r>
              <a:rPr sz="1350" spc="-45" dirty="0">
                <a:latin typeface="黑体" panose="02010609060101010101" charset="-122"/>
                <a:cs typeface="黑体" panose="02010609060101010101" charset="-122"/>
              </a:rPr>
              <a:t>机构、以及</a:t>
            </a:r>
            <a:r>
              <a:rPr sz="1350" spc="-30" dirty="0">
                <a:latin typeface="黑体" panose="02010609060101010101" charset="-122"/>
                <a:cs typeface="黑体" panose="02010609060101010101" charset="-122"/>
              </a:rPr>
              <a:t>居</a:t>
            </a:r>
            <a:r>
              <a:rPr sz="1350" spc="-45" dirty="0">
                <a:latin typeface="黑体" panose="02010609060101010101" charset="-122"/>
                <a:cs typeface="黑体" panose="02010609060101010101" charset="-122"/>
              </a:rPr>
              <a:t>家场景康</a:t>
            </a:r>
            <a:r>
              <a:rPr sz="1350" spc="-5" dirty="0">
                <a:latin typeface="黑体" panose="02010609060101010101" charset="-122"/>
                <a:cs typeface="黑体" panose="02010609060101010101" charset="-122"/>
              </a:rPr>
              <a:t>复</a:t>
            </a:r>
            <a:endParaRPr sz="13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64639" y="4424553"/>
            <a:ext cx="1125855" cy="337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50" b="1" spc="14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独</a:t>
            </a:r>
            <a:r>
              <a:rPr sz="2050" b="1" spc="13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家</a:t>
            </a:r>
            <a:r>
              <a:rPr sz="2050" b="1" spc="14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技</a:t>
            </a:r>
            <a:r>
              <a:rPr sz="2050" b="1" spc="-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术</a:t>
            </a:r>
            <a:endParaRPr sz="20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61579" y="5067300"/>
            <a:ext cx="5960110" cy="2305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通过</a:t>
            </a:r>
            <a:r>
              <a:rPr sz="1350" spc="-10" dirty="0">
                <a:latin typeface="黑体" panose="02010609060101010101" charset="-122"/>
                <a:cs typeface="黑体" panose="02010609060101010101" charset="-122"/>
              </a:rPr>
              <a:t>肌</a:t>
            </a: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电传感</a:t>
            </a:r>
            <a:r>
              <a:rPr sz="1350" spc="-10" dirty="0">
                <a:latin typeface="黑体" panose="02010609060101010101" charset="-122"/>
                <a:cs typeface="黑体" panose="02010609060101010101" charset="-122"/>
              </a:rPr>
              <a:t>器</a:t>
            </a: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侦测</a:t>
            </a:r>
            <a:r>
              <a:rPr sz="1350" spc="-10" dirty="0">
                <a:latin typeface="黑体" panose="02010609060101010101" charset="-122"/>
                <a:cs typeface="黑体" panose="02010609060101010101" charset="-122"/>
              </a:rPr>
              <a:t>和</a:t>
            </a: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Al技术</a:t>
            </a:r>
            <a:r>
              <a:rPr sz="1350" spc="-10" dirty="0">
                <a:latin typeface="黑体" panose="02010609060101010101" charset="-122"/>
                <a:cs typeface="黑体" panose="02010609060101010101" charset="-122"/>
              </a:rPr>
              <a:t>理</a:t>
            </a: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解用户</a:t>
            </a:r>
            <a:r>
              <a:rPr sz="1350" spc="-10" dirty="0">
                <a:latin typeface="黑体" panose="02010609060101010101" charset="-122"/>
                <a:cs typeface="黑体" panose="02010609060101010101" charset="-122"/>
              </a:rPr>
              <a:t>动</a:t>
            </a: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作意图</a:t>
            </a:r>
            <a:r>
              <a:rPr sz="1350" spc="-10" dirty="0"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迅速通</a:t>
            </a:r>
            <a:r>
              <a:rPr sz="1350" spc="-10" dirty="0">
                <a:latin typeface="黑体" panose="02010609060101010101" charset="-122"/>
                <a:cs typeface="黑体" panose="02010609060101010101" charset="-122"/>
              </a:rPr>
              <a:t>过</a:t>
            </a: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外骨骼</a:t>
            </a:r>
            <a:r>
              <a:rPr sz="1350" spc="-10" dirty="0">
                <a:latin typeface="黑体" panose="02010609060101010101" charset="-122"/>
                <a:cs typeface="黑体" panose="02010609060101010101" charset="-122"/>
              </a:rPr>
              <a:t>进</a:t>
            </a: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行力量</a:t>
            </a:r>
            <a:r>
              <a:rPr sz="1350" spc="-10" dirty="0">
                <a:latin typeface="黑体" panose="02010609060101010101" charset="-122"/>
                <a:cs typeface="黑体" panose="02010609060101010101" charset="-122"/>
              </a:rPr>
              <a:t>增</a:t>
            </a:r>
            <a:r>
              <a:rPr sz="1350" spc="-5" dirty="0">
                <a:latin typeface="黑体" panose="02010609060101010101" charset="-122"/>
                <a:cs typeface="黑体" panose="02010609060101010101" charset="-122"/>
              </a:rPr>
              <a:t>强</a:t>
            </a:r>
            <a:endParaRPr sz="13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64639" y="6067425"/>
            <a:ext cx="1125855" cy="337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50" b="1" spc="14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产</a:t>
            </a:r>
            <a:r>
              <a:rPr sz="2050" b="1" spc="13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品</a:t>
            </a:r>
            <a:r>
              <a:rPr sz="2050" b="1" spc="14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优</a:t>
            </a:r>
            <a:r>
              <a:rPr sz="2050" b="1" spc="-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势</a:t>
            </a:r>
            <a:endParaRPr sz="20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16583" y="6483858"/>
            <a:ext cx="7879080" cy="932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0" marR="5080" indent="-216535">
              <a:lnSpc>
                <a:spcPct val="148000"/>
              </a:lnSpc>
              <a:spcBef>
                <a:spcPts val="100"/>
              </a:spcBef>
              <a:buChar char="·"/>
              <a:tabLst>
                <a:tab pos="297815" algn="l"/>
              </a:tabLst>
            </a:pPr>
            <a:r>
              <a:rPr dirty="0"/>
              <a:t>	</a:t>
            </a:r>
            <a:r>
              <a:rPr sz="1350" spc="-30" dirty="0">
                <a:latin typeface="黑体" panose="02010609060101010101" charset="-122"/>
                <a:cs typeface="黑体" panose="02010609060101010101" charset="-122"/>
              </a:rPr>
              <a:t>强</a:t>
            </a: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大</a:t>
            </a:r>
            <a:r>
              <a:rPr sz="1350" spc="-30" dirty="0">
                <a:latin typeface="黑体" panose="02010609060101010101" charset="-122"/>
                <a:cs typeface="黑体" panose="02010609060101010101" charset="-122"/>
              </a:rPr>
              <a:t>的</a:t>
            </a: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肌</a:t>
            </a:r>
            <a:r>
              <a:rPr sz="1350" spc="-30" dirty="0">
                <a:latin typeface="黑体" panose="02010609060101010101" charset="-122"/>
                <a:cs typeface="黑体" panose="02010609060101010101" charset="-122"/>
              </a:rPr>
              <a:t>电信</a:t>
            </a: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号</a:t>
            </a:r>
            <a:r>
              <a:rPr sz="1350" spc="-30" dirty="0">
                <a:latin typeface="黑体" panose="02010609060101010101" charset="-122"/>
                <a:cs typeface="黑体" panose="02010609060101010101" charset="-122"/>
              </a:rPr>
              <a:t>采</a:t>
            </a: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集</a:t>
            </a:r>
            <a:r>
              <a:rPr sz="1350" spc="-30" dirty="0">
                <a:latin typeface="黑体" panose="02010609060101010101" charset="-122"/>
                <a:cs typeface="黑体" panose="02010609060101010101" charset="-122"/>
              </a:rPr>
              <a:t>能</a:t>
            </a: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力</a:t>
            </a:r>
            <a:r>
              <a:rPr sz="1350" spc="-30" dirty="0">
                <a:latin typeface="黑体" panose="02010609060101010101" charset="-122"/>
                <a:cs typeface="黑体" panose="02010609060101010101" charset="-122"/>
              </a:rPr>
              <a:t>、出</a:t>
            </a: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色</a:t>
            </a:r>
            <a:r>
              <a:rPr sz="1350" spc="-30" dirty="0">
                <a:latin typeface="黑体" panose="02010609060101010101" charset="-122"/>
                <a:cs typeface="黑体" panose="02010609060101010101" charset="-122"/>
              </a:rPr>
              <a:t>的</a:t>
            </a: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A</a:t>
            </a:r>
            <a:r>
              <a:rPr sz="1350" spc="-45" dirty="0">
                <a:latin typeface="黑体" panose="02010609060101010101" charset="-122"/>
                <a:cs typeface="黑体" panose="02010609060101010101" charset="-122"/>
              </a:rPr>
              <a:t>l</a:t>
            </a:r>
            <a:r>
              <a:rPr sz="1350" spc="-30" dirty="0">
                <a:latin typeface="黑体" panose="02010609060101010101" charset="-122"/>
                <a:cs typeface="黑体" panose="02010609060101010101" charset="-122"/>
              </a:rPr>
              <a:t>算</a:t>
            </a: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法</a:t>
            </a:r>
            <a:r>
              <a:rPr sz="1350" spc="-30" dirty="0">
                <a:latin typeface="黑体" panose="02010609060101010101" charset="-122"/>
                <a:cs typeface="黑体" panose="02010609060101010101" charset="-122"/>
              </a:rPr>
              <a:t>、</a:t>
            </a: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轻</a:t>
            </a:r>
            <a:r>
              <a:rPr sz="1350" spc="-30" dirty="0">
                <a:latin typeface="黑体" panose="02010609060101010101" charset="-122"/>
                <a:cs typeface="黑体" panose="02010609060101010101" charset="-122"/>
              </a:rPr>
              <a:t>便和</a:t>
            </a: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精</a:t>
            </a:r>
            <a:r>
              <a:rPr sz="1350" spc="-30" dirty="0">
                <a:latin typeface="黑体" panose="02010609060101010101" charset="-122"/>
                <a:cs typeface="黑体" panose="02010609060101010101" charset="-122"/>
              </a:rPr>
              <a:t>密</a:t>
            </a: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的</a:t>
            </a:r>
            <a:r>
              <a:rPr sz="1350" spc="-30" dirty="0">
                <a:latin typeface="黑体" panose="02010609060101010101" charset="-122"/>
                <a:cs typeface="黑体" panose="02010609060101010101" charset="-122"/>
              </a:rPr>
              <a:t>机</a:t>
            </a: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械</a:t>
            </a:r>
            <a:r>
              <a:rPr sz="1350" spc="-30" dirty="0">
                <a:latin typeface="黑体" panose="02010609060101010101" charset="-122"/>
                <a:cs typeface="黑体" panose="02010609060101010101" charset="-122"/>
              </a:rPr>
              <a:t>结构</a:t>
            </a: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提</a:t>
            </a:r>
            <a:r>
              <a:rPr sz="1350" spc="-30" dirty="0">
                <a:latin typeface="黑体" panose="02010609060101010101" charset="-122"/>
                <a:cs typeface="黑体" panose="02010609060101010101" charset="-122"/>
              </a:rPr>
              <a:t>供</a:t>
            </a: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的</a:t>
            </a:r>
            <a:r>
              <a:rPr sz="1350" spc="-30" dirty="0">
                <a:latin typeface="黑体" panose="02010609060101010101" charset="-122"/>
                <a:cs typeface="黑体" panose="02010609060101010101" charset="-122"/>
              </a:rPr>
              <a:t>支持</a:t>
            </a: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作</a:t>
            </a:r>
            <a:r>
              <a:rPr sz="1350" spc="-30" dirty="0">
                <a:latin typeface="黑体" panose="02010609060101010101" charset="-122"/>
                <a:cs typeface="黑体" panose="02010609060101010101" charset="-122"/>
              </a:rPr>
              <a:t>用</a:t>
            </a: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，帮</a:t>
            </a:r>
            <a:r>
              <a:rPr sz="1350" spc="-30" dirty="0">
                <a:latin typeface="黑体" panose="02010609060101010101" charset="-122"/>
                <a:cs typeface="黑体" panose="02010609060101010101" charset="-122"/>
              </a:rPr>
              <a:t>助患者提升日</a:t>
            </a:r>
            <a:r>
              <a:rPr sz="1350" spc="-5" dirty="0">
                <a:latin typeface="黑体" panose="02010609060101010101" charset="-122"/>
                <a:cs typeface="黑体" panose="02010609060101010101" charset="-122"/>
              </a:rPr>
              <a:t>常 </a:t>
            </a:r>
            <a:r>
              <a:rPr sz="1350" spc="-30" dirty="0">
                <a:latin typeface="黑体" panose="02010609060101010101" charset="-122"/>
                <a:cs typeface="黑体" panose="02010609060101010101" charset="-122"/>
              </a:rPr>
              <a:t>生</a:t>
            </a: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活</a:t>
            </a:r>
            <a:r>
              <a:rPr sz="1350" spc="-30" dirty="0">
                <a:latin typeface="黑体" panose="02010609060101010101" charset="-122"/>
                <a:cs typeface="黑体" panose="02010609060101010101" charset="-122"/>
              </a:rPr>
              <a:t>应</a:t>
            </a: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对</a:t>
            </a:r>
            <a:r>
              <a:rPr sz="1350" spc="-30" dirty="0">
                <a:latin typeface="黑体" panose="02010609060101010101" charset="-122"/>
                <a:cs typeface="黑体" panose="02010609060101010101" charset="-122"/>
              </a:rPr>
              <a:t>能力</a:t>
            </a: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1350" spc="-30" dirty="0">
                <a:latin typeface="黑体" panose="02010609060101010101" charset="-122"/>
                <a:cs typeface="黑体" panose="02010609060101010101" charset="-122"/>
              </a:rPr>
              <a:t>并</a:t>
            </a:r>
            <a:r>
              <a:rPr sz="1350" b="1" spc="-30" dirty="0">
                <a:latin typeface="黑体" panose="02010609060101010101" charset="-122"/>
                <a:cs typeface="黑体" panose="02010609060101010101" charset="-122"/>
              </a:rPr>
              <a:t>如正常</a:t>
            </a:r>
            <a:r>
              <a:rPr sz="1350" b="1" spc="-40" dirty="0">
                <a:latin typeface="黑体" panose="02010609060101010101" charset="-122"/>
                <a:cs typeface="黑体" panose="02010609060101010101" charset="-122"/>
              </a:rPr>
              <a:t>人</a:t>
            </a:r>
            <a:r>
              <a:rPr sz="1350" b="1" spc="-30" dirty="0">
                <a:latin typeface="黑体" panose="02010609060101010101" charset="-122"/>
                <a:cs typeface="黑体" panose="02010609060101010101" charset="-122"/>
              </a:rPr>
              <a:t>一样生</a:t>
            </a:r>
            <a:r>
              <a:rPr sz="1350" b="1" spc="-15" dirty="0">
                <a:latin typeface="黑体" panose="02010609060101010101" charset="-122"/>
                <a:cs typeface="黑体" panose="02010609060101010101" charset="-122"/>
              </a:rPr>
              <a:t>活</a:t>
            </a:r>
            <a:endParaRPr sz="1350">
              <a:latin typeface="黑体" panose="02010609060101010101" charset="-122"/>
              <a:cs typeface="黑体" panose="02010609060101010101" charset="-122"/>
            </a:endParaRPr>
          </a:p>
          <a:p>
            <a:pPr marL="297180" indent="-285115">
              <a:lnSpc>
                <a:spcPct val="100000"/>
              </a:lnSpc>
              <a:spcBef>
                <a:spcPts val="720"/>
              </a:spcBef>
              <a:buChar char="·"/>
              <a:tabLst>
                <a:tab pos="297815" algn="l"/>
              </a:tabLst>
            </a:pPr>
            <a:r>
              <a:rPr sz="1350" spc="-30" dirty="0">
                <a:latin typeface="黑体" panose="02010609060101010101" charset="-122"/>
                <a:cs typeface="黑体" panose="02010609060101010101" charset="-122"/>
              </a:rPr>
              <a:t>智</a:t>
            </a: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能</a:t>
            </a:r>
            <a:r>
              <a:rPr sz="1350" spc="-30" dirty="0">
                <a:latin typeface="黑体" panose="02010609060101010101" charset="-122"/>
                <a:cs typeface="黑体" panose="02010609060101010101" charset="-122"/>
              </a:rPr>
              <a:t>化</a:t>
            </a: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算</a:t>
            </a:r>
            <a:r>
              <a:rPr sz="1350" spc="-30" dirty="0">
                <a:latin typeface="黑体" panose="02010609060101010101" charset="-122"/>
                <a:cs typeface="黑体" panose="02010609060101010101" charset="-122"/>
              </a:rPr>
              <a:t>法可</a:t>
            </a: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使</a:t>
            </a:r>
            <a:r>
              <a:rPr sz="1350" spc="-30" dirty="0">
                <a:latin typeface="黑体" panose="02010609060101010101" charset="-122"/>
                <a:cs typeface="黑体" panose="02010609060101010101" charset="-122"/>
              </a:rPr>
              <a:t>患</a:t>
            </a: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者</a:t>
            </a:r>
            <a:r>
              <a:rPr sz="1350" spc="-30" dirty="0">
                <a:latin typeface="黑体" panose="02010609060101010101" charset="-122"/>
                <a:cs typeface="黑体" panose="02010609060101010101" charset="-122"/>
              </a:rPr>
              <a:t>逐</a:t>
            </a: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步</a:t>
            </a:r>
            <a:r>
              <a:rPr sz="1350" spc="-30" dirty="0">
                <a:latin typeface="黑体" panose="02010609060101010101" charset="-122"/>
                <a:cs typeface="黑体" panose="02010609060101010101" charset="-122"/>
              </a:rPr>
              <a:t>降低</a:t>
            </a: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机</a:t>
            </a:r>
            <a:r>
              <a:rPr sz="1350" spc="-30" dirty="0">
                <a:latin typeface="黑体" panose="02010609060101010101" charset="-122"/>
                <a:cs typeface="黑体" panose="02010609060101010101" charset="-122"/>
              </a:rPr>
              <a:t>械</a:t>
            </a: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依</a:t>
            </a:r>
            <a:r>
              <a:rPr sz="1350" spc="-30" dirty="0">
                <a:latin typeface="黑体" panose="02010609060101010101" charset="-122"/>
                <a:cs typeface="黑体" panose="02010609060101010101" charset="-122"/>
              </a:rPr>
              <a:t>赖，</a:t>
            </a: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助</a:t>
            </a:r>
            <a:r>
              <a:rPr sz="1350" spc="-30" dirty="0">
                <a:latin typeface="黑体" panose="02010609060101010101" charset="-122"/>
                <a:cs typeface="黑体" panose="02010609060101010101" charset="-122"/>
              </a:rPr>
              <a:t>力</a:t>
            </a:r>
            <a:r>
              <a:rPr sz="1350" spc="-20" dirty="0">
                <a:latin typeface="黑体" panose="02010609060101010101" charset="-122"/>
                <a:cs typeface="黑体" panose="02010609060101010101" charset="-122"/>
              </a:rPr>
              <a:t>的</a:t>
            </a:r>
            <a:r>
              <a:rPr sz="1350" spc="-30" dirty="0">
                <a:latin typeface="黑体" panose="02010609060101010101" charset="-122"/>
                <a:cs typeface="黑体" panose="02010609060101010101" charset="-122"/>
              </a:rPr>
              <a:t>同时起到平台期持续康复的作</a:t>
            </a:r>
            <a:r>
              <a:rPr sz="1350" spc="-5" dirty="0">
                <a:latin typeface="黑体" panose="02010609060101010101" charset="-122"/>
                <a:cs typeface="黑体" panose="02010609060101010101" charset="-122"/>
              </a:rPr>
              <a:t>用</a:t>
            </a:r>
            <a:endParaRPr sz="13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970768" y="2333244"/>
            <a:ext cx="3653154" cy="9423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05"/>
              </a:spcBef>
              <a:tabLst>
                <a:tab pos="1874520" algn="l"/>
              </a:tabLst>
            </a:pPr>
            <a:r>
              <a:rPr sz="2300" b="1" dirty="0">
                <a:solidFill>
                  <a:srgbClr val="132D85"/>
                </a:solidFill>
                <a:latin typeface="黑体" panose="02010609060101010101" charset="-122"/>
                <a:cs typeface="黑体" panose="02010609060101010101" charset="-122"/>
              </a:rPr>
              <a:t>Ne</a:t>
            </a:r>
            <a:r>
              <a:rPr sz="2300" b="1" spc="-15" dirty="0">
                <a:solidFill>
                  <a:srgbClr val="132D85"/>
                </a:solidFill>
                <a:latin typeface="黑体" panose="02010609060101010101" charset="-122"/>
                <a:cs typeface="黑体" panose="02010609060101010101" charset="-122"/>
              </a:rPr>
              <a:t>u</a:t>
            </a:r>
            <a:r>
              <a:rPr sz="2300" b="1" dirty="0">
                <a:solidFill>
                  <a:srgbClr val="132D85"/>
                </a:solidFill>
                <a:latin typeface="黑体" panose="02010609060101010101" charset="-122"/>
                <a:cs typeface="黑体" panose="02010609060101010101" charset="-122"/>
              </a:rPr>
              <a:t>C</a:t>
            </a:r>
            <a:r>
              <a:rPr sz="2300" b="1" spc="-15" dirty="0">
                <a:solidFill>
                  <a:srgbClr val="132D85"/>
                </a:solidFill>
                <a:latin typeface="黑体" panose="02010609060101010101" charset="-122"/>
                <a:cs typeface="黑体" panose="02010609060101010101" charset="-122"/>
              </a:rPr>
              <a:t>ir</a:t>
            </a:r>
            <a:r>
              <a:rPr sz="2300" b="1" spc="10" dirty="0">
                <a:solidFill>
                  <a:srgbClr val="132D85"/>
                </a:solidFill>
                <a:latin typeface="黑体" panose="02010609060101010101" charset="-122"/>
                <a:cs typeface="黑体" panose="02010609060101010101" charset="-122"/>
              </a:rPr>
              <a:t>-</a:t>
            </a:r>
            <a:r>
              <a:rPr sz="2300" b="1" dirty="0">
                <a:solidFill>
                  <a:srgbClr val="132D85"/>
                </a:solidFill>
                <a:latin typeface="黑体" panose="02010609060101010101" charset="-122"/>
                <a:cs typeface="黑体" panose="02010609060101010101" charset="-122"/>
              </a:rPr>
              <a:t>L</a:t>
            </a:r>
            <a:r>
              <a:rPr sz="2300" b="1" spc="-15" dirty="0">
                <a:solidFill>
                  <a:srgbClr val="132D85"/>
                </a:solidFill>
                <a:latin typeface="黑体" panose="02010609060101010101" charset="-122"/>
                <a:cs typeface="黑体" panose="02010609060101010101" charset="-122"/>
              </a:rPr>
              <a:t>i</a:t>
            </a:r>
            <a:r>
              <a:rPr sz="2300" b="1" dirty="0">
                <a:solidFill>
                  <a:srgbClr val="132D85"/>
                </a:solidFill>
                <a:latin typeface="黑体" panose="02010609060101010101" charset="-122"/>
                <a:cs typeface="黑体" panose="02010609060101010101" charset="-122"/>
              </a:rPr>
              <a:t>t</a:t>
            </a:r>
            <a:r>
              <a:rPr sz="2300" b="1" spc="-10" dirty="0">
                <a:solidFill>
                  <a:srgbClr val="132D85"/>
                </a:solidFill>
                <a:latin typeface="黑体" panose="02010609060101010101" charset="-122"/>
                <a:cs typeface="黑体" panose="02010609060101010101" charset="-122"/>
              </a:rPr>
              <a:t>e</a:t>
            </a:r>
            <a:r>
              <a:rPr sz="2300" b="1" dirty="0">
                <a:solidFill>
                  <a:srgbClr val="132D85"/>
                </a:solidFill>
                <a:latin typeface="黑体" panose="02010609060101010101" charset="-122"/>
                <a:cs typeface="黑体" panose="02010609060101010101" charset="-122"/>
              </a:rPr>
              <a:t>	</a:t>
            </a:r>
            <a:r>
              <a:rPr sz="2300" b="1" spc="5" dirty="0">
                <a:solidFill>
                  <a:srgbClr val="132D85"/>
                </a:solidFill>
                <a:latin typeface="黑体" panose="02010609060101010101" charset="-122"/>
                <a:cs typeface="黑体" panose="02010609060101010101" charset="-122"/>
              </a:rPr>
              <a:t>外骨</a:t>
            </a:r>
            <a:r>
              <a:rPr sz="2300" b="1" spc="15" dirty="0">
                <a:solidFill>
                  <a:srgbClr val="132D85"/>
                </a:solidFill>
                <a:latin typeface="黑体" panose="02010609060101010101" charset="-122"/>
                <a:cs typeface="黑体" panose="02010609060101010101" charset="-122"/>
              </a:rPr>
              <a:t>骼</a:t>
            </a:r>
            <a:r>
              <a:rPr sz="2300" b="1" spc="5" dirty="0">
                <a:solidFill>
                  <a:srgbClr val="132D85"/>
                </a:solidFill>
                <a:latin typeface="黑体" panose="02010609060101010101" charset="-122"/>
                <a:cs typeface="黑体" panose="02010609060101010101" charset="-122"/>
              </a:rPr>
              <a:t>帮助</a:t>
            </a:r>
            <a:r>
              <a:rPr sz="2300" b="1" spc="-5" dirty="0">
                <a:solidFill>
                  <a:srgbClr val="132D85"/>
                </a:solidFill>
                <a:latin typeface="黑体" panose="02010609060101010101" charset="-122"/>
                <a:cs typeface="黑体" panose="02010609060101010101" charset="-122"/>
              </a:rPr>
              <a:t>上</a:t>
            </a:r>
            <a:endParaRPr sz="2300">
              <a:latin typeface="黑体" panose="02010609060101010101" charset="-122"/>
              <a:cs typeface="黑体" panose="02010609060101010101" charset="-122"/>
            </a:endParaRPr>
          </a:p>
          <a:p>
            <a:pPr marL="12700">
              <a:lnSpc>
                <a:spcPct val="100000"/>
              </a:lnSpc>
              <a:spcBef>
                <a:spcPts val="1690"/>
              </a:spcBef>
            </a:pPr>
            <a:r>
              <a:rPr sz="2300" b="1" spc="75" dirty="0">
                <a:solidFill>
                  <a:srgbClr val="132D85"/>
                </a:solidFill>
                <a:latin typeface="黑体" panose="02010609060101010101" charset="-122"/>
                <a:cs typeface="黑体" panose="02010609060101010101" charset="-122"/>
              </a:rPr>
              <a:t>肢功能问题者</a:t>
            </a:r>
            <a:r>
              <a:rPr sz="2300" b="1" spc="90" dirty="0">
                <a:solidFill>
                  <a:srgbClr val="132D85"/>
                </a:solidFill>
                <a:latin typeface="黑体" panose="02010609060101010101" charset="-122"/>
                <a:cs typeface="黑体" panose="02010609060101010101" charset="-122"/>
              </a:rPr>
              <a:t>无</a:t>
            </a:r>
            <a:r>
              <a:rPr sz="2300" b="1" spc="75" dirty="0">
                <a:solidFill>
                  <a:srgbClr val="132D85"/>
                </a:solidFill>
                <a:latin typeface="黑体" panose="02010609060101010101" charset="-122"/>
                <a:cs typeface="黑体" panose="02010609060101010101" charset="-122"/>
              </a:rPr>
              <a:t>障碍生</a:t>
            </a:r>
            <a:r>
              <a:rPr sz="2300" b="1" spc="-5" dirty="0">
                <a:solidFill>
                  <a:srgbClr val="132D85"/>
                </a:solidFill>
                <a:latin typeface="黑体" panose="02010609060101010101" charset="-122"/>
                <a:cs typeface="黑体" panose="02010609060101010101" charset="-122"/>
              </a:rPr>
              <a:t>活</a:t>
            </a:r>
            <a:endParaRPr sz="23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268711" y="3627754"/>
            <a:ext cx="5791200" cy="4671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17295" y="8424969"/>
            <a:ext cx="2156460" cy="500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75"/>
              </a:lnSpc>
            </a:pPr>
            <a:r>
              <a:rPr sz="2300" b="1" spc="-15" dirty="0">
                <a:solidFill>
                  <a:srgbClr val="EF8000"/>
                </a:solidFill>
                <a:latin typeface="Arial" panose="020B0604020202020204"/>
                <a:cs typeface="Arial" panose="020B0604020202020204"/>
              </a:rPr>
              <a:t>CEC</a:t>
            </a:r>
            <a:r>
              <a:rPr sz="2300" b="1" spc="20" dirty="0">
                <a:solidFill>
                  <a:srgbClr val="EF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300" b="1" spc="-25" dirty="0">
                <a:latin typeface="Arial" panose="020B0604020202020204"/>
                <a:cs typeface="Arial" panose="020B0604020202020204"/>
              </a:rPr>
              <a:t>CAPITAL</a:t>
            </a:r>
            <a:endParaRPr sz="2300">
              <a:latin typeface="Arial" panose="020B0604020202020204"/>
              <a:cs typeface="Arial" panose="020B0604020202020204"/>
            </a:endParaRPr>
          </a:p>
          <a:p>
            <a:pPr marL="13970">
              <a:lnSpc>
                <a:spcPts val="1445"/>
              </a:lnSpc>
              <a:tabLst>
                <a:tab pos="1972310" algn="l"/>
              </a:tabLst>
            </a:pPr>
            <a:r>
              <a:rPr sz="1350" b="1" spc="-15" dirty="0">
                <a:latin typeface="楷体" panose="02010609060101010101" charset="-122"/>
                <a:cs typeface="楷体" panose="02010609060101010101" charset="-122"/>
              </a:rPr>
              <a:t>易</a:t>
            </a:r>
            <a:r>
              <a:rPr sz="1350" b="1" spc="13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50" b="1" spc="-15" dirty="0">
                <a:latin typeface="楷体" panose="02010609060101010101" charset="-122"/>
                <a:cs typeface="楷体" panose="02010609060101010101" charset="-122"/>
              </a:rPr>
              <a:t>凯</a:t>
            </a:r>
            <a:r>
              <a:rPr sz="1350" b="1" spc="14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50" b="1" spc="-15" dirty="0">
                <a:latin typeface="楷体" panose="02010609060101010101" charset="-122"/>
                <a:cs typeface="楷体" panose="02010609060101010101" charset="-122"/>
              </a:rPr>
              <a:t>资</a:t>
            </a:r>
            <a:r>
              <a:rPr sz="1350" b="1" spc="13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50" b="1" spc="-15" dirty="0">
                <a:latin typeface="楷体" panose="02010609060101010101" charset="-122"/>
                <a:cs typeface="楷体" panose="02010609060101010101" charset="-122"/>
              </a:rPr>
              <a:t>本</a:t>
            </a:r>
            <a:r>
              <a:rPr sz="1350" b="1" spc="9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50" b="1" spc="-15" dirty="0">
                <a:latin typeface="楷体" panose="02010609060101010101" charset="-122"/>
                <a:cs typeface="楷体" panose="02010609060101010101" charset="-122"/>
              </a:rPr>
              <a:t>有</a:t>
            </a:r>
            <a:r>
              <a:rPr sz="1350" b="1" spc="21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50" b="1" spc="-15" dirty="0">
                <a:latin typeface="楷体" panose="02010609060101010101" charset="-122"/>
                <a:cs typeface="楷体" panose="02010609060101010101" charset="-122"/>
              </a:rPr>
              <a:t>限</a:t>
            </a:r>
            <a:r>
              <a:rPr sz="1350" b="1" spc="14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50" b="1" spc="-15" dirty="0">
                <a:latin typeface="楷体" panose="02010609060101010101" charset="-122"/>
                <a:cs typeface="楷体" panose="02010609060101010101" charset="-122"/>
              </a:rPr>
              <a:t>公</a:t>
            </a:r>
            <a:r>
              <a:rPr sz="1350" b="1" dirty="0">
                <a:latin typeface="楷体" panose="02010609060101010101" charset="-122"/>
                <a:cs typeface="楷体" panose="02010609060101010101" charset="-122"/>
              </a:rPr>
              <a:t>	</a:t>
            </a:r>
            <a:r>
              <a:rPr sz="1350" b="1" spc="-15" dirty="0">
                <a:latin typeface="楷体" panose="02010609060101010101" charset="-122"/>
                <a:cs typeface="楷体" panose="02010609060101010101" charset="-122"/>
              </a:rPr>
              <a:t>司</a:t>
            </a:r>
            <a:endParaRPr sz="135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6188" y="707390"/>
            <a:ext cx="8117840" cy="542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5" dirty="0"/>
              <a:t>核</a:t>
            </a:r>
            <a:r>
              <a:rPr spc="125" dirty="0"/>
              <a:t>心</a:t>
            </a:r>
            <a:r>
              <a:rPr spc="135" dirty="0"/>
              <a:t>技术</a:t>
            </a:r>
            <a:r>
              <a:rPr spc="125" dirty="0"/>
              <a:t>厚</a:t>
            </a:r>
            <a:r>
              <a:rPr spc="135" dirty="0"/>
              <a:t>积薄发</a:t>
            </a:r>
            <a:r>
              <a:rPr spc="125" dirty="0"/>
              <a:t>，</a:t>
            </a:r>
            <a:r>
              <a:rPr spc="135" dirty="0"/>
              <a:t>打造</a:t>
            </a:r>
            <a:r>
              <a:rPr spc="125" dirty="0"/>
              <a:t>丰</a:t>
            </a:r>
            <a:r>
              <a:rPr spc="135" dirty="0"/>
              <a:t>富的</a:t>
            </a:r>
            <a:r>
              <a:rPr spc="125" dirty="0"/>
              <a:t>产</a:t>
            </a:r>
            <a:r>
              <a:rPr spc="135" dirty="0"/>
              <a:t>品管</a:t>
            </a:r>
            <a:r>
              <a:rPr spc="-20" dirty="0"/>
              <a:t>线</a:t>
            </a:r>
            <a:endParaRPr spc="-20" dirty="0"/>
          </a:p>
        </p:txBody>
      </p:sp>
      <p:sp>
        <p:nvSpPr>
          <p:cNvPr id="4" name="object 4"/>
          <p:cNvSpPr/>
          <p:nvPr/>
        </p:nvSpPr>
        <p:spPr>
          <a:xfrm>
            <a:off x="13685519" y="312420"/>
            <a:ext cx="2081784" cy="6070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177250" y="874775"/>
            <a:ext cx="1171575" cy="377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70" dirty="0">
                <a:latin typeface="黑体" panose="02010609060101010101" charset="-122"/>
                <a:cs typeface="黑体" panose="02010609060101010101" charset="-122"/>
              </a:rPr>
              <a:t>傲</a:t>
            </a:r>
            <a:r>
              <a:rPr sz="2300" b="1" spc="-80" dirty="0">
                <a:latin typeface="黑体" panose="02010609060101010101" charset="-122"/>
                <a:cs typeface="黑体" panose="02010609060101010101" charset="-122"/>
              </a:rPr>
              <a:t>意</a:t>
            </a:r>
            <a:r>
              <a:rPr sz="2300" b="1" spc="-70" dirty="0">
                <a:latin typeface="黑体" panose="02010609060101010101" charset="-122"/>
                <a:cs typeface="黑体" panose="02010609060101010101" charset="-122"/>
              </a:rPr>
              <a:t>科</a:t>
            </a:r>
            <a:r>
              <a:rPr sz="2300" b="1" spc="-5" dirty="0">
                <a:latin typeface="黑体" panose="02010609060101010101" charset="-122"/>
                <a:cs typeface="黑体" panose="02010609060101010101" charset="-122"/>
              </a:rPr>
              <a:t>技</a:t>
            </a:r>
            <a:endParaRPr sz="23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1200" y="8440209"/>
            <a:ext cx="2171065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70"/>
              </a:lnSpc>
            </a:pPr>
            <a:r>
              <a:rPr sz="2300" spc="-15" dirty="0">
                <a:solidFill>
                  <a:srgbClr val="EF8000"/>
                </a:solidFill>
                <a:latin typeface="Arial" panose="020B0604020202020204"/>
                <a:cs typeface="Arial" panose="020B0604020202020204"/>
              </a:rPr>
              <a:t>CEC</a:t>
            </a:r>
            <a:r>
              <a:rPr sz="2300" spc="315" dirty="0">
                <a:solidFill>
                  <a:srgbClr val="EF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300" spc="-25" dirty="0">
                <a:latin typeface="Arial" panose="020B0604020202020204"/>
                <a:cs typeface="Arial" panose="020B0604020202020204"/>
              </a:rPr>
              <a:t>CAPITAL</a:t>
            </a:r>
            <a:endParaRPr sz="2300">
              <a:latin typeface="Arial" panose="020B0604020202020204"/>
              <a:cs typeface="Arial" panose="020B0604020202020204"/>
            </a:endParaRPr>
          </a:p>
          <a:p>
            <a:pPr marL="18415">
              <a:lnSpc>
                <a:spcPts val="1380"/>
              </a:lnSpc>
              <a:tabLst>
                <a:tab pos="1992630" algn="l"/>
              </a:tabLst>
            </a:pPr>
            <a:r>
              <a:rPr sz="1300" spc="-5" dirty="0">
                <a:latin typeface="楷体" panose="02010609060101010101" charset="-122"/>
                <a:cs typeface="楷体" panose="02010609060101010101" charset="-122"/>
              </a:rPr>
              <a:t>易</a:t>
            </a:r>
            <a:r>
              <a:rPr sz="1300" spc="1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spc="-5" dirty="0">
                <a:latin typeface="楷体" panose="02010609060101010101" charset="-122"/>
                <a:cs typeface="楷体" panose="02010609060101010101" charset="-122"/>
              </a:rPr>
              <a:t>凯</a:t>
            </a:r>
            <a:r>
              <a:rPr sz="1300" spc="28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spc="-5" dirty="0">
                <a:latin typeface="楷体" panose="02010609060101010101" charset="-122"/>
                <a:cs typeface="楷体" panose="02010609060101010101" charset="-122"/>
              </a:rPr>
              <a:t>资</a:t>
            </a:r>
            <a:r>
              <a:rPr sz="1300" spc="28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spc="-5" dirty="0">
                <a:latin typeface="楷体" panose="02010609060101010101" charset="-122"/>
                <a:cs typeface="楷体" panose="02010609060101010101" charset="-122"/>
              </a:rPr>
              <a:t>本</a:t>
            </a:r>
            <a:r>
              <a:rPr sz="1300" spc="25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spc="-5" dirty="0">
                <a:latin typeface="楷体" panose="02010609060101010101" charset="-122"/>
                <a:cs typeface="楷体" panose="02010609060101010101" charset="-122"/>
              </a:rPr>
              <a:t>有</a:t>
            </a:r>
            <a:r>
              <a:rPr sz="1300" spc="23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spc="-5" dirty="0">
                <a:latin typeface="楷体" panose="02010609060101010101" charset="-122"/>
                <a:cs typeface="楷体" panose="02010609060101010101" charset="-122"/>
              </a:rPr>
              <a:t>限</a:t>
            </a:r>
            <a:r>
              <a:rPr sz="1300" spc="27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spc="-5" dirty="0">
                <a:latin typeface="楷体" panose="02010609060101010101" charset="-122"/>
                <a:cs typeface="楷体" panose="02010609060101010101" charset="-122"/>
              </a:rPr>
              <a:t>公</a:t>
            </a:r>
            <a:r>
              <a:rPr sz="1300" dirty="0">
                <a:latin typeface="楷体" panose="02010609060101010101" charset="-122"/>
                <a:cs typeface="楷体" panose="02010609060101010101" charset="-122"/>
              </a:rPr>
              <a:t>	</a:t>
            </a:r>
            <a:r>
              <a:rPr sz="1300" spc="-5" dirty="0">
                <a:latin typeface="楷体" panose="02010609060101010101" charset="-122"/>
                <a:cs typeface="楷体" panose="02010609060101010101" charset="-122"/>
              </a:rPr>
              <a:t>司</a:t>
            </a:r>
            <a:endParaRPr sz="130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934679" y="8690357"/>
            <a:ext cx="188595" cy="189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75"/>
              </a:lnSpc>
            </a:pPr>
            <a:r>
              <a:rPr sz="1300" spc="-20" dirty="0">
                <a:solidFill>
                  <a:srgbClr val="F1CEBE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sz="1300" spc="-5" dirty="0">
                <a:solidFill>
                  <a:srgbClr val="F1CEBE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4</a:t>
            </a:r>
            <a:endParaRPr sz="13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89101" y="1848485"/>
          <a:ext cx="14280515" cy="64573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6725"/>
                <a:gridCol w="2716530"/>
                <a:gridCol w="1094740"/>
                <a:gridCol w="1802764"/>
                <a:gridCol w="805814"/>
                <a:gridCol w="672465"/>
                <a:gridCol w="755650"/>
                <a:gridCol w="793115"/>
                <a:gridCol w="864234"/>
                <a:gridCol w="724534"/>
                <a:gridCol w="978534"/>
                <a:gridCol w="463550"/>
                <a:gridCol w="1240790"/>
                <a:gridCol w="891540"/>
              </a:tblGrid>
              <a:tr h="599440">
                <a:tc row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800" b="1" spc="-25" dirty="0">
                          <a:solidFill>
                            <a:srgbClr val="00489C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序</a:t>
                      </a:r>
                      <a:r>
                        <a:rPr sz="1800" b="1" dirty="0">
                          <a:solidFill>
                            <a:srgbClr val="00489C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号</a:t>
                      </a:r>
                      <a:endParaRPr sz="18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5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sz="14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5715" algn="ctr">
                        <a:lnSpc>
                          <a:spcPct val="100000"/>
                        </a:lnSpc>
                      </a:pPr>
                      <a:r>
                        <a:rPr sz="21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sz="21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65468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50" b="1" spc="-15" dirty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傲</a:t>
                      </a:r>
                      <a:r>
                        <a:rPr sz="1850" b="1" dirty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意</a:t>
                      </a:r>
                      <a:r>
                        <a:rPr sz="1850" b="1" spc="-15" dirty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产品</a:t>
                      </a:r>
                      <a:r>
                        <a:rPr sz="1850" b="1" dirty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系</a:t>
                      </a:r>
                      <a:r>
                        <a:rPr sz="1850" b="1" spc="-10" dirty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列</a:t>
                      </a:r>
                      <a:endParaRPr sz="1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B68A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04800" indent="-299085">
                        <a:lnSpc>
                          <a:spcPts val="2140"/>
                        </a:lnSpc>
                        <a:spcBef>
                          <a:spcPts val="5"/>
                        </a:spcBef>
                      </a:pPr>
                      <a:r>
                        <a:rPr sz="1800" b="1" spc="-120" dirty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目标</a:t>
                      </a:r>
                      <a:r>
                        <a:rPr sz="1800" b="1" spc="-135" dirty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人</a:t>
                      </a:r>
                      <a:r>
                        <a:rPr sz="1800" b="1" spc="-120" dirty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群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适 </a:t>
                      </a:r>
                      <a:r>
                        <a:rPr sz="1800" b="1" spc="50" dirty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应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症</a:t>
                      </a:r>
                      <a:endParaRPr sz="18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2B498D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28130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50" b="1" spc="-40" dirty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产</a:t>
                      </a:r>
                      <a:r>
                        <a:rPr sz="1850" b="1" spc="-25" dirty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品</a:t>
                      </a:r>
                      <a:r>
                        <a:rPr sz="1850" b="1" spc="-40" dirty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功能定</a:t>
                      </a:r>
                      <a:r>
                        <a:rPr sz="1850" b="1" spc="-10" dirty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位</a:t>
                      </a:r>
                      <a:endParaRPr sz="1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86AAE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2698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50" b="1" spc="-15" dirty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技</a:t>
                      </a:r>
                      <a:r>
                        <a:rPr sz="1850" b="1" spc="-25" dirty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术</a:t>
                      </a:r>
                      <a:r>
                        <a:rPr sz="1850" b="1" spc="-15" dirty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开</a:t>
                      </a:r>
                      <a:r>
                        <a:rPr sz="1850" b="1" spc="-10" dirty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发</a:t>
                      </a:r>
                      <a:endParaRPr sz="1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86AAE"/>
                    </a:solidFill>
                  </a:tcPr>
                </a:tc>
                <a:tc rowSpan="2" hMerge="1">
                  <a:tcPr marL="0" marR="0" marT="0" marB="0"/>
                </a:tc>
                <a:tc>
                  <a:txBody>
                    <a:bodyPr/>
                    <a:lstStyle/>
                    <a:p>
                      <a:pPr marL="263525" marR="23495" indent="-234950">
                        <a:lnSpc>
                          <a:spcPts val="2150"/>
                        </a:lnSpc>
                        <a:spcBef>
                          <a:spcPts val="180"/>
                        </a:spcBef>
                      </a:pPr>
                      <a:r>
                        <a:rPr sz="1850" b="1" spc="-40" dirty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注册</a:t>
                      </a:r>
                      <a:r>
                        <a:rPr sz="1850" b="1" dirty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检 </a:t>
                      </a:r>
                      <a:r>
                        <a:rPr sz="1850" b="1" spc="-10" dirty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验</a:t>
                      </a:r>
                      <a:endParaRPr sz="1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228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C67AC"/>
                    </a:solidFill>
                  </a:tcPr>
                </a:tc>
                <a:tc>
                  <a:txBody>
                    <a:bodyPr/>
                    <a:lstStyle/>
                    <a:p>
                      <a:pPr marL="281940" marR="34925" indent="-234950">
                        <a:lnSpc>
                          <a:spcPts val="2100"/>
                        </a:lnSpc>
                        <a:spcBef>
                          <a:spcPts val="210"/>
                        </a:spcBef>
                      </a:pPr>
                      <a:r>
                        <a:rPr sz="1850" b="1" spc="-5" dirty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临</a:t>
                      </a:r>
                      <a:r>
                        <a:rPr sz="1850" b="1" spc="-15" dirty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床</a:t>
                      </a:r>
                      <a:r>
                        <a:rPr sz="1850" b="1" dirty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研 </a:t>
                      </a:r>
                      <a:r>
                        <a:rPr sz="1850" b="1" spc="-10" dirty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究</a:t>
                      </a:r>
                      <a:endParaRPr sz="1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266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C67AC"/>
                    </a:solidFill>
                  </a:tcPr>
                </a:tc>
                <a:tc>
                  <a:txBody>
                    <a:bodyPr/>
                    <a:lstStyle/>
                    <a:p>
                      <a:pPr marL="314960" marR="80645" indent="-234950">
                        <a:lnSpc>
                          <a:spcPts val="2170"/>
                        </a:lnSpc>
                        <a:spcBef>
                          <a:spcPts val="200"/>
                        </a:spcBef>
                      </a:pPr>
                      <a:r>
                        <a:rPr sz="1850" b="1" spc="-40" dirty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注册</a:t>
                      </a:r>
                      <a:r>
                        <a:rPr sz="1850" b="1" dirty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许 </a:t>
                      </a:r>
                      <a:r>
                        <a:rPr sz="1850" b="1" spc="-10" dirty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可</a:t>
                      </a:r>
                      <a:endParaRPr sz="1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254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C67A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229235" indent="-175260">
                        <a:lnSpc>
                          <a:spcPts val="2060"/>
                        </a:lnSpc>
                      </a:pPr>
                      <a:r>
                        <a:rPr sz="1800" b="1" spc="-85" dirty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规</a:t>
                      </a:r>
                      <a:r>
                        <a:rPr sz="1800" b="1" spc="-100" dirty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模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生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产</a:t>
                      </a:r>
                      <a:endParaRPr sz="18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2C488A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sz="1800" b="1" spc="35" dirty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商</a:t>
                      </a:r>
                      <a:r>
                        <a:rPr sz="1800" b="1" spc="25" dirty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业</a:t>
                      </a:r>
                      <a:r>
                        <a:rPr sz="1800" b="1" spc="35" dirty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销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售</a:t>
                      </a:r>
                      <a:endParaRPr sz="18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C67AB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7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1430">
                        <a:lnSpc>
                          <a:spcPts val="2060"/>
                        </a:lnSpc>
                        <a:spcBef>
                          <a:spcPts val="5"/>
                        </a:spcBef>
                      </a:pPr>
                      <a:r>
                        <a:rPr sz="1750" b="1" dirty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证书 </a:t>
                      </a:r>
                      <a:r>
                        <a:rPr sz="1750" b="1" spc="-10" dirty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分</a:t>
                      </a:r>
                      <a:r>
                        <a:rPr sz="1750" b="1" dirty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类</a:t>
                      </a:r>
                      <a:endParaRPr sz="17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B69A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403860" marR="95250" indent="-233680">
                        <a:lnSpc>
                          <a:spcPts val="2100"/>
                        </a:lnSpc>
                        <a:spcBef>
                          <a:spcPts val="5"/>
                        </a:spcBef>
                      </a:pPr>
                      <a:r>
                        <a:rPr sz="1850" b="1" spc="30" dirty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对</a:t>
                      </a:r>
                      <a:r>
                        <a:rPr sz="1850" b="1" spc="45" dirty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标</a:t>
                      </a:r>
                      <a:r>
                        <a:rPr sz="1850" b="1" spc="30" dirty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公</a:t>
                      </a:r>
                      <a:r>
                        <a:rPr sz="1850" b="1" dirty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司  </a:t>
                      </a:r>
                      <a:r>
                        <a:rPr sz="1850" b="1" spc="70" dirty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(</a:t>
                      </a:r>
                      <a:r>
                        <a:rPr sz="1850" b="1" spc="70" dirty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估</a:t>
                      </a:r>
                      <a:r>
                        <a:rPr sz="1850" b="1" spc="80" dirty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值</a:t>
                      </a:r>
                      <a:r>
                        <a:rPr sz="1850" b="1" dirty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  <a:endParaRPr sz="1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2C488D"/>
                    </a:solidFill>
                  </a:tcPr>
                </a:tc>
                <a:tc rowSpan="1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81964"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B68AC"/>
                    </a:solidFill>
                  </a:tcPr>
                </a:tc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2B498D"/>
                    </a:solidFill>
                  </a:tcPr>
                </a:tc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86AAE"/>
                    </a:solidFill>
                  </a:tcPr>
                </a:tc>
                <a:tc vMerge="1" gridSpan="2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86AAE"/>
                    </a:solidFill>
                  </a:tcPr>
                </a:tc>
                <a:tc vMerge="1" hMerge="1">
                  <a:tcPr marL="0" marR="0" marT="0" marB="0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1850" spc="20" dirty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免临</a:t>
                      </a:r>
                      <a:r>
                        <a:rPr sz="1850" dirty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床</a:t>
                      </a:r>
                      <a:endParaRPr sz="1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1079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D66AB"/>
                    </a:solidFill>
                  </a:tcPr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vMerge="1"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2C488A"/>
                    </a:solidFill>
                  </a:tcPr>
                </a:tc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C67AB"/>
                    </a:solidFill>
                  </a:tcPr>
                </a:tc>
                <a:tc vMerge="1"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B69AC"/>
                    </a:solidFill>
                  </a:tcPr>
                </a:tc>
                <a:tc vMerge="1"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2C488D"/>
                    </a:solidFill>
                  </a:tcPr>
                </a:tc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4800"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7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523240">
                        <a:lnSpc>
                          <a:spcPct val="100000"/>
                        </a:lnSpc>
                      </a:pPr>
                      <a:r>
                        <a:rPr sz="14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gForce</a:t>
                      </a:r>
                      <a:r>
                        <a:rPr sz="1450" spc="1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肌</a:t>
                      </a:r>
                      <a:r>
                        <a:rPr sz="14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电</a:t>
                      </a:r>
                      <a:r>
                        <a:rPr sz="1450" spc="1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手势</a:t>
                      </a:r>
                      <a:r>
                        <a:rPr sz="14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臂环</a:t>
                      </a:r>
                      <a:endParaRPr sz="14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30810" marR="3175">
                        <a:lnSpc>
                          <a:spcPct val="100000"/>
                        </a:lnSpc>
                        <a:spcBef>
                          <a:spcPts val="1745"/>
                        </a:spcBef>
                      </a:pPr>
                      <a:r>
                        <a:rPr sz="2150" spc="3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全场</a:t>
                      </a:r>
                      <a:r>
                        <a:rPr sz="21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景</a:t>
                      </a:r>
                      <a:endParaRPr sz="21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2216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AR VR</a:t>
                      </a:r>
                      <a:r>
                        <a:rPr sz="1800" spc="-8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sz="1800" spc="-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Metaverse</a:t>
                      </a:r>
                      <a:endParaRPr sz="18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3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 hMerge="1"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3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52070" marR="28575">
                        <a:lnSpc>
                          <a:spcPct val="102000"/>
                        </a:lnSpc>
                      </a:pPr>
                      <a:r>
                        <a:rPr sz="1450" spc="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消</a:t>
                      </a:r>
                      <a:r>
                        <a:rPr sz="14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费 </a:t>
                      </a:r>
                      <a:r>
                        <a:rPr sz="1450" spc="2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电</a:t>
                      </a:r>
                      <a:r>
                        <a:rPr sz="14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子</a:t>
                      </a:r>
                      <a:endParaRPr sz="14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9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6"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54305" marR="3175">
                        <a:lnSpc>
                          <a:spcPct val="100000"/>
                        </a:lnSpc>
                      </a:pPr>
                      <a:r>
                        <a:rPr sz="1450" spc="-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CTRL-labs</a:t>
                      </a:r>
                      <a:endParaRPr sz="14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268605" marR="3175">
                        <a:lnSpc>
                          <a:spcPts val="1675"/>
                        </a:lnSpc>
                        <a:spcBef>
                          <a:spcPts val="480"/>
                        </a:spcBef>
                      </a:pPr>
                      <a:r>
                        <a:rPr sz="1400" spc="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(</a:t>
                      </a:r>
                      <a:r>
                        <a:rPr sz="1400" spc="7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r>
                        <a:rPr sz="1400" spc="8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r>
                        <a:rPr sz="1400" spc="7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亿美金</a:t>
                      </a:r>
                      <a:r>
                        <a:rPr sz="140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  <a:endParaRPr sz="14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220980" marR="3175">
                        <a:lnSpc>
                          <a:spcPts val="2575"/>
                        </a:lnSpc>
                      </a:pPr>
                      <a:r>
                        <a:rPr sz="2150" b="1" spc="-30" dirty="0">
                          <a:solidFill>
                            <a:srgbClr val="0042DD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OSSUR</a:t>
                      </a:r>
                      <a:endParaRPr sz="21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294640" marR="317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400" spc="2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(</a:t>
                      </a:r>
                      <a:r>
                        <a:rPr sz="1400" spc="4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r>
                        <a:rPr sz="1400" spc="6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7</a:t>
                      </a:r>
                      <a:r>
                        <a:rPr sz="1400" spc="4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亿美元</a:t>
                      </a:r>
                      <a:r>
                        <a:rPr sz="140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  <a:endParaRPr sz="14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151130" marR="3175">
                        <a:lnSpc>
                          <a:spcPts val="1630"/>
                        </a:lnSpc>
                        <a:spcBef>
                          <a:spcPts val="55"/>
                        </a:spcBef>
                      </a:pPr>
                      <a:r>
                        <a:rPr sz="1450" b="1" spc="-30" dirty="0">
                          <a:solidFill>
                            <a:srgbClr val="00458A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o</a:t>
                      </a:r>
                      <a:r>
                        <a:rPr sz="1450" b="1" spc="-30" dirty="0">
                          <a:solidFill>
                            <a:srgbClr val="004385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t</a:t>
                      </a:r>
                      <a:r>
                        <a:rPr sz="1450" b="1" spc="-30" dirty="0">
                          <a:solidFill>
                            <a:srgbClr val="004285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tobock</a:t>
                      </a:r>
                      <a:r>
                        <a:rPr sz="1450" b="1" spc="-30" dirty="0">
                          <a:solidFill>
                            <a:srgbClr val="004684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.</a:t>
                      </a:r>
                      <a:endParaRPr sz="14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268605" marR="3175">
                        <a:lnSpc>
                          <a:spcPts val="1510"/>
                        </a:lnSpc>
                      </a:pPr>
                      <a:r>
                        <a:rPr sz="1350" spc="6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(50</a:t>
                      </a:r>
                      <a:r>
                        <a:rPr sz="1350" spc="-57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sz="1350" spc="11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亿</a:t>
                      </a:r>
                      <a:r>
                        <a:rPr sz="1350" spc="10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欧</a:t>
                      </a:r>
                      <a:r>
                        <a:rPr sz="1350" spc="11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元</a:t>
                      </a:r>
                      <a:r>
                        <a:rPr sz="1350" spc="-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  <a:endParaRPr sz="13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3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43864"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2216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63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E1D3"/>
                    </a:solidFill>
                  </a:tcPr>
                </a:tc>
                <a:tc hMerge="1"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CD2B8"/>
                    </a:solidFill>
                  </a:tcPr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rowSpan="2" gridSpan="2">
                  <a:txBody>
                    <a:bodyPr/>
                    <a:lstStyle/>
                    <a:p>
                      <a:pPr marL="797560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2500" b="1" spc="-45" dirty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2016</a:t>
                      </a:r>
                      <a:endParaRPr sz="25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1485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995F"/>
                    </a:solidFill>
                  </a:tcPr>
                </a:tc>
                <a:tc rowSpan="2" hMerge="1">
                  <a:tcPr marL="0" marR="0" marT="0" marB="0"/>
                </a:tc>
                <a:tc vMerge="1">
                  <a:tcPr marL="0" marR="0" marT="69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63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6050"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5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471805">
                        <a:lnSpc>
                          <a:spcPct val="100000"/>
                        </a:lnSpc>
                      </a:pPr>
                      <a:r>
                        <a:rPr sz="1850" spc="-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OHand</a:t>
                      </a:r>
                      <a:r>
                        <a:rPr sz="1850" spc="1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肌电仿生</a:t>
                      </a:r>
                      <a:r>
                        <a:rPr sz="18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手</a:t>
                      </a:r>
                      <a:endParaRPr sz="1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317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68910" marR="3175">
                        <a:lnSpc>
                          <a:spcPct val="100000"/>
                        </a:lnSpc>
                      </a:pPr>
                      <a:r>
                        <a:rPr sz="1450" spc="1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上肢截</a:t>
                      </a:r>
                      <a:r>
                        <a:rPr sz="14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肢</a:t>
                      </a:r>
                      <a:endParaRPr sz="14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708025" marR="45720" indent="-622300">
                        <a:lnSpc>
                          <a:spcPct val="110000"/>
                        </a:lnSpc>
                      </a:pPr>
                      <a:r>
                        <a:rPr sz="14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功能</a:t>
                      </a:r>
                      <a:r>
                        <a:rPr sz="1450" spc="1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型</a:t>
                      </a:r>
                      <a:r>
                        <a:rPr sz="14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智能辅</a:t>
                      </a:r>
                      <a:r>
                        <a:rPr sz="1450" spc="1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具</a:t>
                      </a:r>
                      <a:r>
                        <a:rPr sz="14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和外 </a:t>
                      </a:r>
                      <a:r>
                        <a:rPr sz="1450" spc="2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骨</a:t>
                      </a:r>
                      <a:r>
                        <a:rPr sz="14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骼</a:t>
                      </a:r>
                      <a:endParaRPr sz="14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50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 rowSpan="2" hMerge="1"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4E4E4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 gridSpan="2">
                  <a:tcPr marL="0" marR="0" marT="1485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995F"/>
                    </a:solidFill>
                  </a:tcPr>
                </a:tc>
                <a:tc vMerge="1" hMerge="1">
                  <a:tcPr marL="0" marR="0" marT="0" marB="0"/>
                </a:tc>
                <a:tc vMerge="1">
                  <a:tcPr marL="0" marR="0" marT="69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63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7650"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50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 gridSpan="2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 vMerge="1" hMerge="1">
                  <a:tcPr marL="0" marR="0" marT="0" marB="0"/>
                </a:tc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4E4E4"/>
                    </a:solidFill>
                  </a:tcPr>
                </a:tc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 marL="32385">
                        <a:lnSpc>
                          <a:spcPct val="100000"/>
                        </a:lnSpc>
                        <a:spcBef>
                          <a:spcPts val="2225"/>
                        </a:spcBef>
                      </a:pPr>
                      <a:r>
                        <a:rPr sz="2500" b="1" spc="-45" dirty="0">
                          <a:solidFill>
                            <a:srgbClr val="F85B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2021</a:t>
                      </a:r>
                      <a:endParaRPr sz="25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282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 marL="52070" marR="28575" algn="just">
                        <a:lnSpc>
                          <a:spcPts val="1730"/>
                        </a:lnSpc>
                        <a:spcBef>
                          <a:spcPts val="700"/>
                        </a:spcBef>
                      </a:pPr>
                      <a:r>
                        <a:rPr sz="1450" spc="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辅</a:t>
                      </a:r>
                      <a:r>
                        <a:rPr sz="14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具 </a:t>
                      </a:r>
                      <a:r>
                        <a:rPr sz="1450" spc="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外</a:t>
                      </a:r>
                      <a:r>
                        <a:rPr sz="14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骨 </a:t>
                      </a:r>
                      <a:r>
                        <a:rPr sz="1450" spc="37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骼</a:t>
                      </a:r>
                      <a:endParaRPr sz="14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889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63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31164"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50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6"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CE0D1"/>
                    </a:solidFill>
                  </a:tcPr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vMerge="1">
                  <a:tcPr marL="0" marR="0" marT="282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889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63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7800"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50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282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889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63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1465">
                <a:tc rowSpan="2">
                  <a:txBody>
                    <a:bodyPr/>
                    <a:lstStyle/>
                    <a:p>
                      <a:pPr marR="5715" algn="ctr">
                        <a:lnSpc>
                          <a:spcPct val="100000"/>
                        </a:lnSpc>
                        <a:spcBef>
                          <a:spcPts val="1880"/>
                        </a:spcBef>
                      </a:pPr>
                      <a:r>
                        <a:rPr sz="21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sz="21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2387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479425">
                        <a:lnSpc>
                          <a:spcPct val="100000"/>
                        </a:lnSpc>
                      </a:pPr>
                      <a:r>
                        <a:rPr sz="1450" spc="-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OB-1000</a:t>
                      </a:r>
                      <a:r>
                        <a:rPr sz="1450" spc="-1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无</a:t>
                      </a:r>
                      <a:r>
                        <a:rPr sz="14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线</a:t>
                      </a:r>
                      <a:r>
                        <a:rPr sz="1450" spc="-1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脑</a:t>
                      </a:r>
                      <a:r>
                        <a:rPr sz="14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电</a:t>
                      </a:r>
                      <a:r>
                        <a:rPr sz="1450" spc="-1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图</a:t>
                      </a:r>
                      <a:r>
                        <a:rPr sz="14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机</a:t>
                      </a:r>
                      <a:endParaRPr sz="14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73025" marR="31750" indent="5715">
                        <a:lnSpc>
                          <a:spcPts val="1620"/>
                        </a:lnSpc>
                        <a:spcBef>
                          <a:spcPts val="1210"/>
                        </a:spcBef>
                      </a:pPr>
                      <a:r>
                        <a:rPr sz="1400" spc="16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神经</a:t>
                      </a:r>
                      <a:r>
                        <a:rPr sz="1400" spc="15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科</a:t>
                      </a:r>
                      <a:r>
                        <a:rPr sz="1400" spc="16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学</a:t>
                      </a:r>
                      <a:r>
                        <a:rPr sz="140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、 </a:t>
                      </a:r>
                      <a:r>
                        <a:rPr sz="1400" spc="4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科</a:t>
                      </a:r>
                      <a:r>
                        <a:rPr sz="1400" spc="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研</a:t>
                      </a:r>
                      <a:r>
                        <a:rPr sz="1400" spc="4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sz="1400" spc="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医</a:t>
                      </a:r>
                      <a:r>
                        <a:rPr sz="1400" spc="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疗</a:t>
                      </a:r>
                      <a:endParaRPr sz="14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1536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sz="1450" spc="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64</a:t>
                      </a:r>
                      <a:r>
                        <a:rPr sz="14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通道</a:t>
                      </a:r>
                      <a:r>
                        <a:rPr sz="1450" spc="1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无</a:t>
                      </a:r>
                      <a:r>
                        <a:rPr sz="14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线脑电</a:t>
                      </a:r>
                      <a:r>
                        <a:rPr sz="1450" spc="1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图</a:t>
                      </a:r>
                      <a:r>
                        <a:rPr sz="14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机</a:t>
                      </a:r>
                      <a:endParaRPr sz="14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cPr marL="0" marR="0" marT="0" marB="0"/>
                </a:tc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52070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14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Ⅱ</a:t>
                      </a:r>
                      <a:r>
                        <a:rPr sz="1450" spc="-54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sz="14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类</a:t>
                      </a:r>
                      <a:endParaRPr sz="14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70815" marR="31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50" b="1" spc="-30" dirty="0">
                          <a:solidFill>
                            <a:srgbClr val="008497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natus</a:t>
                      </a:r>
                      <a:r>
                        <a:rPr sz="1850" spc="-30" dirty="0">
                          <a:solidFill>
                            <a:srgbClr val="00B3B8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.</a:t>
                      </a:r>
                      <a:endParaRPr sz="1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325120" marR="317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50" spc="3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(</a:t>
                      </a:r>
                      <a:r>
                        <a:rPr sz="1350" spc="4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r>
                        <a:rPr sz="1350" spc="8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sz="1350" spc="5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亿</a:t>
                      </a:r>
                      <a:r>
                        <a:rPr sz="1350" spc="4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美</a:t>
                      </a:r>
                      <a:r>
                        <a:rPr sz="1350" spc="5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金</a:t>
                      </a:r>
                      <a:r>
                        <a:rPr sz="13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  <a:endParaRPr sz="13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4814">
                <a:tc vMerge="1">
                  <a:tcPr marL="0" marR="0" marT="2387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1536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CE0D1"/>
                    </a:solidFill>
                  </a:tcPr>
                </a:tc>
                <a:tc hMerge="1"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D2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CC7A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B890"/>
                    </a:solidFill>
                  </a:tcPr>
                </a:tc>
                <a:tc hMerge="1">
                  <a:tcPr marL="0" marR="0" marT="0" marB="0"/>
                </a:tc>
                <a:tc rowSpan="2">
                  <a:txBody>
                    <a:bodyPr/>
                    <a:lstStyle/>
                    <a:p>
                      <a:pPr marL="32385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sz="2500" b="1" spc="-45" dirty="0">
                          <a:solidFill>
                            <a:srgbClr val="F75B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2022</a:t>
                      </a:r>
                      <a:endParaRPr sz="25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1511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8750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sz="14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5875">
                        <a:lnSpc>
                          <a:spcPct val="100000"/>
                        </a:lnSpc>
                      </a:pPr>
                      <a:r>
                        <a:rPr sz="1450" spc="-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NeuCir-Lite</a:t>
                      </a:r>
                      <a:r>
                        <a:rPr sz="1450" spc="-1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家</a:t>
                      </a:r>
                      <a:r>
                        <a:rPr sz="14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用</a:t>
                      </a:r>
                      <a:r>
                        <a:rPr sz="1450" spc="-1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肌</a:t>
                      </a:r>
                      <a:r>
                        <a:rPr sz="14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电</a:t>
                      </a:r>
                      <a:r>
                        <a:rPr sz="1450" spc="-1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助力</a:t>
                      </a:r>
                      <a:r>
                        <a:rPr sz="14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外</a:t>
                      </a:r>
                      <a:r>
                        <a:rPr sz="1450" spc="-1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骨</a:t>
                      </a:r>
                      <a:r>
                        <a:rPr sz="14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骼</a:t>
                      </a:r>
                      <a:endParaRPr sz="14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10"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317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9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79375" marR="73660" algn="just">
                        <a:lnSpc>
                          <a:spcPct val="102000"/>
                        </a:lnSpc>
                      </a:pPr>
                      <a:r>
                        <a:rPr sz="1450" spc="2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广泛神经</a:t>
                      </a:r>
                      <a:r>
                        <a:rPr sz="14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损 </a:t>
                      </a:r>
                      <a:r>
                        <a:rPr sz="1450" spc="2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伤适应症</a:t>
                      </a:r>
                      <a:r>
                        <a:rPr sz="14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的 </a:t>
                      </a:r>
                      <a:r>
                        <a:rPr sz="1450" spc="1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功</a:t>
                      </a:r>
                      <a:r>
                        <a:rPr sz="14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能</a:t>
                      </a:r>
                      <a:r>
                        <a:rPr sz="1450" spc="1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性康</a:t>
                      </a:r>
                      <a:r>
                        <a:rPr sz="14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复</a:t>
                      </a:r>
                      <a:endParaRPr sz="14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3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7465" algn="ctr">
                        <a:lnSpc>
                          <a:spcPct val="100000"/>
                        </a:lnSpc>
                      </a:pPr>
                      <a:r>
                        <a:rPr sz="1450" spc="1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精</a:t>
                      </a:r>
                      <a:r>
                        <a:rPr sz="14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准</a:t>
                      </a:r>
                      <a:r>
                        <a:rPr sz="1450" spc="1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、个</a:t>
                      </a:r>
                      <a:r>
                        <a:rPr sz="14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性</a:t>
                      </a:r>
                      <a:r>
                        <a:rPr sz="1450" spc="1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化康</a:t>
                      </a:r>
                      <a:r>
                        <a:rPr sz="14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复治</a:t>
                      </a:r>
                      <a:endParaRPr sz="14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R="25527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疗</a:t>
                      </a:r>
                      <a:endParaRPr sz="14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1511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950"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cPr marL="0" marR="0" marT="0" marB="0"/>
                </a:tc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 marL="34290" marR="28575" indent="17780" algn="just">
                        <a:lnSpc>
                          <a:spcPct val="101000"/>
                        </a:lnSpc>
                        <a:spcBef>
                          <a:spcPts val="705"/>
                        </a:spcBef>
                      </a:pPr>
                      <a:r>
                        <a:rPr sz="1450" spc="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辅</a:t>
                      </a:r>
                      <a:r>
                        <a:rPr sz="14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具 </a:t>
                      </a:r>
                      <a:r>
                        <a:rPr sz="1450" spc="19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外</a:t>
                      </a:r>
                      <a:r>
                        <a:rPr sz="14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骨 </a:t>
                      </a:r>
                      <a:r>
                        <a:rPr sz="1450" spc="40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骼</a:t>
                      </a:r>
                      <a:endParaRPr sz="14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895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86055" marR="3175">
                        <a:lnSpc>
                          <a:spcPct val="100000"/>
                        </a:lnSpc>
                      </a:pPr>
                      <a:r>
                        <a:rPr sz="1450" spc="10" dirty="0">
                          <a:solidFill>
                            <a:srgbClr val="008BB7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傅</a:t>
                      </a:r>
                      <a:r>
                        <a:rPr sz="1450" dirty="0">
                          <a:solidFill>
                            <a:srgbClr val="008BB7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利</a:t>
                      </a:r>
                      <a:r>
                        <a:rPr sz="1450" spc="10" dirty="0">
                          <a:solidFill>
                            <a:srgbClr val="008BB7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叶智</a:t>
                      </a:r>
                      <a:r>
                        <a:rPr sz="1450" dirty="0">
                          <a:solidFill>
                            <a:srgbClr val="008BB7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能</a:t>
                      </a:r>
                      <a:endParaRPr sz="14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2438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350" spc="-2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(</a:t>
                      </a:r>
                      <a:r>
                        <a:rPr sz="1350" spc="-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r>
                        <a:rPr sz="1350" spc="-6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r>
                        <a:rPr sz="1350" spc="-4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亿</a:t>
                      </a:r>
                      <a:r>
                        <a:rPr sz="1350" spc="-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人</a:t>
                      </a:r>
                      <a:r>
                        <a:rPr sz="1350" spc="-4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民币</a:t>
                      </a:r>
                      <a:r>
                        <a:rPr sz="13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  <a:endParaRPr sz="13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4814"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D3BB"/>
                    </a:solidFill>
                  </a:tcPr>
                </a:tc>
                <a:tc hMerge="1"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C8AB"/>
                    </a:solidFill>
                  </a:tcPr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886460">
                        <a:lnSpc>
                          <a:spcPts val="2560"/>
                        </a:lnSpc>
                        <a:spcBef>
                          <a:spcPts val="685"/>
                        </a:spcBef>
                      </a:pPr>
                      <a:r>
                        <a:rPr sz="2150" b="1" spc="-35" dirty="0">
                          <a:solidFill>
                            <a:srgbClr val="00479B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2022</a:t>
                      </a:r>
                      <a:endParaRPr sz="21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869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7D7D7"/>
                    </a:solidFill>
                  </a:tcPr>
                </a:tc>
                <a:tc hMerge="1">
                  <a:tcPr marL="0" marR="0" marT="0" marB="0"/>
                </a:tc>
                <a:tc vMerge="1">
                  <a:tcPr marL="0" marR="0" marT="895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6850"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895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6035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5715" algn="ctr">
                        <a:lnSpc>
                          <a:spcPct val="100000"/>
                        </a:lnSpc>
                      </a:pPr>
                      <a:r>
                        <a:rPr sz="21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sz="21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450" spc="-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NeuCir-E</a:t>
                      </a:r>
                      <a:r>
                        <a:rPr sz="1450" spc="-1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医</a:t>
                      </a:r>
                      <a:r>
                        <a:rPr sz="14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用</a:t>
                      </a:r>
                      <a:r>
                        <a:rPr sz="1450" spc="-1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肌</a:t>
                      </a:r>
                      <a:r>
                        <a:rPr sz="14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电</a:t>
                      </a:r>
                      <a:r>
                        <a:rPr sz="1450" spc="-1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外骨</a:t>
                      </a:r>
                      <a:r>
                        <a:rPr sz="14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骼</a:t>
                      </a:r>
                      <a:r>
                        <a:rPr sz="1450" spc="-1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康</a:t>
                      </a:r>
                      <a:r>
                        <a:rPr sz="14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复</a:t>
                      </a:r>
                      <a:endParaRPr sz="14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 gridSpan="2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 hMerge="1">
                  <a:tcPr marL="0" marR="0" marT="0" marB="0"/>
                </a:tc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52070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4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Ⅱ</a:t>
                      </a:r>
                      <a:r>
                        <a:rPr sz="1450" spc="-54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sz="14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类</a:t>
                      </a:r>
                      <a:endParaRPr sz="14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1464">
                <a:tc vMerge="1"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CE0D1"/>
                    </a:solidFill>
                  </a:tcPr>
                </a:tc>
                <a:tc hMerge="1"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8803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hMerge="1">
                  <a:tcPr marL="0" marR="0" marT="0" marB="0"/>
                </a:tc>
                <a:tc>
                  <a:txBody>
                    <a:bodyPr/>
                    <a:lstStyle/>
                    <a:p>
                      <a:pPr marL="32385">
                        <a:lnSpc>
                          <a:spcPts val="2095"/>
                        </a:lnSpc>
                        <a:spcBef>
                          <a:spcPts val="100"/>
                        </a:spcBef>
                      </a:pPr>
                      <a:r>
                        <a:rPr sz="2150" b="1" spc="-35" dirty="0">
                          <a:solidFill>
                            <a:srgbClr val="00479B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2023</a:t>
                      </a:r>
                      <a:endParaRPr sz="21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12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6D9DA"/>
                    </a:solidFill>
                  </a:tcPr>
                </a:tc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4320" marR="3175">
                        <a:lnSpc>
                          <a:spcPts val="1705"/>
                        </a:lnSpc>
                        <a:spcBef>
                          <a:spcPts val="490"/>
                        </a:spcBef>
                      </a:pPr>
                      <a:r>
                        <a:rPr sz="1450" spc="-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CYEER</a:t>
                      </a:r>
                      <a:r>
                        <a:rPr sz="1450" spc="-5" dirty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DY</a:t>
                      </a:r>
                      <a:r>
                        <a:rPr sz="1450" spc="-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NG</a:t>
                      </a:r>
                      <a:endParaRPr sz="14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6222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92C8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4165">
                <a:tc vMerge="1"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844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250" spc="-10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(</a:t>
                      </a:r>
                      <a:r>
                        <a:rPr sz="1250" spc="-9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约</a:t>
                      </a:r>
                      <a:r>
                        <a:rPr sz="1250" spc="-7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sz="1250" spc="-11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sz="1250" spc="-9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亿</a:t>
                      </a:r>
                      <a:r>
                        <a:rPr sz="1250" spc="-10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人</a:t>
                      </a:r>
                      <a:r>
                        <a:rPr sz="1250" spc="-9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民币</a:t>
                      </a:r>
                      <a:r>
                        <a:rPr sz="12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  <a:endParaRPr sz="12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565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860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sz="18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sz="18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450" spc="-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NeuCir-Max</a:t>
                      </a:r>
                      <a:r>
                        <a:rPr sz="1450" spc="-1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医</a:t>
                      </a:r>
                      <a:r>
                        <a:rPr sz="14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用</a:t>
                      </a:r>
                      <a:r>
                        <a:rPr sz="1450" spc="-1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脑</a:t>
                      </a:r>
                      <a:r>
                        <a:rPr sz="14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电</a:t>
                      </a:r>
                      <a:r>
                        <a:rPr sz="1450" spc="-1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外骨</a:t>
                      </a:r>
                      <a:r>
                        <a:rPr sz="14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骼</a:t>
                      </a:r>
                      <a:r>
                        <a:rPr sz="1450" spc="-1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康</a:t>
                      </a:r>
                      <a:r>
                        <a:rPr sz="145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复</a:t>
                      </a:r>
                      <a:endParaRPr sz="14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9EAE9"/>
                    </a:solidFill>
                  </a:tcPr>
                </a:tc>
                <a:tc hMerge="1"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8255">
                        <a:lnSpc>
                          <a:spcPts val="2030"/>
                        </a:lnSpc>
                        <a:spcBef>
                          <a:spcPts val="1010"/>
                        </a:spcBef>
                      </a:pPr>
                      <a:r>
                        <a:rPr sz="1700" spc="7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Ⅱ</a:t>
                      </a:r>
                      <a:r>
                        <a:rPr sz="170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类</a:t>
                      </a:r>
                      <a:endParaRPr sz="17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317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3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6520">
                        <a:lnSpc>
                          <a:spcPts val="1555"/>
                        </a:lnSpc>
                      </a:pPr>
                      <a:r>
                        <a:rPr sz="1600" spc="-6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N</a:t>
                      </a:r>
                      <a:r>
                        <a:rPr sz="1600" spc="-60" dirty="0">
                          <a:solidFill>
                            <a:srgbClr val="8148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EU</a:t>
                      </a:r>
                      <a:r>
                        <a:rPr sz="1600" spc="-60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ROLUTIONS</a:t>
                      </a:r>
                      <a:endParaRPr sz="16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8464"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CDCC8"/>
                    </a:solidFill>
                  </a:tcPr>
                </a:tc>
                <a:tc hMerge="1"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7D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>
                  <a:txBody>
                    <a:bodyPr/>
                    <a:lstStyle/>
                    <a:p>
                      <a:pPr marL="32385">
                        <a:lnSpc>
                          <a:spcPts val="2550"/>
                        </a:lnSpc>
                        <a:spcBef>
                          <a:spcPts val="640"/>
                        </a:spcBef>
                      </a:pPr>
                      <a:r>
                        <a:rPr sz="2150" b="1" spc="-35" dirty="0">
                          <a:solidFill>
                            <a:srgbClr val="00489C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2024</a:t>
                      </a:r>
                      <a:endParaRPr sz="215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812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7D9D9"/>
                    </a:solidFill>
                  </a:tcPr>
                </a:tc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3540"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677900" y="310895"/>
            <a:ext cx="2087880" cy="609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4177250" y="906780"/>
            <a:ext cx="1171575" cy="377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70" dirty="0">
                <a:latin typeface="黑体" panose="02010609060101010101" charset="-122"/>
                <a:cs typeface="黑体" panose="02010609060101010101" charset="-122"/>
              </a:rPr>
              <a:t>傲</a:t>
            </a:r>
            <a:r>
              <a:rPr sz="2300" b="1" spc="-80" dirty="0">
                <a:latin typeface="黑体" panose="02010609060101010101" charset="-122"/>
                <a:cs typeface="黑体" panose="02010609060101010101" charset="-122"/>
              </a:rPr>
              <a:t>意</a:t>
            </a:r>
            <a:r>
              <a:rPr sz="2300" b="1" spc="-70" dirty="0">
                <a:latin typeface="黑体" panose="02010609060101010101" charset="-122"/>
                <a:cs typeface="黑体" panose="02010609060101010101" charset="-122"/>
              </a:rPr>
              <a:t>科</a:t>
            </a:r>
            <a:r>
              <a:rPr sz="2300" b="1" spc="-5" dirty="0">
                <a:latin typeface="黑体" panose="02010609060101010101" charset="-122"/>
                <a:cs typeface="黑体" panose="02010609060101010101" charset="-122"/>
              </a:rPr>
              <a:t>技</a:t>
            </a:r>
            <a:endParaRPr sz="23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1200" y="8435637"/>
            <a:ext cx="2143760" cy="516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65"/>
              </a:lnSpc>
              <a:tabLst>
                <a:tab pos="833755" algn="l"/>
              </a:tabLst>
            </a:pPr>
            <a:r>
              <a:rPr sz="2300" b="1" spc="-15" dirty="0">
                <a:solidFill>
                  <a:srgbClr val="EF8000"/>
                </a:solidFill>
                <a:latin typeface="Arial" panose="020B0604020202020204"/>
                <a:cs typeface="Arial" panose="020B0604020202020204"/>
              </a:rPr>
              <a:t>CEC	</a:t>
            </a:r>
            <a:r>
              <a:rPr sz="2300" b="1" spc="-25" dirty="0">
                <a:latin typeface="Arial" panose="020B0604020202020204"/>
                <a:cs typeface="Arial" panose="020B0604020202020204"/>
              </a:rPr>
              <a:t>CAPITAL</a:t>
            </a:r>
            <a:endParaRPr sz="2300">
              <a:latin typeface="Arial" panose="020B0604020202020204"/>
              <a:cs typeface="Arial" panose="020B0604020202020204"/>
            </a:endParaRPr>
          </a:p>
          <a:p>
            <a:pPr marL="20320">
              <a:lnSpc>
                <a:spcPts val="1480"/>
              </a:lnSpc>
              <a:tabLst>
                <a:tab pos="1965960" algn="l"/>
              </a:tabLst>
            </a:pP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易</a:t>
            </a:r>
            <a:r>
              <a:rPr sz="1300" b="1" spc="19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凯</a:t>
            </a:r>
            <a:r>
              <a:rPr sz="1300" b="1" spc="24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资</a:t>
            </a:r>
            <a:r>
              <a:rPr sz="1300" b="1" spc="229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本</a:t>
            </a:r>
            <a:r>
              <a:rPr sz="1300" b="1" spc="18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有</a:t>
            </a:r>
            <a:r>
              <a:rPr sz="1300" b="1" spc="26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限</a:t>
            </a:r>
            <a:r>
              <a:rPr sz="1300" b="1" spc="14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公</a:t>
            </a:r>
            <a:r>
              <a:rPr sz="1300" b="1" dirty="0">
                <a:latin typeface="楷体" panose="02010609060101010101" charset="-122"/>
                <a:cs typeface="楷体" panose="02010609060101010101" charset="-122"/>
              </a:rPr>
              <a:t>	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司</a:t>
            </a:r>
            <a:endParaRPr sz="130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51408" y="1908047"/>
            <a:ext cx="6047105" cy="896619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3370"/>
              </a:lnSpc>
              <a:spcBef>
                <a:spcPts val="305"/>
              </a:spcBef>
              <a:tabLst>
                <a:tab pos="3200400" algn="l"/>
              </a:tabLst>
            </a:pPr>
            <a:r>
              <a:rPr sz="2900" b="0" spc="340" dirty="0">
                <a:latin typeface="黑体" panose="02010609060101010101" charset="-122"/>
                <a:cs typeface="黑体" panose="02010609060101010101" charset="-122"/>
              </a:rPr>
              <a:t>立</a:t>
            </a:r>
            <a:r>
              <a:rPr sz="2900" b="0" spc="325" dirty="0">
                <a:latin typeface="黑体" panose="02010609060101010101" charset="-122"/>
                <a:cs typeface="黑体" panose="02010609060101010101" charset="-122"/>
              </a:rPr>
              <a:t>足</a:t>
            </a:r>
            <a:r>
              <a:rPr sz="2900" b="0" spc="340" dirty="0">
                <a:latin typeface="黑体" panose="02010609060101010101" charset="-122"/>
                <a:cs typeface="黑体" panose="02010609060101010101" charset="-122"/>
              </a:rPr>
              <a:t>神</a:t>
            </a:r>
            <a:r>
              <a:rPr sz="2900" b="0" spc="325" dirty="0">
                <a:latin typeface="黑体" panose="02010609060101010101" charset="-122"/>
                <a:cs typeface="黑体" panose="02010609060101010101" charset="-122"/>
              </a:rPr>
              <a:t>经</a:t>
            </a:r>
            <a:r>
              <a:rPr sz="2900" b="0" spc="340" dirty="0">
                <a:latin typeface="黑体" panose="02010609060101010101" charset="-122"/>
                <a:cs typeface="黑体" panose="02010609060101010101" charset="-122"/>
              </a:rPr>
              <a:t>医</a:t>
            </a:r>
            <a:r>
              <a:rPr sz="2900" b="0" spc="325" dirty="0">
                <a:latin typeface="黑体" panose="02010609060101010101" charset="-122"/>
                <a:cs typeface="黑体" panose="02010609060101010101" charset="-122"/>
              </a:rPr>
              <a:t>学</a:t>
            </a:r>
            <a:r>
              <a:rPr sz="2900" b="0" spc="5" dirty="0"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2900" b="0" dirty="0">
                <a:latin typeface="黑体" panose="02010609060101010101" charset="-122"/>
                <a:cs typeface="黑体" panose="02010609060101010101" charset="-122"/>
              </a:rPr>
              <a:t>	</a:t>
            </a:r>
            <a:r>
              <a:rPr sz="2900" b="0" spc="340" dirty="0">
                <a:latin typeface="黑体" panose="02010609060101010101" charset="-122"/>
                <a:cs typeface="黑体" panose="02010609060101010101" charset="-122"/>
              </a:rPr>
              <a:t>着</a:t>
            </a:r>
            <a:r>
              <a:rPr sz="2900" b="0" spc="325" dirty="0">
                <a:latin typeface="黑体" panose="02010609060101010101" charset="-122"/>
                <a:cs typeface="黑体" panose="02010609060101010101" charset="-122"/>
              </a:rPr>
              <a:t>眼</a:t>
            </a:r>
            <a:r>
              <a:rPr sz="2900" b="0" spc="340" dirty="0">
                <a:latin typeface="黑体" panose="02010609060101010101" charset="-122"/>
                <a:cs typeface="黑体" panose="02010609060101010101" charset="-122"/>
              </a:rPr>
              <a:t>重</a:t>
            </a:r>
            <a:r>
              <a:rPr sz="2900" b="0" spc="325" dirty="0">
                <a:latin typeface="黑体" panose="02010609060101010101" charset="-122"/>
                <a:cs typeface="黑体" panose="02010609060101010101" charset="-122"/>
              </a:rPr>
              <a:t>大</a:t>
            </a:r>
            <a:r>
              <a:rPr sz="2900" b="0" spc="340" dirty="0">
                <a:latin typeface="黑体" panose="02010609060101010101" charset="-122"/>
                <a:cs typeface="黑体" panose="02010609060101010101" charset="-122"/>
              </a:rPr>
              <a:t>脑</a:t>
            </a:r>
            <a:r>
              <a:rPr sz="2900" b="0" spc="325" dirty="0">
                <a:latin typeface="黑体" panose="02010609060101010101" charset="-122"/>
                <a:cs typeface="黑体" panose="02010609060101010101" charset="-122"/>
              </a:rPr>
              <a:t>疾</a:t>
            </a:r>
            <a:r>
              <a:rPr sz="2900" b="0" dirty="0">
                <a:latin typeface="黑体" panose="02010609060101010101" charset="-122"/>
                <a:cs typeface="黑体" panose="02010609060101010101" charset="-122"/>
              </a:rPr>
              <a:t>病 </a:t>
            </a:r>
            <a:r>
              <a:rPr sz="2900" b="0" spc="480" dirty="0">
                <a:latin typeface="黑体" panose="02010609060101010101" charset="-122"/>
                <a:cs typeface="黑体" panose="02010609060101010101" charset="-122"/>
              </a:rPr>
              <a:t>探</a:t>
            </a:r>
            <a:r>
              <a:rPr sz="2900" b="0" spc="495" dirty="0">
                <a:latin typeface="黑体" panose="02010609060101010101" charset="-122"/>
                <a:cs typeface="黑体" panose="02010609060101010101" charset="-122"/>
              </a:rPr>
              <a:t>索</a:t>
            </a:r>
            <a:r>
              <a:rPr sz="2900" b="0" spc="480" dirty="0">
                <a:latin typeface="黑体" panose="02010609060101010101" charset="-122"/>
                <a:cs typeface="黑体" panose="02010609060101010101" charset="-122"/>
              </a:rPr>
              <a:t>脑</a:t>
            </a:r>
            <a:r>
              <a:rPr sz="2900" b="0" spc="495" dirty="0">
                <a:latin typeface="黑体" panose="02010609060101010101" charset="-122"/>
                <a:cs typeface="黑体" panose="02010609060101010101" charset="-122"/>
              </a:rPr>
              <a:t>科</a:t>
            </a:r>
            <a:r>
              <a:rPr sz="2900" b="0" spc="480" dirty="0">
                <a:latin typeface="黑体" panose="02010609060101010101" charset="-122"/>
                <a:cs typeface="黑体" panose="02010609060101010101" charset="-122"/>
              </a:rPr>
              <a:t>学</a:t>
            </a:r>
            <a:r>
              <a:rPr sz="2900" b="0" spc="495" dirty="0">
                <a:latin typeface="黑体" panose="02010609060101010101" charset="-122"/>
                <a:cs typeface="黑体" panose="02010609060101010101" charset="-122"/>
              </a:rPr>
              <a:t>星</a:t>
            </a:r>
            <a:r>
              <a:rPr sz="2900" b="0" spc="480" dirty="0">
                <a:latin typeface="黑体" panose="02010609060101010101" charset="-122"/>
                <a:cs typeface="黑体" panose="02010609060101010101" charset="-122"/>
              </a:rPr>
              <a:t>辰</a:t>
            </a:r>
            <a:r>
              <a:rPr sz="2900" b="0" spc="495" dirty="0">
                <a:latin typeface="黑体" panose="02010609060101010101" charset="-122"/>
                <a:cs typeface="黑体" panose="02010609060101010101" charset="-122"/>
              </a:rPr>
              <a:t>大</a:t>
            </a:r>
            <a:r>
              <a:rPr sz="2900" b="0" spc="5" dirty="0">
                <a:latin typeface="黑体" panose="02010609060101010101" charset="-122"/>
                <a:cs typeface="黑体" panose="02010609060101010101" charset="-122"/>
              </a:rPr>
              <a:t>海</a:t>
            </a:r>
            <a:endParaRPr sz="29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2459" y="6460489"/>
            <a:ext cx="1589405" cy="405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5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行</a:t>
            </a:r>
            <a:r>
              <a:rPr sz="2500" b="1" spc="-6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业</a:t>
            </a:r>
            <a:r>
              <a:rPr sz="2500" b="1" spc="-5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与</a:t>
            </a:r>
            <a:r>
              <a:rPr sz="2500" b="1" spc="-6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市</a:t>
            </a:r>
            <a:r>
              <a:rPr sz="2500" b="1" spc="-1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场</a:t>
            </a:r>
            <a:endParaRPr sz="25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74399" y="6490970"/>
            <a:ext cx="1589405" cy="405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50" dirty="0">
                <a:solidFill>
                  <a:srgbClr val="394E6C"/>
                </a:solidFill>
                <a:latin typeface="黑体" panose="02010609060101010101" charset="-122"/>
                <a:cs typeface="黑体" panose="02010609060101010101" charset="-122"/>
              </a:rPr>
              <a:t>产</a:t>
            </a:r>
            <a:r>
              <a:rPr sz="2500" b="1" spc="-65" dirty="0">
                <a:solidFill>
                  <a:srgbClr val="394E6C"/>
                </a:solidFill>
                <a:latin typeface="黑体" panose="02010609060101010101" charset="-122"/>
                <a:cs typeface="黑体" panose="02010609060101010101" charset="-122"/>
              </a:rPr>
              <a:t>品</a:t>
            </a:r>
            <a:r>
              <a:rPr sz="2500" b="1" spc="-50" dirty="0">
                <a:solidFill>
                  <a:srgbClr val="394E6C"/>
                </a:solidFill>
                <a:latin typeface="黑体" panose="02010609060101010101" charset="-122"/>
                <a:cs typeface="黑体" panose="02010609060101010101" charset="-122"/>
              </a:rPr>
              <a:t>与</a:t>
            </a:r>
            <a:r>
              <a:rPr sz="2500" b="1" spc="-65" dirty="0">
                <a:solidFill>
                  <a:srgbClr val="394E6C"/>
                </a:solidFill>
                <a:latin typeface="黑体" panose="02010609060101010101" charset="-122"/>
                <a:cs typeface="黑体" panose="02010609060101010101" charset="-122"/>
              </a:rPr>
              <a:t>业</a:t>
            </a:r>
            <a:r>
              <a:rPr sz="2500" b="1" spc="-15" dirty="0">
                <a:solidFill>
                  <a:srgbClr val="394E6C"/>
                </a:solidFill>
                <a:latin typeface="黑体" panose="02010609060101010101" charset="-122"/>
                <a:cs typeface="黑体" panose="02010609060101010101" charset="-122"/>
              </a:rPr>
              <a:t>务</a:t>
            </a:r>
            <a:endParaRPr sz="25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81007" y="6460489"/>
            <a:ext cx="1278255" cy="405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5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未</a:t>
            </a:r>
            <a:r>
              <a:rPr sz="2500" b="1" spc="-6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来</a:t>
            </a:r>
            <a:r>
              <a:rPr sz="2500" b="1" spc="-5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规</a:t>
            </a:r>
            <a:r>
              <a:rPr sz="2500" b="1" spc="-1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划</a:t>
            </a:r>
            <a:endParaRPr sz="25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878816" y="6484861"/>
            <a:ext cx="2837180" cy="405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5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财</a:t>
            </a:r>
            <a:r>
              <a:rPr sz="2500" b="1" spc="-6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务</a:t>
            </a:r>
            <a:r>
              <a:rPr sz="2500" b="1" spc="-5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预</a:t>
            </a:r>
            <a:r>
              <a:rPr sz="2500" b="1" spc="-6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测</a:t>
            </a:r>
            <a:r>
              <a:rPr sz="2500" b="1" spc="-5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与</a:t>
            </a:r>
            <a:r>
              <a:rPr sz="2500" b="1" spc="-6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融</a:t>
            </a:r>
            <a:r>
              <a:rPr sz="2500" b="1" spc="-5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资计</a:t>
            </a:r>
            <a:r>
              <a:rPr sz="2500" b="1" spc="-1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划</a:t>
            </a:r>
            <a:endParaRPr sz="2500">
              <a:latin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685519" y="310895"/>
            <a:ext cx="2087880" cy="609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4177250" y="894715"/>
            <a:ext cx="1193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45" dirty="0">
                <a:latin typeface="黑体" panose="02010609060101010101" charset="-122"/>
                <a:cs typeface="黑体" panose="02010609060101010101" charset="-122"/>
              </a:rPr>
              <a:t>傲</a:t>
            </a:r>
            <a:r>
              <a:rPr sz="2400" b="1" spc="-155" dirty="0">
                <a:latin typeface="黑体" panose="02010609060101010101" charset="-122"/>
                <a:cs typeface="黑体" panose="02010609060101010101" charset="-122"/>
              </a:rPr>
              <a:t>意</a:t>
            </a:r>
            <a:r>
              <a:rPr sz="2400" b="1" spc="-145" dirty="0">
                <a:latin typeface="黑体" panose="02010609060101010101" charset="-122"/>
                <a:cs typeface="黑体" panose="02010609060101010101" charset="-122"/>
              </a:rPr>
              <a:t>科</a:t>
            </a:r>
            <a:r>
              <a:rPr sz="2400" b="1" spc="-10" dirty="0">
                <a:latin typeface="黑体" panose="02010609060101010101" charset="-122"/>
                <a:cs typeface="黑体" panose="02010609060101010101" charset="-122"/>
              </a:rPr>
              <a:t>技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988800" y="2853309"/>
            <a:ext cx="1971675" cy="546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 algn="ctr">
              <a:lnSpc>
                <a:spcPct val="100000"/>
              </a:lnSpc>
              <a:spcBef>
                <a:spcPts val="100"/>
              </a:spcBef>
            </a:pPr>
            <a:r>
              <a:rPr sz="1150" b="1" spc="-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服</a:t>
            </a:r>
            <a:r>
              <a:rPr sz="1150" b="1" spc="-24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150" b="1" spc="-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务</a:t>
            </a:r>
            <a:r>
              <a:rPr sz="1150" b="1" spc="-26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150" b="1" spc="-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边</a:t>
            </a:r>
            <a:r>
              <a:rPr sz="1150" b="1" spc="-23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150" b="1" spc="-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界</a:t>
            </a:r>
            <a:r>
              <a:rPr sz="1150" b="1" spc="-254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150" b="1" spc="-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延</a:t>
            </a:r>
            <a:r>
              <a:rPr sz="1150" b="1" spc="-26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150" b="1" spc="-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伸</a:t>
            </a:r>
            <a:endParaRPr sz="1150">
              <a:latin typeface="黑体" panose="02010609060101010101" charset="-122"/>
              <a:cs typeface="黑体" panose="02010609060101010101" charset="-122"/>
            </a:endParaRPr>
          </a:p>
          <a:p>
            <a:pPr marL="12700" marR="5080" algn="ctr">
              <a:lnSpc>
                <a:spcPts val="1320"/>
              </a:lnSpc>
              <a:spcBef>
                <a:spcPts val="115"/>
              </a:spcBef>
            </a:pPr>
            <a:r>
              <a:rPr sz="1150" spc="-60" dirty="0">
                <a:latin typeface="黑体" panose="02010609060101010101" charset="-122"/>
                <a:cs typeface="黑体" panose="02010609060101010101" charset="-122"/>
              </a:rPr>
              <a:t>线下</a:t>
            </a:r>
            <a:r>
              <a:rPr sz="1150" spc="-70" dirty="0">
                <a:latin typeface="黑体" panose="02010609060101010101" charset="-122"/>
                <a:cs typeface="黑体" panose="02010609060101010101" charset="-122"/>
              </a:rPr>
              <a:t>设</a:t>
            </a:r>
            <a:r>
              <a:rPr sz="1150" spc="-60" dirty="0">
                <a:latin typeface="黑体" panose="02010609060101010101" charset="-122"/>
                <a:cs typeface="黑体" panose="02010609060101010101" charset="-122"/>
              </a:rPr>
              <a:t>备结合线上</a:t>
            </a:r>
            <a:r>
              <a:rPr sz="1150" spc="-70" dirty="0">
                <a:latin typeface="黑体" panose="02010609060101010101" charset="-122"/>
                <a:cs typeface="黑体" panose="02010609060101010101" charset="-122"/>
              </a:rPr>
              <a:t>服</a:t>
            </a:r>
            <a:r>
              <a:rPr sz="1150" spc="-60" dirty="0">
                <a:latin typeface="黑体" panose="02010609060101010101" charset="-122"/>
                <a:cs typeface="黑体" panose="02010609060101010101" charset="-122"/>
              </a:rPr>
              <a:t>务和数字</a:t>
            </a:r>
            <a:r>
              <a:rPr sz="1150" dirty="0">
                <a:latin typeface="黑体" panose="02010609060101010101" charset="-122"/>
                <a:cs typeface="黑体" panose="02010609060101010101" charset="-122"/>
              </a:rPr>
              <a:t>化 </a:t>
            </a:r>
            <a:r>
              <a:rPr sz="1150" spc="-50" dirty="0">
                <a:latin typeface="黑体" panose="02010609060101010101" charset="-122"/>
                <a:cs typeface="黑体" panose="02010609060101010101" charset="-122"/>
              </a:rPr>
              <a:t>管</a:t>
            </a:r>
            <a:r>
              <a:rPr sz="1150" spc="-60" dirty="0">
                <a:latin typeface="黑体" panose="02010609060101010101" charset="-122"/>
                <a:cs typeface="黑体" panose="02010609060101010101" charset="-122"/>
              </a:rPr>
              <a:t>理</a:t>
            </a:r>
            <a:r>
              <a:rPr sz="1150" spc="-50" dirty="0">
                <a:latin typeface="黑体" panose="02010609060101010101" charset="-122"/>
                <a:cs typeface="黑体" panose="02010609060101010101" charset="-122"/>
              </a:rPr>
              <a:t>，提</a:t>
            </a:r>
            <a:r>
              <a:rPr sz="1150" spc="-60" dirty="0">
                <a:latin typeface="黑体" panose="02010609060101010101" charset="-122"/>
                <a:cs typeface="黑体" panose="02010609060101010101" charset="-122"/>
              </a:rPr>
              <a:t>升</a:t>
            </a:r>
            <a:r>
              <a:rPr sz="1150" spc="-50" dirty="0">
                <a:latin typeface="黑体" panose="02010609060101010101" charset="-122"/>
                <a:cs typeface="黑体" panose="02010609060101010101" charset="-122"/>
              </a:rPr>
              <a:t>居家</a:t>
            </a:r>
            <a:r>
              <a:rPr sz="1150" spc="-60" dirty="0">
                <a:latin typeface="黑体" panose="02010609060101010101" charset="-122"/>
                <a:cs typeface="黑体" panose="02010609060101010101" charset="-122"/>
              </a:rPr>
              <a:t>康</a:t>
            </a:r>
            <a:r>
              <a:rPr sz="1150" spc="-50" dirty="0">
                <a:latin typeface="黑体" panose="02010609060101010101" charset="-122"/>
                <a:cs typeface="黑体" panose="02010609060101010101" charset="-122"/>
              </a:rPr>
              <a:t>复效</a:t>
            </a:r>
            <a:r>
              <a:rPr sz="1150" dirty="0">
                <a:latin typeface="黑体" panose="02010609060101010101" charset="-122"/>
                <a:cs typeface="黑体" panose="02010609060101010101" charset="-122"/>
              </a:rPr>
              <a:t>果</a:t>
            </a:r>
            <a:endParaRPr sz="11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36667" y="3880230"/>
            <a:ext cx="15240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90" dirty="0">
                <a:solidFill>
                  <a:srgbClr val="005BAC"/>
                </a:solidFill>
                <a:latin typeface="黑体" panose="02010609060101010101" charset="-122"/>
                <a:cs typeface="黑体" panose="02010609060101010101" charset="-122"/>
              </a:rPr>
              <a:t>院</a:t>
            </a:r>
            <a:r>
              <a:rPr sz="3000" b="1" spc="-75" dirty="0">
                <a:solidFill>
                  <a:srgbClr val="005BAC"/>
                </a:solidFill>
                <a:latin typeface="黑体" panose="02010609060101010101" charset="-122"/>
                <a:cs typeface="黑体" panose="02010609060101010101" charset="-122"/>
              </a:rPr>
              <a:t>内</a:t>
            </a:r>
            <a:r>
              <a:rPr sz="3000" b="1" spc="-90" dirty="0">
                <a:solidFill>
                  <a:srgbClr val="005BAC"/>
                </a:solidFill>
                <a:latin typeface="黑体" panose="02010609060101010101" charset="-122"/>
                <a:cs typeface="黑体" panose="02010609060101010101" charset="-122"/>
              </a:rPr>
              <a:t>场</a:t>
            </a:r>
            <a:r>
              <a:rPr sz="3000" b="1" spc="-15" dirty="0">
                <a:solidFill>
                  <a:srgbClr val="005BAC"/>
                </a:solidFill>
                <a:latin typeface="黑体" panose="02010609060101010101" charset="-122"/>
                <a:cs typeface="黑体" panose="02010609060101010101" charset="-122"/>
              </a:rPr>
              <a:t>景</a:t>
            </a:r>
            <a:endParaRPr sz="30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68959" y="3330067"/>
            <a:ext cx="1863725" cy="126301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 marR="5080" indent="4445" algn="ctr">
              <a:lnSpc>
                <a:spcPct val="114000"/>
              </a:lnSpc>
              <a:spcBef>
                <a:spcPts val="35"/>
              </a:spcBef>
            </a:pPr>
            <a:r>
              <a:rPr sz="2400" b="1" spc="-25" dirty="0">
                <a:solidFill>
                  <a:srgbClr val="ED5600"/>
                </a:solidFill>
                <a:latin typeface="黑体" panose="02010609060101010101" charset="-122"/>
                <a:cs typeface="黑体" panose="02010609060101010101" charset="-122"/>
              </a:rPr>
              <a:t>全</a:t>
            </a:r>
            <a:r>
              <a:rPr sz="2400" b="1" spc="-35" dirty="0">
                <a:solidFill>
                  <a:srgbClr val="ED5600"/>
                </a:solidFill>
                <a:latin typeface="黑体" panose="02010609060101010101" charset="-122"/>
                <a:cs typeface="黑体" panose="02010609060101010101" charset="-122"/>
              </a:rPr>
              <a:t>场</a:t>
            </a:r>
            <a:r>
              <a:rPr sz="2400" b="1" spc="-25" dirty="0">
                <a:solidFill>
                  <a:srgbClr val="ED5600"/>
                </a:solidFill>
                <a:latin typeface="黑体" panose="02010609060101010101" charset="-122"/>
                <a:cs typeface="黑体" panose="02010609060101010101" charset="-122"/>
              </a:rPr>
              <a:t>景闭</a:t>
            </a:r>
            <a:r>
              <a:rPr sz="2400" b="1" spc="-35" dirty="0">
                <a:solidFill>
                  <a:srgbClr val="ED5600"/>
                </a:solidFill>
                <a:latin typeface="黑体" panose="02010609060101010101" charset="-122"/>
                <a:cs typeface="黑体" panose="02010609060101010101" charset="-122"/>
              </a:rPr>
              <a:t>环</a:t>
            </a:r>
            <a:r>
              <a:rPr sz="2400" b="1" spc="-10" dirty="0">
                <a:solidFill>
                  <a:srgbClr val="ED5600"/>
                </a:solidFill>
                <a:latin typeface="黑体" panose="02010609060101010101" charset="-122"/>
                <a:cs typeface="黑体" panose="02010609060101010101" charset="-122"/>
              </a:rPr>
              <a:t>式 </a:t>
            </a:r>
            <a:r>
              <a:rPr sz="2400" b="1" dirty="0">
                <a:solidFill>
                  <a:srgbClr val="ED5600"/>
                </a:solidFill>
                <a:latin typeface="黑体" panose="02010609060101010101" charset="-122"/>
                <a:cs typeface="黑体" panose="02010609060101010101" charset="-122"/>
              </a:rPr>
              <a:t>神经</a:t>
            </a:r>
            <a:r>
              <a:rPr sz="2400" b="1" spc="10" dirty="0">
                <a:solidFill>
                  <a:srgbClr val="ED5600"/>
                </a:solidFill>
                <a:latin typeface="黑体" panose="02010609060101010101" charset="-122"/>
                <a:cs typeface="黑体" panose="02010609060101010101" charset="-122"/>
              </a:rPr>
              <a:t>康</a:t>
            </a:r>
            <a:r>
              <a:rPr sz="2400" b="1" dirty="0">
                <a:solidFill>
                  <a:srgbClr val="ED5600"/>
                </a:solidFill>
                <a:latin typeface="黑体" panose="02010609060101010101" charset="-122"/>
                <a:cs typeface="黑体" panose="02010609060101010101" charset="-122"/>
              </a:rPr>
              <a:t>复医</a:t>
            </a:r>
            <a:r>
              <a:rPr sz="2400" b="1" spc="-10" dirty="0">
                <a:solidFill>
                  <a:srgbClr val="ED5600"/>
                </a:solidFill>
                <a:latin typeface="黑体" panose="02010609060101010101" charset="-122"/>
                <a:cs typeface="黑体" panose="02010609060101010101" charset="-122"/>
              </a:rPr>
              <a:t>学 </a:t>
            </a:r>
            <a:r>
              <a:rPr sz="2400" b="1" spc="95" dirty="0">
                <a:solidFill>
                  <a:srgbClr val="ED5600"/>
                </a:solidFill>
                <a:latin typeface="黑体" panose="02010609060101010101" charset="-122"/>
                <a:cs typeface="黑体" panose="02010609060101010101" charset="-122"/>
              </a:rPr>
              <a:t>平</a:t>
            </a:r>
            <a:r>
              <a:rPr sz="2400" b="1" spc="-10" dirty="0">
                <a:solidFill>
                  <a:srgbClr val="ED5600"/>
                </a:solidFill>
                <a:latin typeface="黑体" panose="02010609060101010101" charset="-122"/>
                <a:cs typeface="黑体" panose="02010609060101010101" charset="-122"/>
              </a:rPr>
              <a:t>台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73488" y="3886314"/>
            <a:ext cx="15328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65" dirty="0">
                <a:solidFill>
                  <a:srgbClr val="0052A4"/>
                </a:solidFill>
                <a:latin typeface="黑体" panose="02010609060101010101" charset="-122"/>
                <a:cs typeface="黑体" panose="02010609060101010101" charset="-122"/>
              </a:rPr>
              <a:t>居</a:t>
            </a:r>
            <a:r>
              <a:rPr sz="3000" b="1" spc="-55" dirty="0">
                <a:solidFill>
                  <a:srgbClr val="0052A4"/>
                </a:solidFill>
                <a:latin typeface="黑体" panose="02010609060101010101" charset="-122"/>
                <a:cs typeface="黑体" panose="02010609060101010101" charset="-122"/>
              </a:rPr>
              <a:t>家</a:t>
            </a:r>
            <a:r>
              <a:rPr sz="3000" b="1" spc="-65" dirty="0">
                <a:solidFill>
                  <a:srgbClr val="0052A4"/>
                </a:solidFill>
                <a:latin typeface="黑体" panose="02010609060101010101" charset="-122"/>
                <a:cs typeface="黑体" panose="02010609060101010101" charset="-122"/>
              </a:rPr>
              <a:t>场</a:t>
            </a:r>
            <a:r>
              <a:rPr sz="3000" b="1" spc="-15" dirty="0">
                <a:solidFill>
                  <a:srgbClr val="0052A4"/>
                </a:solidFill>
                <a:latin typeface="黑体" panose="02010609060101010101" charset="-122"/>
                <a:cs typeface="黑体" panose="02010609060101010101" charset="-122"/>
              </a:rPr>
              <a:t>景</a:t>
            </a:r>
            <a:endParaRPr sz="30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659359" y="3912108"/>
            <a:ext cx="763270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b="1" spc="340" dirty="0">
                <a:solidFill>
                  <a:srgbClr val="0054AA"/>
                </a:solidFill>
                <a:latin typeface="黑体" panose="02010609060101010101" charset="-122"/>
                <a:cs typeface="黑体" panose="02010609060101010101" charset="-122"/>
              </a:rPr>
              <a:t>定制</a:t>
            </a:r>
            <a:r>
              <a:rPr sz="1700" b="1" spc="-5" dirty="0">
                <a:solidFill>
                  <a:srgbClr val="0054AA"/>
                </a:solidFill>
                <a:latin typeface="黑体" panose="02010609060101010101" charset="-122"/>
                <a:cs typeface="黑体" panose="02010609060101010101" charset="-122"/>
              </a:rPr>
              <a:t>化</a:t>
            </a:r>
            <a:endParaRPr sz="17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34800" y="3958564"/>
            <a:ext cx="2475230" cy="70866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45"/>
              </a:spcBef>
            </a:pPr>
            <a:r>
              <a:rPr sz="1400" dirty="0">
                <a:latin typeface="黑体" panose="02010609060101010101" charset="-122"/>
                <a:cs typeface="黑体" panose="02010609060101010101" charset="-122"/>
              </a:rPr>
              <a:t>动</a:t>
            </a:r>
            <a:r>
              <a:rPr sz="1400" spc="15" dirty="0">
                <a:latin typeface="黑体" panose="02010609060101010101" charset="-122"/>
                <a:cs typeface="黑体" panose="02010609060101010101" charset="-122"/>
              </a:rPr>
              <a:t>态</a:t>
            </a:r>
            <a:r>
              <a:rPr sz="1400" dirty="0">
                <a:latin typeface="黑体" panose="02010609060101010101" charset="-122"/>
                <a:cs typeface="黑体" panose="02010609060101010101" charset="-122"/>
              </a:rPr>
              <a:t>监</a:t>
            </a:r>
            <a:r>
              <a:rPr sz="1400" spc="5" dirty="0">
                <a:latin typeface="黑体" panose="02010609060101010101" charset="-122"/>
                <a:cs typeface="黑体" panose="02010609060101010101" charset="-122"/>
              </a:rPr>
              <a:t>测</a:t>
            </a:r>
            <a:r>
              <a:rPr sz="1400" spc="-190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2550" b="1" spc="-67" baseline="-28000" dirty="0">
                <a:solidFill>
                  <a:srgbClr val="0054AA"/>
                </a:solidFill>
                <a:latin typeface="黑体" panose="02010609060101010101" charset="-122"/>
                <a:cs typeface="黑体" panose="02010609060101010101" charset="-122"/>
              </a:rPr>
              <a:t>居家康</a:t>
            </a:r>
            <a:r>
              <a:rPr sz="2550" b="1" spc="-7" baseline="-28000" dirty="0">
                <a:solidFill>
                  <a:srgbClr val="0054AA"/>
                </a:solidFill>
                <a:latin typeface="黑体" panose="02010609060101010101" charset="-122"/>
                <a:cs typeface="黑体" panose="02010609060101010101" charset="-122"/>
              </a:rPr>
              <a:t>复</a:t>
            </a:r>
            <a:r>
              <a:rPr sz="2550" b="1" spc="-630" baseline="-28000" dirty="0">
                <a:solidFill>
                  <a:srgbClr val="0054AA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2100" spc="-30" baseline="4000" dirty="0">
                <a:latin typeface="黑体" panose="02010609060101010101" charset="-122"/>
                <a:cs typeface="黑体" panose="02010609060101010101" charset="-122"/>
              </a:rPr>
              <a:t>日</a:t>
            </a:r>
            <a:r>
              <a:rPr sz="2100" spc="-52" baseline="4000" dirty="0">
                <a:latin typeface="黑体" panose="02010609060101010101" charset="-122"/>
                <a:cs typeface="黑体" panose="02010609060101010101" charset="-122"/>
              </a:rPr>
              <a:t>常</a:t>
            </a:r>
            <a:r>
              <a:rPr sz="2100" spc="-30" baseline="4000" dirty="0">
                <a:latin typeface="黑体" panose="02010609060101010101" charset="-122"/>
                <a:cs typeface="黑体" panose="02010609060101010101" charset="-122"/>
              </a:rPr>
              <a:t>训</a:t>
            </a:r>
            <a:r>
              <a:rPr sz="2100" spc="7" baseline="4000" dirty="0">
                <a:latin typeface="黑体" panose="02010609060101010101" charset="-122"/>
                <a:cs typeface="黑体" panose="02010609060101010101" charset="-122"/>
              </a:rPr>
              <a:t>练</a:t>
            </a:r>
            <a:endParaRPr sz="2100" baseline="4000">
              <a:latin typeface="黑体" panose="02010609060101010101" charset="-122"/>
              <a:cs typeface="黑体" panose="02010609060101010101" charset="-122"/>
            </a:endParaRPr>
          </a:p>
          <a:p>
            <a:pPr marL="12065" algn="ctr">
              <a:lnSpc>
                <a:spcPct val="100000"/>
              </a:lnSpc>
              <a:spcBef>
                <a:spcPts val="650"/>
              </a:spcBef>
            </a:pPr>
            <a:r>
              <a:rPr sz="1700" b="1" spc="-70" dirty="0">
                <a:solidFill>
                  <a:srgbClr val="0054AA"/>
                </a:solidFill>
                <a:latin typeface="黑体" panose="02010609060101010101" charset="-122"/>
                <a:cs typeface="黑体" panose="02010609060101010101" charset="-122"/>
              </a:rPr>
              <a:t>管理</a:t>
            </a:r>
            <a:r>
              <a:rPr sz="1700" b="1" spc="-80" dirty="0">
                <a:solidFill>
                  <a:srgbClr val="0054AA"/>
                </a:solidFill>
                <a:latin typeface="黑体" panose="02010609060101010101" charset="-122"/>
                <a:cs typeface="黑体" panose="02010609060101010101" charset="-122"/>
              </a:rPr>
              <a:t>平</a:t>
            </a:r>
            <a:r>
              <a:rPr sz="1700" b="1" spc="-5" dirty="0">
                <a:solidFill>
                  <a:srgbClr val="0054AA"/>
                </a:solidFill>
                <a:latin typeface="黑体" panose="02010609060101010101" charset="-122"/>
                <a:cs typeface="黑体" panose="02010609060101010101" charset="-122"/>
              </a:rPr>
              <a:t>台</a:t>
            </a:r>
            <a:endParaRPr sz="17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892788" y="5084064"/>
            <a:ext cx="7296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0" dirty="0">
                <a:latin typeface="黑体" panose="02010609060101010101" charset="-122"/>
                <a:cs typeface="黑体" panose="02010609060101010101" charset="-122"/>
              </a:rPr>
              <a:t>康复管</a:t>
            </a:r>
            <a:r>
              <a:rPr sz="1400" spc="5" dirty="0">
                <a:latin typeface="黑体" panose="02010609060101010101" charset="-122"/>
                <a:cs typeface="黑体" panose="02010609060101010101" charset="-122"/>
              </a:rPr>
              <a:t>家</a:t>
            </a:r>
            <a:endParaRPr sz="1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375639" y="5071859"/>
            <a:ext cx="7296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0" dirty="0">
                <a:latin typeface="黑体" panose="02010609060101010101" charset="-122"/>
                <a:cs typeface="黑体" panose="02010609060101010101" charset="-122"/>
              </a:rPr>
              <a:t>智能评</a:t>
            </a:r>
            <a:r>
              <a:rPr sz="1400" spc="5" dirty="0">
                <a:latin typeface="黑体" panose="02010609060101010101" charset="-122"/>
                <a:cs typeface="黑体" panose="02010609060101010101" charset="-122"/>
              </a:rPr>
              <a:t>估</a:t>
            </a:r>
            <a:endParaRPr sz="1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301719" y="5736335"/>
            <a:ext cx="88519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7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互</a:t>
            </a:r>
            <a:r>
              <a:rPr sz="1400" b="1" spc="-8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联</a:t>
            </a:r>
            <a:r>
              <a:rPr sz="1400" b="1" spc="-7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网医</a:t>
            </a:r>
            <a:r>
              <a:rPr sz="1400" b="1" spc="-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院</a:t>
            </a:r>
            <a:endParaRPr sz="1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15359" y="6857872"/>
            <a:ext cx="9168130" cy="353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50" b="1" spc="-40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从</a:t>
            </a:r>
            <a:r>
              <a:rPr sz="2150" b="1" spc="-50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院</a:t>
            </a:r>
            <a:r>
              <a:rPr sz="2150" b="1" spc="-40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内</a:t>
            </a:r>
            <a:r>
              <a:rPr sz="2150" b="1" spc="-50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到</a:t>
            </a:r>
            <a:r>
              <a:rPr sz="2150" b="1" spc="-40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居</a:t>
            </a:r>
            <a:r>
              <a:rPr sz="2150" b="1" spc="-50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家</a:t>
            </a:r>
            <a:r>
              <a:rPr sz="2150" b="1" spc="-40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的</a:t>
            </a:r>
            <a:r>
              <a:rPr sz="2150" b="1" spc="-50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延</a:t>
            </a:r>
            <a:r>
              <a:rPr sz="2150" b="1" spc="-40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续</a:t>
            </a:r>
            <a:r>
              <a:rPr sz="2150" b="1" spc="-50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性</a:t>
            </a:r>
            <a:r>
              <a:rPr sz="2150" b="1" spc="-40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康</a:t>
            </a:r>
            <a:r>
              <a:rPr sz="2150" b="1" spc="-50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复</a:t>
            </a:r>
            <a:r>
              <a:rPr sz="2150" b="1" spc="-40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2150" b="1" spc="-50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从</a:t>
            </a:r>
            <a:r>
              <a:rPr sz="2150" b="1" spc="-40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神经</a:t>
            </a:r>
            <a:r>
              <a:rPr sz="2150" b="1" spc="-50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环</a:t>
            </a:r>
            <a:r>
              <a:rPr sz="2150" b="1" spc="-40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路</a:t>
            </a:r>
            <a:r>
              <a:rPr sz="2150" b="1" spc="-50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重</a:t>
            </a:r>
            <a:r>
              <a:rPr sz="2150" b="1" spc="-40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塑</a:t>
            </a:r>
            <a:r>
              <a:rPr sz="2150" b="1" spc="-50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到日常功能支</a:t>
            </a:r>
            <a:r>
              <a:rPr sz="2150" b="1" spc="-40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持</a:t>
            </a:r>
            <a:r>
              <a:rPr sz="2150" b="1" spc="-50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全场景解决方</a:t>
            </a:r>
            <a:r>
              <a:rPr sz="2150" b="1" spc="-10" dirty="0">
                <a:solidFill>
                  <a:srgbClr val="0052A7"/>
                </a:solidFill>
                <a:latin typeface="黑体" panose="02010609060101010101" charset="-122"/>
                <a:cs typeface="黑体" panose="02010609060101010101" charset="-122"/>
              </a:rPr>
              <a:t>案</a:t>
            </a:r>
            <a:endParaRPr sz="21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054095" y="7516368"/>
            <a:ext cx="489204" cy="4814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660140" y="7533119"/>
            <a:ext cx="887094" cy="44894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00965" marR="5080" indent="-88900">
              <a:lnSpc>
                <a:spcPts val="1640"/>
              </a:lnSpc>
              <a:spcBef>
                <a:spcPts val="190"/>
              </a:spcBef>
            </a:pPr>
            <a:r>
              <a:rPr sz="1400" b="1" spc="-70" dirty="0">
                <a:latin typeface="黑体" panose="02010609060101010101" charset="-122"/>
                <a:cs typeface="黑体" panose="02010609060101010101" charset="-122"/>
              </a:rPr>
              <a:t>脑肌电技</a:t>
            </a:r>
            <a:r>
              <a:rPr sz="1400" b="1" spc="-5" dirty="0">
                <a:latin typeface="黑体" panose="02010609060101010101" charset="-122"/>
                <a:cs typeface="黑体" panose="02010609060101010101" charset="-122"/>
              </a:rPr>
              <a:t>术 </a:t>
            </a:r>
            <a:r>
              <a:rPr sz="1400" b="1" spc="-30" dirty="0">
                <a:latin typeface="黑体" panose="02010609060101010101" charset="-122"/>
                <a:cs typeface="黑体" panose="02010609060101010101" charset="-122"/>
              </a:rPr>
              <a:t>神经接</a:t>
            </a:r>
            <a:r>
              <a:rPr sz="1400" b="1" spc="-5" dirty="0">
                <a:latin typeface="黑体" panose="02010609060101010101" charset="-122"/>
                <a:cs typeface="黑体" panose="02010609060101010101" charset="-122"/>
              </a:rPr>
              <a:t>口</a:t>
            </a:r>
            <a:endParaRPr sz="1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620511" y="7498080"/>
            <a:ext cx="411479" cy="4876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150355" y="7566659"/>
            <a:ext cx="72834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4615" marR="5080" indent="-82550">
              <a:lnSpc>
                <a:spcPct val="100000"/>
              </a:lnSpc>
              <a:spcBef>
                <a:spcPts val="105"/>
              </a:spcBef>
            </a:pPr>
            <a:r>
              <a:rPr sz="1400" b="1" spc="-30" dirty="0">
                <a:latin typeface="黑体" panose="02010609060101010101" charset="-122"/>
                <a:cs typeface="黑体" panose="02010609060101010101" charset="-122"/>
              </a:rPr>
              <a:t>意</a:t>
            </a:r>
            <a:r>
              <a:rPr sz="1400" b="1" spc="-45" dirty="0">
                <a:latin typeface="黑体" panose="02010609060101010101" charset="-122"/>
                <a:cs typeface="黑体" panose="02010609060101010101" charset="-122"/>
              </a:rPr>
              <a:t>图</a:t>
            </a:r>
            <a:r>
              <a:rPr sz="1400" b="1" spc="-30" dirty="0">
                <a:latin typeface="黑体" panose="02010609060101010101" charset="-122"/>
                <a:cs typeface="黑体" panose="02010609060101010101" charset="-122"/>
              </a:rPr>
              <a:t>识</a:t>
            </a:r>
            <a:r>
              <a:rPr sz="1400" b="1" spc="-5" dirty="0">
                <a:latin typeface="黑体" panose="02010609060101010101" charset="-122"/>
                <a:cs typeface="黑体" panose="02010609060101010101" charset="-122"/>
              </a:rPr>
              <a:t>别  </a:t>
            </a:r>
            <a:r>
              <a:rPr sz="1400" b="1" spc="-40" dirty="0">
                <a:latin typeface="黑体" panose="02010609060101010101" charset="-122"/>
                <a:cs typeface="黑体" panose="02010609060101010101" charset="-122"/>
              </a:rPr>
              <a:t>Al</a:t>
            </a:r>
            <a:r>
              <a:rPr sz="1400" b="1" spc="-30" dirty="0">
                <a:latin typeface="黑体" panose="02010609060101010101" charset="-122"/>
                <a:cs typeface="黑体" panose="02010609060101010101" charset="-122"/>
              </a:rPr>
              <a:t>算</a:t>
            </a:r>
            <a:r>
              <a:rPr sz="1400" b="1" spc="-5" dirty="0">
                <a:latin typeface="黑体" panose="02010609060101010101" charset="-122"/>
                <a:cs typeface="黑体" panose="02010609060101010101" charset="-122"/>
              </a:rPr>
              <a:t>法</a:t>
            </a:r>
            <a:endParaRPr sz="1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193023" y="7528559"/>
            <a:ext cx="481583" cy="4629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8696959" y="7531607"/>
            <a:ext cx="887094" cy="45021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88900" marR="5080" indent="-76200">
              <a:lnSpc>
                <a:spcPts val="1660"/>
              </a:lnSpc>
              <a:spcBef>
                <a:spcPts val="175"/>
              </a:spcBef>
            </a:pPr>
            <a:r>
              <a:rPr sz="1400" b="1" spc="-70" dirty="0">
                <a:latin typeface="黑体" panose="02010609060101010101" charset="-122"/>
                <a:cs typeface="黑体" panose="02010609060101010101" charset="-122"/>
              </a:rPr>
              <a:t>软硬件技</a:t>
            </a:r>
            <a:r>
              <a:rPr sz="1400" b="1" spc="-5" dirty="0">
                <a:latin typeface="黑体" panose="02010609060101010101" charset="-122"/>
                <a:cs typeface="黑体" panose="02010609060101010101" charset="-122"/>
              </a:rPr>
              <a:t>术 </a:t>
            </a:r>
            <a:r>
              <a:rPr sz="1400" b="1" spc="-45" dirty="0">
                <a:latin typeface="黑体" panose="02010609060101010101" charset="-122"/>
                <a:cs typeface="黑体" panose="02010609060101010101" charset="-122"/>
              </a:rPr>
              <a:t>实现</a:t>
            </a:r>
            <a:r>
              <a:rPr sz="1400" b="1" spc="-30" dirty="0">
                <a:latin typeface="黑体" panose="02010609060101010101" charset="-122"/>
                <a:cs typeface="黑体" panose="02010609060101010101" charset="-122"/>
              </a:rPr>
              <a:t>能</a:t>
            </a:r>
            <a:r>
              <a:rPr sz="1400" b="1" spc="-5" dirty="0">
                <a:latin typeface="黑体" panose="02010609060101010101" charset="-122"/>
                <a:cs typeface="黑体" panose="02010609060101010101" charset="-122"/>
              </a:rPr>
              <a:t>力</a:t>
            </a:r>
            <a:endParaRPr sz="1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497311" y="7542276"/>
            <a:ext cx="445007" cy="3990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1059159" y="7562088"/>
            <a:ext cx="1056005" cy="45021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5080" indent="170180">
              <a:lnSpc>
                <a:spcPts val="1660"/>
              </a:lnSpc>
              <a:spcBef>
                <a:spcPts val="175"/>
              </a:spcBef>
            </a:pPr>
            <a:r>
              <a:rPr sz="1400" b="1" spc="-55" dirty="0">
                <a:latin typeface="黑体" panose="02010609060101010101" charset="-122"/>
                <a:cs typeface="黑体" panose="02010609060101010101" charset="-122"/>
              </a:rPr>
              <a:t>前沿技</a:t>
            </a:r>
            <a:r>
              <a:rPr sz="1400" b="1" spc="-5" dirty="0">
                <a:latin typeface="黑体" panose="02010609060101010101" charset="-122"/>
                <a:cs typeface="黑体" panose="02010609060101010101" charset="-122"/>
              </a:rPr>
              <a:t>术 </a:t>
            </a:r>
            <a:r>
              <a:rPr sz="1400" b="1" spc="-70" dirty="0">
                <a:latin typeface="黑体" panose="02010609060101010101" charset="-122"/>
                <a:cs typeface="黑体" panose="02010609060101010101" charset="-122"/>
              </a:rPr>
              <a:t>循</a:t>
            </a:r>
            <a:r>
              <a:rPr sz="1400" b="1" spc="-80" dirty="0">
                <a:latin typeface="黑体" panose="02010609060101010101" charset="-122"/>
                <a:cs typeface="黑体" panose="02010609060101010101" charset="-122"/>
              </a:rPr>
              <a:t>证</a:t>
            </a:r>
            <a:r>
              <a:rPr sz="1400" b="1" spc="-70" dirty="0">
                <a:latin typeface="黑体" panose="02010609060101010101" charset="-122"/>
                <a:cs typeface="黑体" panose="02010609060101010101" charset="-122"/>
              </a:rPr>
              <a:t>医学验</a:t>
            </a:r>
            <a:r>
              <a:rPr sz="1400" b="1" spc="-5" dirty="0">
                <a:latin typeface="黑体" panose="02010609060101010101" charset="-122"/>
                <a:cs typeface="黑体" panose="02010609060101010101" charset="-122"/>
              </a:rPr>
              <a:t>证</a:t>
            </a:r>
            <a:endParaRPr sz="1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91387" y="8417095"/>
            <a:ext cx="2162175" cy="50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35"/>
              </a:lnSpc>
            </a:pPr>
            <a:r>
              <a:rPr sz="2400" b="1" spc="-15" dirty="0">
                <a:solidFill>
                  <a:srgbClr val="EF8000"/>
                </a:solidFill>
                <a:latin typeface="Arial" panose="020B0604020202020204"/>
                <a:cs typeface="Arial" panose="020B0604020202020204"/>
              </a:rPr>
              <a:t>CEC</a:t>
            </a:r>
            <a:r>
              <a:rPr sz="2400" b="1" spc="60" dirty="0">
                <a:solidFill>
                  <a:srgbClr val="EF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spc="-25" dirty="0">
                <a:latin typeface="Arial" panose="020B0604020202020204"/>
                <a:cs typeface="Arial" panose="020B0604020202020204"/>
              </a:rPr>
              <a:t>CAPITAL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40005">
              <a:lnSpc>
                <a:spcPts val="1460"/>
              </a:lnSpc>
            </a:pPr>
            <a:r>
              <a:rPr sz="1400" b="1" spc="-5" dirty="0">
                <a:latin typeface="楷体" panose="02010609060101010101" charset="-122"/>
                <a:cs typeface="楷体" panose="02010609060101010101" charset="-122"/>
              </a:rPr>
              <a:t>易 凯 资 本 有 限 公</a:t>
            </a:r>
            <a:r>
              <a:rPr sz="1400" b="1" spc="38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400" b="1" spc="-5" dirty="0">
                <a:latin typeface="楷体" panose="02010609060101010101" charset="-122"/>
                <a:cs typeface="楷体" panose="02010609060101010101" charset="-122"/>
              </a:rPr>
              <a:t>司</a:t>
            </a:r>
            <a:endParaRPr sz="140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4981936" y="8676840"/>
            <a:ext cx="20320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5"/>
              </a:lnSpc>
            </a:pPr>
            <a:r>
              <a:rPr sz="1400" spc="-10" dirty="0">
                <a:latin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sz="1400" dirty="0">
                <a:latin typeface="宋体" panose="02010600030101010101" pitchFamily="2" charset="-122"/>
                <a:cs typeface="宋体" panose="02010600030101010101" pitchFamily="2" charset="-122"/>
              </a:rPr>
              <a:t>6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002283" y="801484"/>
            <a:ext cx="9834245" cy="535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50" spc="235" dirty="0"/>
              <a:t>打造中</a:t>
            </a:r>
            <a:r>
              <a:rPr sz="3350" spc="220" dirty="0"/>
              <a:t>国</a:t>
            </a:r>
            <a:r>
              <a:rPr sz="3350" spc="235" dirty="0"/>
              <a:t>首个院内</a:t>
            </a:r>
            <a:r>
              <a:rPr sz="3350" spc="229" dirty="0"/>
              <a:t>+</a:t>
            </a:r>
            <a:r>
              <a:rPr sz="3350" spc="235" dirty="0"/>
              <a:t>居家闭</a:t>
            </a:r>
            <a:r>
              <a:rPr sz="3350" spc="220" dirty="0"/>
              <a:t>环</a:t>
            </a:r>
            <a:r>
              <a:rPr sz="3350" spc="235" dirty="0"/>
              <a:t>式神经康复</a:t>
            </a:r>
            <a:r>
              <a:rPr sz="3350" spc="220" dirty="0"/>
              <a:t>医</a:t>
            </a:r>
            <a:r>
              <a:rPr sz="3350" spc="235" dirty="0"/>
              <a:t>学平</a:t>
            </a:r>
            <a:r>
              <a:rPr sz="3350" spc="-15" dirty="0"/>
              <a:t>台</a:t>
            </a:r>
            <a:endParaRPr sz="3350"/>
          </a:p>
        </p:txBody>
      </p:sp>
      <p:sp>
        <p:nvSpPr>
          <p:cNvPr id="24" name="object 24"/>
          <p:cNvSpPr txBox="1"/>
          <p:nvPr/>
        </p:nvSpPr>
        <p:spPr>
          <a:xfrm>
            <a:off x="2291588" y="2749295"/>
            <a:ext cx="1962150" cy="573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40640" algn="ctr">
              <a:lnSpc>
                <a:spcPts val="1655"/>
              </a:lnSpc>
              <a:spcBef>
                <a:spcPts val="105"/>
              </a:spcBef>
            </a:pPr>
            <a:r>
              <a:rPr sz="1400" b="1" spc="-1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适应症拓</a:t>
            </a:r>
            <a:r>
              <a:rPr sz="1400" b="1" spc="-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展</a:t>
            </a:r>
            <a:endParaRPr sz="1400">
              <a:latin typeface="黑体" panose="02010609060101010101" charset="-122"/>
              <a:cs typeface="黑体" panose="02010609060101010101" charset="-122"/>
            </a:endParaRPr>
          </a:p>
          <a:p>
            <a:pPr marL="12700" marR="5080" indent="8890" algn="ctr">
              <a:lnSpc>
                <a:spcPts val="1300"/>
              </a:lnSpc>
              <a:spcBef>
                <a:spcPts val="85"/>
              </a:spcBef>
            </a:pPr>
            <a:r>
              <a:rPr sz="1150" b="1" spc="-75" dirty="0">
                <a:latin typeface="黑体" panose="02010609060101010101" charset="-122"/>
                <a:cs typeface="黑体" panose="02010609060101010101" charset="-122"/>
              </a:rPr>
              <a:t>从神经康复适应症向更多</a:t>
            </a:r>
            <a:r>
              <a:rPr sz="1150" b="1" spc="-90" dirty="0">
                <a:latin typeface="黑体" panose="02010609060101010101" charset="-122"/>
                <a:cs typeface="黑体" panose="02010609060101010101" charset="-122"/>
              </a:rPr>
              <a:t>适</a:t>
            </a:r>
            <a:r>
              <a:rPr sz="1150" b="1" spc="-75" dirty="0">
                <a:latin typeface="黑体" panose="02010609060101010101" charset="-122"/>
                <a:cs typeface="黑体" panose="02010609060101010101" charset="-122"/>
              </a:rPr>
              <a:t>应</a:t>
            </a:r>
            <a:r>
              <a:rPr sz="1150" b="1" spc="-5" dirty="0">
                <a:latin typeface="黑体" panose="02010609060101010101" charset="-122"/>
                <a:cs typeface="黑体" panose="02010609060101010101" charset="-122"/>
              </a:rPr>
              <a:t>症 </a:t>
            </a:r>
            <a:r>
              <a:rPr sz="1150" spc="-70" dirty="0">
                <a:latin typeface="黑体" panose="02010609060101010101" charset="-122"/>
                <a:cs typeface="黑体" panose="02010609060101010101" charset="-122"/>
              </a:rPr>
              <a:t>拓展，加强康复刺激主动干预</a:t>
            </a:r>
            <a:r>
              <a:rPr sz="1150" dirty="0">
                <a:latin typeface="黑体" panose="02010609060101010101" charset="-122"/>
                <a:cs typeface="黑体" panose="02010609060101010101" charset="-122"/>
              </a:rPr>
              <a:t>，</a:t>
            </a:r>
            <a:endParaRPr sz="11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834119" y="3308984"/>
            <a:ext cx="878840" cy="200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b="1" spc="-40" dirty="0">
                <a:latin typeface="黑体" panose="02010609060101010101" charset="-122"/>
                <a:cs typeface="黑体" panose="02010609060101010101" charset="-122"/>
              </a:rPr>
              <a:t>提高康</a:t>
            </a:r>
            <a:r>
              <a:rPr sz="1150" b="1" spc="-55" dirty="0">
                <a:latin typeface="黑体" panose="02010609060101010101" charset="-122"/>
                <a:cs typeface="黑体" panose="02010609060101010101" charset="-122"/>
              </a:rPr>
              <a:t>复</a:t>
            </a:r>
            <a:r>
              <a:rPr sz="1150" b="1" spc="-40" dirty="0">
                <a:latin typeface="黑体" panose="02010609060101010101" charset="-122"/>
                <a:cs typeface="黑体" panose="02010609060101010101" charset="-122"/>
              </a:rPr>
              <a:t>效</a:t>
            </a:r>
            <a:r>
              <a:rPr sz="1150" b="1" spc="-5" dirty="0">
                <a:latin typeface="黑体" panose="02010609060101010101" charset="-122"/>
                <a:cs typeface="黑体" panose="02010609060101010101" charset="-122"/>
              </a:rPr>
              <a:t>果</a:t>
            </a:r>
            <a:endParaRPr sz="11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511044" y="3881628"/>
            <a:ext cx="1455420" cy="781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1950"/>
              </a:lnSpc>
              <a:spcBef>
                <a:spcPts val="105"/>
              </a:spcBef>
            </a:pPr>
            <a:r>
              <a:rPr sz="1700" b="1" spc="-114" dirty="0">
                <a:solidFill>
                  <a:srgbClr val="0052A6"/>
                </a:solidFill>
                <a:latin typeface="黑体" panose="02010609060101010101" charset="-122"/>
                <a:cs typeface="黑体" panose="02010609060101010101" charset="-122"/>
              </a:rPr>
              <a:t>个</a:t>
            </a:r>
            <a:r>
              <a:rPr sz="1700" b="1" spc="-130" dirty="0">
                <a:solidFill>
                  <a:srgbClr val="0052A6"/>
                </a:solidFill>
                <a:latin typeface="黑体" panose="02010609060101010101" charset="-122"/>
                <a:cs typeface="黑体" panose="02010609060101010101" charset="-122"/>
              </a:rPr>
              <a:t>性</a:t>
            </a:r>
            <a:r>
              <a:rPr sz="1700" b="1" spc="-114" dirty="0">
                <a:solidFill>
                  <a:srgbClr val="0052A6"/>
                </a:solidFill>
                <a:latin typeface="黑体" panose="02010609060101010101" charset="-122"/>
                <a:cs typeface="黑体" panose="02010609060101010101" charset="-122"/>
              </a:rPr>
              <a:t>化神</a:t>
            </a:r>
            <a:r>
              <a:rPr sz="1700" b="1" spc="-130" dirty="0">
                <a:solidFill>
                  <a:srgbClr val="0052A6"/>
                </a:solidFill>
                <a:latin typeface="黑体" panose="02010609060101010101" charset="-122"/>
                <a:cs typeface="黑体" panose="02010609060101010101" charset="-122"/>
              </a:rPr>
              <a:t>经</a:t>
            </a:r>
            <a:r>
              <a:rPr sz="1700" b="1" spc="-114" dirty="0">
                <a:solidFill>
                  <a:srgbClr val="0052A6"/>
                </a:solidFill>
                <a:latin typeface="黑体" panose="02010609060101010101" charset="-122"/>
                <a:cs typeface="黑体" panose="02010609060101010101" charset="-122"/>
              </a:rPr>
              <a:t>环</a:t>
            </a:r>
            <a:r>
              <a:rPr sz="1700" b="1" spc="-5" dirty="0">
                <a:solidFill>
                  <a:srgbClr val="0052A6"/>
                </a:solidFill>
                <a:latin typeface="黑体" panose="02010609060101010101" charset="-122"/>
                <a:cs typeface="黑体" panose="02010609060101010101" charset="-122"/>
              </a:rPr>
              <a:t>路</a:t>
            </a:r>
            <a:endParaRPr sz="1700">
              <a:latin typeface="黑体" panose="02010609060101010101" charset="-122"/>
              <a:cs typeface="黑体" panose="02010609060101010101" charset="-122"/>
            </a:endParaRPr>
          </a:p>
          <a:p>
            <a:pPr marR="20955" algn="ctr">
              <a:lnSpc>
                <a:spcPts val="1950"/>
              </a:lnSpc>
            </a:pPr>
            <a:r>
              <a:rPr sz="1700" b="1" spc="-15" dirty="0">
                <a:solidFill>
                  <a:srgbClr val="0052A6"/>
                </a:solidFill>
                <a:latin typeface="Times New Roman" panose="02020603050405020304"/>
                <a:cs typeface="Times New Roman" panose="02020603050405020304"/>
              </a:rPr>
              <a:t>mapping</a:t>
            </a: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</a:pPr>
            <a:r>
              <a:rPr sz="1700" b="1" spc="-90" dirty="0">
                <a:solidFill>
                  <a:srgbClr val="0052A6"/>
                </a:solidFill>
                <a:latin typeface="黑体" panose="02010609060101010101" charset="-122"/>
                <a:cs typeface="黑体" panose="02010609060101010101" charset="-122"/>
              </a:rPr>
              <a:t>精准康</a:t>
            </a:r>
            <a:r>
              <a:rPr sz="1700" b="1" spc="-80" dirty="0">
                <a:solidFill>
                  <a:srgbClr val="0052A6"/>
                </a:solidFill>
                <a:latin typeface="黑体" panose="02010609060101010101" charset="-122"/>
                <a:cs typeface="黑体" panose="02010609060101010101" charset="-122"/>
              </a:rPr>
              <a:t>复</a:t>
            </a:r>
            <a:r>
              <a:rPr sz="1700" b="1" spc="-90" dirty="0">
                <a:solidFill>
                  <a:srgbClr val="0052A6"/>
                </a:solidFill>
                <a:latin typeface="黑体" panose="02010609060101010101" charset="-122"/>
                <a:cs typeface="黑体" panose="02010609060101010101" charset="-122"/>
              </a:rPr>
              <a:t>治</a:t>
            </a:r>
            <a:r>
              <a:rPr sz="1700" b="1" spc="-5" dirty="0">
                <a:solidFill>
                  <a:srgbClr val="0052A6"/>
                </a:solidFill>
                <a:latin typeface="黑体" panose="02010609060101010101" charset="-122"/>
                <a:cs typeface="黑体" panose="02010609060101010101" charset="-122"/>
              </a:rPr>
              <a:t>疗</a:t>
            </a:r>
            <a:endParaRPr sz="1700">
              <a:latin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2283" y="754633"/>
            <a:ext cx="12107545" cy="542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/>
              <a:t>持续融合前沿技术，实现更广的适应症突破和更</a:t>
            </a:r>
            <a:r>
              <a:rPr spc="125" dirty="0"/>
              <a:t>优</a:t>
            </a:r>
            <a:r>
              <a:rPr spc="110" dirty="0"/>
              <a:t>的治疗方</a:t>
            </a:r>
            <a:r>
              <a:rPr spc="-20" dirty="0"/>
              <a:t>案</a:t>
            </a:r>
            <a:endParaRPr spc="-20" dirty="0"/>
          </a:p>
        </p:txBody>
      </p:sp>
      <p:sp>
        <p:nvSpPr>
          <p:cNvPr id="3" name="object 3"/>
          <p:cNvSpPr txBox="1"/>
          <p:nvPr/>
        </p:nvSpPr>
        <p:spPr>
          <a:xfrm>
            <a:off x="13985239" y="888872"/>
            <a:ext cx="1267460" cy="383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b="1" spc="110" dirty="0">
                <a:latin typeface="黑体" panose="02010609060101010101" charset="-122"/>
                <a:cs typeface="黑体" panose="02010609060101010101" charset="-122"/>
              </a:rPr>
              <a:t>傲意</a:t>
            </a:r>
            <a:r>
              <a:rPr sz="2350" b="1" spc="120" dirty="0">
                <a:latin typeface="黑体" panose="02010609060101010101" charset="-122"/>
                <a:cs typeface="黑体" panose="02010609060101010101" charset="-122"/>
              </a:rPr>
              <a:t>科</a:t>
            </a:r>
            <a:r>
              <a:rPr sz="2350" b="1" spc="-10" dirty="0">
                <a:latin typeface="黑体" panose="02010609060101010101" charset="-122"/>
                <a:cs typeface="黑体" panose="02010609060101010101" charset="-122"/>
              </a:rPr>
              <a:t>技</a:t>
            </a:r>
            <a:endParaRPr sz="23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118591" y="2506979"/>
            <a:ext cx="952500" cy="88773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31467" y="3906392"/>
            <a:ext cx="2760980" cy="383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b="1" spc="4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实现更优的治疗</a:t>
            </a:r>
            <a:r>
              <a:rPr sz="2350" b="1" spc="2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方</a:t>
            </a:r>
            <a:r>
              <a:rPr sz="2350" b="1" spc="-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案</a:t>
            </a:r>
            <a:endParaRPr sz="23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16583" y="4746497"/>
            <a:ext cx="3131820" cy="107251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 algn="just">
              <a:lnSpc>
                <a:spcPct val="116000"/>
              </a:lnSpc>
              <a:spcBef>
                <a:spcPts val="205"/>
              </a:spcBef>
            </a:pPr>
            <a:r>
              <a:rPr sz="1950" spc="-80" dirty="0">
                <a:latin typeface="黑体" panose="02010609060101010101" charset="-122"/>
                <a:cs typeface="黑体" panose="02010609060101010101" charset="-122"/>
              </a:rPr>
              <a:t>强</a:t>
            </a:r>
            <a:r>
              <a:rPr sz="1950" spc="-70" dirty="0">
                <a:latin typeface="黑体" panose="02010609060101010101" charset="-122"/>
                <a:cs typeface="黑体" panose="02010609060101010101" charset="-122"/>
              </a:rPr>
              <a:t>化</a:t>
            </a:r>
            <a:r>
              <a:rPr sz="1950" spc="-80" dirty="0">
                <a:latin typeface="黑体" panose="02010609060101010101" charset="-122"/>
                <a:cs typeface="黑体" panose="02010609060101010101" charset="-122"/>
              </a:rPr>
              <a:t>现有</a:t>
            </a:r>
            <a:r>
              <a:rPr sz="1950" spc="-70" dirty="0">
                <a:latin typeface="黑体" panose="02010609060101010101" charset="-122"/>
                <a:cs typeface="黑体" panose="02010609060101010101" charset="-122"/>
              </a:rPr>
              <a:t>脑</a:t>
            </a:r>
            <a:r>
              <a:rPr sz="1950" spc="-80" dirty="0">
                <a:latin typeface="黑体" panose="02010609060101010101" charset="-122"/>
                <a:cs typeface="黑体" panose="02010609060101010101" charset="-122"/>
              </a:rPr>
              <a:t>肌电</a:t>
            </a:r>
            <a:r>
              <a:rPr sz="1950" spc="-70" dirty="0">
                <a:latin typeface="黑体" panose="02010609060101010101" charset="-122"/>
                <a:cs typeface="黑体" panose="02010609060101010101" charset="-122"/>
              </a:rPr>
              <a:t>康</a:t>
            </a:r>
            <a:r>
              <a:rPr sz="1950" spc="-80" dirty="0">
                <a:latin typeface="黑体" panose="02010609060101010101" charset="-122"/>
                <a:cs typeface="黑体" panose="02010609060101010101" charset="-122"/>
              </a:rPr>
              <a:t>复</a:t>
            </a:r>
            <a:r>
              <a:rPr sz="1950" spc="-70" dirty="0">
                <a:latin typeface="黑体" panose="02010609060101010101" charset="-122"/>
                <a:cs typeface="黑体" panose="02010609060101010101" charset="-122"/>
              </a:rPr>
              <a:t>解</a:t>
            </a:r>
            <a:r>
              <a:rPr sz="1950" spc="-80" dirty="0">
                <a:latin typeface="黑体" panose="02010609060101010101" charset="-122"/>
                <a:cs typeface="黑体" panose="02010609060101010101" charset="-122"/>
              </a:rPr>
              <a:t>决方</a:t>
            </a:r>
            <a:r>
              <a:rPr sz="1950" spc="-5" dirty="0">
                <a:latin typeface="黑体" panose="02010609060101010101" charset="-122"/>
                <a:cs typeface="黑体" panose="02010609060101010101" charset="-122"/>
              </a:rPr>
              <a:t>案 </a:t>
            </a:r>
            <a:r>
              <a:rPr sz="1950" spc="-80" dirty="0">
                <a:latin typeface="黑体" panose="02010609060101010101" charset="-122"/>
                <a:cs typeface="黑体" panose="02010609060101010101" charset="-122"/>
              </a:rPr>
              <a:t>在神</a:t>
            </a:r>
            <a:r>
              <a:rPr sz="1950" spc="-90" dirty="0">
                <a:latin typeface="黑体" panose="02010609060101010101" charset="-122"/>
                <a:cs typeface="黑体" panose="02010609060101010101" charset="-122"/>
              </a:rPr>
              <a:t>经</a:t>
            </a:r>
            <a:r>
              <a:rPr sz="1950" spc="-80" dirty="0">
                <a:latin typeface="黑体" panose="02010609060101010101" charset="-122"/>
                <a:cs typeface="黑体" panose="02010609060101010101" charset="-122"/>
              </a:rPr>
              <a:t>环路关键节</a:t>
            </a:r>
            <a:r>
              <a:rPr sz="1950" spc="-90" dirty="0">
                <a:latin typeface="黑体" panose="02010609060101010101" charset="-122"/>
                <a:cs typeface="黑体" panose="02010609060101010101" charset="-122"/>
              </a:rPr>
              <a:t>点</a:t>
            </a:r>
            <a:r>
              <a:rPr sz="1950" spc="-80" dirty="0">
                <a:latin typeface="黑体" panose="02010609060101010101" charset="-122"/>
                <a:cs typeface="黑体" panose="02010609060101010101" charset="-122"/>
              </a:rPr>
              <a:t>的精准</a:t>
            </a:r>
            <a:r>
              <a:rPr sz="1950" spc="-5" dirty="0">
                <a:latin typeface="黑体" panose="02010609060101010101" charset="-122"/>
                <a:cs typeface="黑体" panose="02010609060101010101" charset="-122"/>
              </a:rPr>
              <a:t>调 </a:t>
            </a:r>
            <a:r>
              <a:rPr sz="1950" spc="-80" dirty="0">
                <a:latin typeface="黑体" panose="02010609060101010101" charset="-122"/>
                <a:cs typeface="黑体" panose="02010609060101010101" charset="-122"/>
              </a:rPr>
              <a:t>控，</a:t>
            </a:r>
            <a:r>
              <a:rPr sz="1950" spc="-70" dirty="0">
                <a:latin typeface="黑体" panose="02010609060101010101" charset="-122"/>
                <a:cs typeface="黑体" panose="02010609060101010101" charset="-122"/>
              </a:rPr>
              <a:t>达</a:t>
            </a:r>
            <a:r>
              <a:rPr sz="1950" spc="-80" dirty="0">
                <a:latin typeface="黑体" panose="02010609060101010101" charset="-122"/>
                <a:cs typeface="黑体" panose="02010609060101010101" charset="-122"/>
              </a:rPr>
              <a:t>到更优</a:t>
            </a:r>
            <a:r>
              <a:rPr sz="1950" spc="-70" dirty="0">
                <a:latin typeface="黑体" panose="02010609060101010101" charset="-122"/>
                <a:cs typeface="黑体" panose="02010609060101010101" charset="-122"/>
              </a:rPr>
              <a:t>的</a:t>
            </a:r>
            <a:r>
              <a:rPr sz="1950" spc="-80" dirty="0">
                <a:latin typeface="黑体" panose="02010609060101010101" charset="-122"/>
                <a:cs typeface="黑体" panose="02010609060101010101" charset="-122"/>
              </a:rPr>
              <a:t>康复效</a:t>
            </a:r>
            <a:r>
              <a:rPr sz="1950" spc="-5" dirty="0">
                <a:latin typeface="黑体" panose="02010609060101010101" charset="-122"/>
                <a:cs typeface="黑体" panose="02010609060101010101" charset="-122"/>
              </a:rPr>
              <a:t>果</a:t>
            </a:r>
            <a:endParaRPr sz="19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59359" y="4246337"/>
            <a:ext cx="2928620" cy="1541780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5715" algn="ctr">
              <a:lnSpc>
                <a:spcPct val="100000"/>
              </a:lnSpc>
              <a:spcBef>
                <a:spcPts val="975"/>
              </a:spcBef>
            </a:pPr>
            <a:r>
              <a:rPr sz="2350" b="1" spc="-95" dirty="0">
                <a:latin typeface="黑体" panose="02010609060101010101" charset="-122"/>
                <a:cs typeface="黑体" panose="02010609060101010101" charset="-122"/>
              </a:rPr>
              <a:t>脑肌电神经</a:t>
            </a:r>
            <a:r>
              <a:rPr sz="2350" b="1" spc="-80" dirty="0">
                <a:latin typeface="黑体" panose="02010609060101010101" charset="-122"/>
                <a:cs typeface="黑体" panose="02010609060101010101" charset="-122"/>
              </a:rPr>
              <a:t>接</a:t>
            </a:r>
            <a:r>
              <a:rPr sz="2350" b="1" spc="-95" dirty="0">
                <a:latin typeface="黑体" panose="02010609060101010101" charset="-122"/>
                <a:cs typeface="黑体" panose="02010609060101010101" charset="-122"/>
              </a:rPr>
              <a:t>口技</a:t>
            </a:r>
            <a:r>
              <a:rPr sz="2350" b="1" spc="-10" dirty="0">
                <a:latin typeface="黑体" panose="02010609060101010101" charset="-122"/>
                <a:cs typeface="黑体" panose="02010609060101010101" charset="-122"/>
              </a:rPr>
              <a:t>术</a:t>
            </a:r>
            <a:endParaRPr sz="2350">
              <a:latin typeface="黑体" panose="02010609060101010101" charset="-122"/>
              <a:cs typeface="黑体" panose="02010609060101010101" charset="-122"/>
            </a:endParaRPr>
          </a:p>
          <a:p>
            <a:pPr marR="13335" algn="ctr">
              <a:lnSpc>
                <a:spcPct val="100000"/>
              </a:lnSpc>
              <a:spcBef>
                <a:spcPts val="540"/>
              </a:spcBef>
            </a:pPr>
            <a:r>
              <a:rPr sz="1450" dirty="0">
                <a:solidFill>
                  <a:srgbClr val="132D85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十</a:t>
            </a:r>
            <a:endParaRPr sz="14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algn="ctr">
              <a:lnSpc>
                <a:spcPts val="2800"/>
              </a:lnSpc>
              <a:spcBef>
                <a:spcPts val="360"/>
              </a:spcBef>
            </a:pPr>
            <a:r>
              <a:rPr sz="2350" b="1" spc="-8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非侵入式神经调</a:t>
            </a:r>
            <a:r>
              <a:rPr sz="2350" b="1" spc="-9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控</a:t>
            </a:r>
            <a:r>
              <a:rPr sz="2350" b="1" spc="-8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技</a:t>
            </a:r>
            <a:r>
              <a:rPr sz="2350" b="1" spc="-1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术</a:t>
            </a:r>
            <a:endParaRPr sz="2350">
              <a:latin typeface="黑体" panose="02010609060101010101" charset="-122"/>
              <a:cs typeface="黑体" panose="02010609060101010101" charset="-122"/>
            </a:endParaRPr>
          </a:p>
          <a:p>
            <a:pPr marL="43815" algn="ctr">
              <a:lnSpc>
                <a:spcPts val="2800"/>
              </a:lnSpc>
            </a:pPr>
            <a:r>
              <a:rPr sz="2350" b="1" spc="-14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/</a:t>
            </a:r>
            <a:r>
              <a:rPr sz="2350" b="1" spc="-14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高</a:t>
            </a:r>
            <a:r>
              <a:rPr sz="2350" b="1" spc="-13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频</a:t>
            </a:r>
            <a:r>
              <a:rPr sz="2350" b="1" spc="-14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脉冲</a:t>
            </a:r>
            <a:r>
              <a:rPr sz="2350" b="1" spc="-13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技</a:t>
            </a:r>
            <a:r>
              <a:rPr sz="2350" b="1" spc="-1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术</a:t>
            </a:r>
            <a:endParaRPr sz="23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983723" y="4442459"/>
            <a:ext cx="870203" cy="86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1810479" y="3902964"/>
            <a:ext cx="3060065" cy="377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9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实现更广的</a:t>
            </a:r>
            <a:r>
              <a:rPr sz="2300" b="1" spc="7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适</a:t>
            </a:r>
            <a:r>
              <a:rPr sz="2300" b="1" spc="9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应症覆</a:t>
            </a:r>
            <a:r>
              <a:rPr sz="2300" b="1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盖</a:t>
            </a:r>
            <a:endParaRPr sz="23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857735" y="4415789"/>
            <a:ext cx="3459479" cy="187134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ct val="124000"/>
              </a:lnSpc>
              <a:spcBef>
                <a:spcPts val="215"/>
              </a:spcBef>
            </a:pPr>
            <a:r>
              <a:rPr sz="1950" spc="-10" dirty="0">
                <a:latin typeface="黑体" panose="02010609060101010101" charset="-122"/>
                <a:cs typeface="黑体" panose="02010609060101010101" charset="-122"/>
              </a:rPr>
              <a:t>深</a:t>
            </a:r>
            <a:r>
              <a:rPr sz="1950" spc="5" dirty="0">
                <a:latin typeface="黑体" panose="02010609060101010101" charset="-122"/>
                <a:cs typeface="黑体" panose="02010609060101010101" charset="-122"/>
              </a:rPr>
              <a:t>度</a:t>
            </a:r>
            <a:r>
              <a:rPr sz="1950" spc="-10" dirty="0">
                <a:latin typeface="黑体" panose="02010609060101010101" charset="-122"/>
                <a:cs typeface="黑体" panose="02010609060101010101" charset="-122"/>
              </a:rPr>
              <a:t>结</a:t>
            </a:r>
            <a:r>
              <a:rPr sz="1950" spc="5" dirty="0">
                <a:latin typeface="黑体" panose="02010609060101010101" charset="-122"/>
                <a:cs typeface="黑体" panose="02010609060101010101" charset="-122"/>
              </a:rPr>
              <a:t>合</a:t>
            </a:r>
            <a:r>
              <a:rPr sz="1950" spc="-10" dirty="0">
                <a:latin typeface="黑体" panose="02010609060101010101" charset="-122"/>
                <a:cs typeface="黑体" panose="02010609060101010101" charset="-122"/>
              </a:rPr>
              <a:t>脑</a:t>
            </a:r>
            <a:r>
              <a:rPr sz="1950" spc="5" dirty="0">
                <a:latin typeface="黑体" panose="02010609060101010101" charset="-122"/>
                <a:cs typeface="黑体" panose="02010609060101010101" charset="-122"/>
              </a:rPr>
              <a:t>功</a:t>
            </a:r>
            <a:r>
              <a:rPr sz="1950" spc="-10" dirty="0">
                <a:latin typeface="黑体" panose="02010609060101010101" charset="-122"/>
                <a:cs typeface="黑体" panose="02010609060101010101" charset="-122"/>
              </a:rPr>
              <a:t>能</a:t>
            </a:r>
            <a:r>
              <a:rPr sz="1950" spc="5" dirty="0">
                <a:latin typeface="黑体" panose="02010609060101010101" charset="-122"/>
                <a:cs typeface="黑体" panose="02010609060101010101" charset="-122"/>
              </a:rPr>
              <a:t>性</a:t>
            </a:r>
            <a:r>
              <a:rPr sz="1950" spc="-10" dirty="0">
                <a:latin typeface="黑体" panose="02010609060101010101" charset="-122"/>
                <a:cs typeface="黑体" panose="02010609060101010101" charset="-122"/>
              </a:rPr>
              <a:t>疾</a:t>
            </a:r>
            <a:r>
              <a:rPr sz="1950" spc="5" dirty="0">
                <a:latin typeface="黑体" panose="02010609060101010101" charset="-122"/>
                <a:cs typeface="黑体" panose="02010609060101010101" charset="-122"/>
              </a:rPr>
              <a:t>病</a:t>
            </a:r>
            <a:r>
              <a:rPr sz="1950" spc="-10" dirty="0">
                <a:latin typeface="黑体" panose="02010609060101010101" charset="-122"/>
                <a:cs typeface="黑体" panose="02010609060101010101" charset="-122"/>
              </a:rPr>
              <a:t>精</a:t>
            </a:r>
            <a:r>
              <a:rPr sz="1950" spc="5" dirty="0">
                <a:latin typeface="黑体" panose="02010609060101010101" charset="-122"/>
                <a:cs typeface="黑体" panose="02010609060101010101" charset="-122"/>
              </a:rPr>
              <a:t>准</a:t>
            </a:r>
            <a:r>
              <a:rPr sz="1950" spc="-5" dirty="0">
                <a:latin typeface="黑体" panose="02010609060101010101" charset="-122"/>
                <a:cs typeface="黑体" panose="02010609060101010101" charset="-122"/>
              </a:rPr>
              <a:t>诊 </a:t>
            </a:r>
            <a:r>
              <a:rPr sz="1950" spc="-20" dirty="0">
                <a:latin typeface="黑体" panose="02010609060101010101" charset="-122"/>
                <a:cs typeface="黑体" panose="02010609060101010101" charset="-122"/>
              </a:rPr>
              <a:t>断、</a:t>
            </a:r>
            <a:r>
              <a:rPr sz="1950" spc="-30" dirty="0">
                <a:latin typeface="黑体" panose="02010609060101010101" charset="-122"/>
                <a:cs typeface="黑体" panose="02010609060101010101" charset="-122"/>
              </a:rPr>
              <a:t>信</a:t>
            </a:r>
            <a:r>
              <a:rPr sz="1950" spc="-20" dirty="0">
                <a:latin typeface="黑体" panose="02010609060101010101" charset="-122"/>
                <a:cs typeface="黑体" panose="02010609060101010101" charset="-122"/>
              </a:rPr>
              <a:t>号反馈和神</a:t>
            </a:r>
            <a:r>
              <a:rPr sz="1950" spc="-30" dirty="0">
                <a:latin typeface="黑体" panose="02010609060101010101" charset="-122"/>
                <a:cs typeface="黑体" panose="02010609060101010101" charset="-122"/>
              </a:rPr>
              <a:t>经</a:t>
            </a:r>
            <a:r>
              <a:rPr sz="1950" spc="-20" dirty="0">
                <a:latin typeface="黑体" panose="02010609060101010101" charset="-122"/>
                <a:cs typeface="黑体" panose="02010609060101010101" charset="-122"/>
              </a:rPr>
              <a:t>调控技术</a:t>
            </a:r>
            <a:r>
              <a:rPr sz="1950" spc="-5" dirty="0">
                <a:latin typeface="黑体" panose="02010609060101010101" charset="-122"/>
                <a:cs typeface="黑体" panose="02010609060101010101" charset="-122"/>
              </a:rPr>
              <a:t>， </a:t>
            </a:r>
            <a:r>
              <a:rPr sz="1950" spc="-30" dirty="0">
                <a:latin typeface="黑体" panose="02010609060101010101" charset="-122"/>
                <a:cs typeface="黑体" panose="02010609060101010101" charset="-122"/>
              </a:rPr>
              <a:t>拓</a:t>
            </a:r>
            <a:r>
              <a:rPr sz="1950" spc="-20" dirty="0">
                <a:latin typeface="黑体" panose="02010609060101010101" charset="-122"/>
                <a:cs typeface="黑体" panose="02010609060101010101" charset="-122"/>
              </a:rPr>
              <a:t>展CNS</a:t>
            </a:r>
            <a:r>
              <a:rPr sz="1950" spc="229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950" spc="-30" dirty="0">
                <a:latin typeface="黑体" panose="02010609060101010101" charset="-122"/>
                <a:cs typeface="黑体" panose="02010609060101010101" charset="-122"/>
              </a:rPr>
              <a:t>疾</a:t>
            </a:r>
            <a:r>
              <a:rPr sz="1950" spc="-20" dirty="0">
                <a:latin typeface="黑体" panose="02010609060101010101" charset="-122"/>
                <a:cs typeface="黑体" panose="02010609060101010101" charset="-122"/>
              </a:rPr>
              <a:t>病</a:t>
            </a:r>
            <a:r>
              <a:rPr sz="1950" spc="-30" dirty="0">
                <a:latin typeface="黑体" panose="02010609060101010101" charset="-122"/>
                <a:cs typeface="黑体" panose="02010609060101010101" charset="-122"/>
              </a:rPr>
              <a:t>领</a:t>
            </a:r>
            <a:r>
              <a:rPr sz="1950" spc="-20" dirty="0">
                <a:latin typeface="黑体" panose="02010609060101010101" charset="-122"/>
                <a:cs typeface="黑体" panose="02010609060101010101" charset="-122"/>
              </a:rPr>
              <a:t>域</a:t>
            </a:r>
            <a:r>
              <a:rPr sz="1950" spc="-30" dirty="0">
                <a:latin typeface="黑体" panose="02010609060101010101" charset="-122"/>
                <a:cs typeface="黑体" panose="02010609060101010101" charset="-122"/>
              </a:rPr>
              <a:t>康复</a:t>
            </a:r>
            <a:r>
              <a:rPr sz="1950" spc="-20" dirty="0">
                <a:latin typeface="黑体" panose="02010609060101010101" charset="-122"/>
                <a:cs typeface="黑体" panose="02010609060101010101" charset="-122"/>
              </a:rPr>
              <a:t>治</a:t>
            </a:r>
            <a:r>
              <a:rPr sz="1950" spc="-30" dirty="0">
                <a:latin typeface="黑体" panose="02010609060101010101" charset="-122"/>
                <a:cs typeface="黑体" panose="02010609060101010101" charset="-122"/>
              </a:rPr>
              <a:t>疗</a:t>
            </a:r>
            <a:r>
              <a:rPr sz="1950" spc="-5" dirty="0">
                <a:latin typeface="黑体" panose="02010609060101010101" charset="-122"/>
                <a:cs typeface="黑体" panose="02010609060101010101" charset="-122"/>
              </a:rPr>
              <a:t>，</a:t>
            </a:r>
            <a:endParaRPr sz="1950">
              <a:latin typeface="黑体" panose="02010609060101010101" charset="-122"/>
              <a:cs typeface="黑体" panose="02010609060101010101" charset="-122"/>
            </a:endParaRPr>
          </a:p>
          <a:p>
            <a:pPr marL="12700" marR="181610">
              <a:lnSpc>
                <a:spcPct val="109000"/>
              </a:lnSpc>
              <a:spcBef>
                <a:spcPts val="600"/>
              </a:spcBef>
              <a:tabLst>
                <a:tab pos="2783205" algn="l"/>
              </a:tabLst>
            </a:pPr>
            <a:r>
              <a:rPr sz="1950" spc="-70" dirty="0">
                <a:latin typeface="黑体" panose="02010609060101010101" charset="-122"/>
                <a:cs typeface="黑体" panose="02010609060101010101" charset="-122"/>
              </a:rPr>
              <a:t>包</a:t>
            </a:r>
            <a:r>
              <a:rPr sz="1950" spc="-80" dirty="0">
                <a:latin typeface="黑体" panose="02010609060101010101" charset="-122"/>
                <a:cs typeface="黑体" panose="02010609060101010101" charset="-122"/>
              </a:rPr>
              <a:t>括</a:t>
            </a:r>
            <a:r>
              <a:rPr sz="1950" spc="-70" dirty="0">
                <a:latin typeface="黑体" panose="02010609060101010101" charset="-122"/>
                <a:cs typeface="黑体" panose="02010609060101010101" charset="-122"/>
              </a:rPr>
              <a:t>疼痛</a:t>
            </a:r>
            <a:r>
              <a:rPr sz="1950" spc="-80" dirty="0">
                <a:latin typeface="黑体" panose="02010609060101010101" charset="-122"/>
                <a:cs typeface="黑体" panose="02010609060101010101" charset="-122"/>
              </a:rPr>
              <a:t>管</a:t>
            </a:r>
            <a:r>
              <a:rPr sz="1950" spc="-70" dirty="0">
                <a:latin typeface="黑体" panose="02010609060101010101" charset="-122"/>
                <a:cs typeface="黑体" panose="02010609060101010101" charset="-122"/>
              </a:rPr>
              <a:t>理</a:t>
            </a:r>
            <a:r>
              <a:rPr sz="1950" spc="-5" dirty="0">
                <a:latin typeface="黑体" panose="02010609060101010101" charset="-122"/>
                <a:cs typeface="黑体" panose="02010609060101010101" charset="-122"/>
              </a:rPr>
              <a:t>、</a:t>
            </a:r>
            <a:r>
              <a:rPr sz="1950" spc="245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950" spc="-55" dirty="0">
                <a:latin typeface="黑体" panose="02010609060101010101" charset="-122"/>
                <a:cs typeface="黑体" panose="02010609060101010101" charset="-122"/>
              </a:rPr>
              <a:t>A</a:t>
            </a:r>
            <a:r>
              <a:rPr sz="1950" spc="-80" dirty="0">
                <a:latin typeface="黑体" panose="02010609060101010101" charset="-122"/>
                <a:cs typeface="黑体" panose="02010609060101010101" charset="-122"/>
              </a:rPr>
              <a:t>D</a:t>
            </a:r>
            <a:r>
              <a:rPr sz="1950" spc="-70" dirty="0">
                <a:latin typeface="黑体" panose="02010609060101010101" charset="-122"/>
                <a:cs typeface="黑体" panose="02010609060101010101" charset="-122"/>
              </a:rPr>
              <a:t>H</a:t>
            </a:r>
            <a:r>
              <a:rPr sz="1950" spc="-80" dirty="0">
                <a:latin typeface="黑体" panose="02010609060101010101" charset="-122"/>
                <a:cs typeface="黑体" panose="02010609060101010101" charset="-122"/>
              </a:rPr>
              <a:t>D</a:t>
            </a:r>
            <a:r>
              <a:rPr sz="1950" spc="-5" dirty="0">
                <a:latin typeface="黑体" panose="02010609060101010101" charset="-122"/>
                <a:cs typeface="黑体" panose="02010609060101010101" charset="-122"/>
              </a:rPr>
              <a:t>,</a:t>
            </a:r>
            <a:r>
              <a:rPr sz="1950" dirty="0">
                <a:latin typeface="黑体" panose="02010609060101010101" charset="-122"/>
                <a:cs typeface="黑体" panose="02010609060101010101" charset="-122"/>
              </a:rPr>
              <a:t>	</a:t>
            </a:r>
            <a:r>
              <a:rPr sz="1950" spc="-70" dirty="0">
                <a:latin typeface="黑体" panose="02010609060101010101" charset="-122"/>
                <a:cs typeface="黑体" panose="02010609060101010101" charset="-122"/>
              </a:rPr>
              <a:t>认</a:t>
            </a:r>
            <a:r>
              <a:rPr sz="1950" spc="-5" dirty="0">
                <a:latin typeface="黑体" panose="02010609060101010101" charset="-122"/>
                <a:cs typeface="黑体" panose="02010609060101010101" charset="-122"/>
              </a:rPr>
              <a:t>知 </a:t>
            </a:r>
            <a:r>
              <a:rPr sz="1950" spc="160" dirty="0">
                <a:latin typeface="黑体" panose="02010609060101010101" charset="-122"/>
                <a:cs typeface="黑体" panose="02010609060101010101" charset="-122"/>
              </a:rPr>
              <a:t>障碍</a:t>
            </a:r>
            <a:r>
              <a:rPr sz="1950" spc="170" dirty="0">
                <a:latin typeface="黑体" panose="02010609060101010101" charset="-122"/>
                <a:cs typeface="黑体" panose="02010609060101010101" charset="-122"/>
              </a:rPr>
              <a:t>、</a:t>
            </a:r>
            <a:r>
              <a:rPr sz="1950" spc="160" dirty="0">
                <a:latin typeface="黑体" panose="02010609060101010101" charset="-122"/>
                <a:cs typeface="黑体" panose="02010609060101010101" charset="-122"/>
              </a:rPr>
              <a:t>睡眠障</a:t>
            </a:r>
            <a:r>
              <a:rPr sz="1950" spc="170" dirty="0">
                <a:latin typeface="黑体" panose="02010609060101010101" charset="-122"/>
                <a:cs typeface="黑体" panose="02010609060101010101" charset="-122"/>
              </a:rPr>
              <a:t>碍</a:t>
            </a:r>
            <a:r>
              <a:rPr sz="1950" spc="160" dirty="0">
                <a:latin typeface="黑体" panose="02010609060101010101" charset="-122"/>
                <a:cs typeface="黑体" panose="02010609060101010101" charset="-122"/>
              </a:rPr>
              <a:t>、帕金</a:t>
            </a:r>
            <a:r>
              <a:rPr sz="1950" spc="170" dirty="0">
                <a:latin typeface="黑体" panose="02010609060101010101" charset="-122"/>
                <a:cs typeface="黑体" panose="02010609060101010101" charset="-122"/>
              </a:rPr>
              <a:t>森</a:t>
            </a:r>
            <a:r>
              <a:rPr sz="1950" spc="-5" dirty="0">
                <a:latin typeface="黑体" panose="02010609060101010101" charset="-122"/>
                <a:cs typeface="黑体" panose="02010609060101010101" charset="-122"/>
              </a:rPr>
              <a:t>等</a:t>
            </a:r>
            <a:endParaRPr sz="19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010879" y="8648572"/>
            <a:ext cx="145415" cy="170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spc="-10" dirty="0">
                <a:latin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sz="950" dirty="0">
                <a:latin typeface="宋体" panose="02010600030101010101" pitchFamily="2" charset="-122"/>
                <a:cs typeface="宋体" panose="02010600030101010101" pitchFamily="2" charset="-122"/>
              </a:rPr>
              <a:t>7</a:t>
            </a:r>
            <a:endParaRPr sz="9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00993" y="4529454"/>
            <a:ext cx="241935" cy="1682114"/>
          </a:xfrm>
          <a:prstGeom prst="rect">
            <a:avLst/>
          </a:prstGeom>
        </p:spPr>
        <p:txBody>
          <a:bodyPr vert="eaVert" wrap="square" lIns="0" tIns="0" rIns="0" bIns="0" rtlCol="0">
            <a:spAutoFit/>
          </a:bodyPr>
          <a:lstStyle/>
          <a:p>
            <a:pPr marL="12700">
              <a:lnSpc>
                <a:spcPct val="65000"/>
              </a:lnSpc>
            </a:pPr>
            <a:r>
              <a:rPr sz="1700" spc="175" dirty="0">
                <a:latin typeface="黑体" panose="02010609060101010101" charset="-122"/>
                <a:cs typeface="黑体" panose="02010609060101010101" charset="-122"/>
              </a:rPr>
              <a:t>与</a:t>
            </a:r>
            <a:r>
              <a:rPr sz="1700" spc="190" dirty="0">
                <a:latin typeface="黑体" panose="02010609060101010101" charset="-122"/>
                <a:cs typeface="黑体" panose="02010609060101010101" charset="-122"/>
              </a:rPr>
              <a:t>神</a:t>
            </a:r>
            <a:r>
              <a:rPr sz="1700" spc="175" dirty="0">
                <a:latin typeface="黑体" panose="02010609060101010101" charset="-122"/>
                <a:cs typeface="黑体" panose="02010609060101010101" charset="-122"/>
              </a:rPr>
              <a:t>经</a:t>
            </a:r>
            <a:r>
              <a:rPr sz="1700" spc="190" dirty="0">
                <a:latin typeface="黑体" panose="02010609060101010101" charset="-122"/>
                <a:cs typeface="黑体" panose="02010609060101010101" charset="-122"/>
              </a:rPr>
              <a:t>康</a:t>
            </a:r>
            <a:r>
              <a:rPr sz="1700" spc="175" dirty="0">
                <a:latin typeface="黑体" panose="02010609060101010101" charset="-122"/>
                <a:cs typeface="黑体" panose="02010609060101010101" charset="-122"/>
              </a:rPr>
              <a:t>复</a:t>
            </a:r>
            <a:r>
              <a:rPr sz="1700" spc="190" dirty="0">
                <a:latin typeface="黑体" panose="02010609060101010101" charset="-122"/>
                <a:cs typeface="黑体" panose="02010609060101010101" charset="-122"/>
              </a:rPr>
              <a:t>结</a:t>
            </a:r>
            <a:r>
              <a:rPr sz="1700" dirty="0">
                <a:latin typeface="黑体" panose="02010609060101010101" charset="-122"/>
                <a:cs typeface="黑体" panose="02010609060101010101" charset="-122"/>
              </a:rPr>
              <a:t>合</a:t>
            </a:r>
            <a:endParaRPr sz="17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166170" y="4529454"/>
            <a:ext cx="241935" cy="1682114"/>
          </a:xfrm>
          <a:prstGeom prst="rect">
            <a:avLst/>
          </a:prstGeom>
        </p:spPr>
        <p:txBody>
          <a:bodyPr vert="eaVert" wrap="square" lIns="0" tIns="0" rIns="0" bIns="0" rtlCol="0">
            <a:spAutoFit/>
          </a:bodyPr>
          <a:lstStyle/>
          <a:p>
            <a:pPr marL="12700">
              <a:lnSpc>
                <a:spcPct val="65000"/>
              </a:lnSpc>
            </a:pPr>
            <a:r>
              <a:rPr sz="1700" spc="175" dirty="0">
                <a:latin typeface="黑体" panose="02010609060101010101" charset="-122"/>
                <a:cs typeface="黑体" panose="02010609060101010101" charset="-122"/>
              </a:rPr>
              <a:t>与</a:t>
            </a:r>
            <a:r>
              <a:rPr sz="1700" spc="190" dirty="0">
                <a:latin typeface="黑体" panose="02010609060101010101" charset="-122"/>
                <a:cs typeface="黑体" panose="02010609060101010101" charset="-122"/>
              </a:rPr>
              <a:t>脑</a:t>
            </a:r>
            <a:r>
              <a:rPr sz="1700" spc="175" dirty="0">
                <a:latin typeface="黑体" panose="02010609060101010101" charset="-122"/>
                <a:cs typeface="黑体" panose="02010609060101010101" charset="-122"/>
              </a:rPr>
              <a:t>机</a:t>
            </a:r>
            <a:r>
              <a:rPr sz="1700" spc="190" dirty="0">
                <a:latin typeface="黑体" panose="02010609060101010101" charset="-122"/>
                <a:cs typeface="黑体" panose="02010609060101010101" charset="-122"/>
              </a:rPr>
              <a:t>接</a:t>
            </a:r>
            <a:r>
              <a:rPr sz="1700" spc="175" dirty="0">
                <a:latin typeface="黑体" panose="02010609060101010101" charset="-122"/>
                <a:cs typeface="黑体" panose="02010609060101010101" charset="-122"/>
              </a:rPr>
              <a:t>口</a:t>
            </a:r>
            <a:r>
              <a:rPr sz="1700" spc="190" dirty="0">
                <a:latin typeface="黑体" panose="02010609060101010101" charset="-122"/>
                <a:cs typeface="黑体" panose="02010609060101010101" charset="-122"/>
              </a:rPr>
              <a:t>结</a:t>
            </a:r>
            <a:r>
              <a:rPr sz="1700" dirty="0">
                <a:latin typeface="黑体" panose="02010609060101010101" charset="-122"/>
                <a:cs typeface="黑体" panose="02010609060101010101" charset="-122"/>
              </a:rPr>
              <a:t>合</a:t>
            </a:r>
            <a:endParaRPr sz="1700">
              <a:latin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22096" y="731393"/>
            <a:ext cx="11743690" cy="535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50" spc="195" dirty="0"/>
              <a:t>以</a:t>
            </a:r>
            <a:r>
              <a:rPr sz="3350" spc="185" dirty="0"/>
              <a:t>全</a:t>
            </a:r>
            <a:r>
              <a:rPr sz="3350" spc="195" dirty="0"/>
              <a:t>球</a:t>
            </a:r>
            <a:r>
              <a:rPr sz="3350" spc="185" dirty="0"/>
              <a:t>领</a:t>
            </a:r>
            <a:r>
              <a:rPr sz="3350" spc="195" dirty="0"/>
              <a:t>先</a:t>
            </a:r>
            <a:r>
              <a:rPr sz="3350" spc="185" dirty="0"/>
              <a:t>的</a:t>
            </a:r>
            <a:r>
              <a:rPr sz="3350" spc="195" dirty="0"/>
              <a:t>脑</a:t>
            </a:r>
            <a:r>
              <a:rPr sz="3350" spc="185" dirty="0"/>
              <a:t>肌</a:t>
            </a:r>
            <a:r>
              <a:rPr sz="3350" spc="195" dirty="0"/>
              <a:t>电</a:t>
            </a:r>
            <a:r>
              <a:rPr sz="3350" spc="185" dirty="0"/>
              <a:t>技</a:t>
            </a:r>
            <a:r>
              <a:rPr sz="3350" spc="195" dirty="0"/>
              <a:t>术</a:t>
            </a:r>
            <a:r>
              <a:rPr sz="3350" spc="185" dirty="0"/>
              <a:t>应</a:t>
            </a:r>
            <a:r>
              <a:rPr sz="3350" spc="195" dirty="0"/>
              <a:t>用</a:t>
            </a:r>
            <a:r>
              <a:rPr sz="3350" spc="185" dirty="0"/>
              <a:t>于</a:t>
            </a:r>
            <a:r>
              <a:rPr sz="3350" spc="195" dirty="0"/>
              <a:t>消</a:t>
            </a:r>
            <a:r>
              <a:rPr sz="3350" spc="185" dirty="0"/>
              <a:t>费</a:t>
            </a:r>
            <a:r>
              <a:rPr sz="3350" spc="195" dirty="0"/>
              <a:t>级</a:t>
            </a:r>
            <a:r>
              <a:rPr sz="3350" spc="185" dirty="0"/>
              <a:t>脑</a:t>
            </a:r>
            <a:r>
              <a:rPr sz="3350" spc="195" dirty="0"/>
              <a:t>机</a:t>
            </a:r>
            <a:r>
              <a:rPr sz="3350" spc="185" dirty="0"/>
              <a:t>接口的星辰大</a:t>
            </a:r>
            <a:r>
              <a:rPr sz="3350" spc="-15" dirty="0"/>
              <a:t>海</a:t>
            </a:r>
            <a:endParaRPr sz="3350"/>
          </a:p>
        </p:txBody>
      </p:sp>
      <p:sp>
        <p:nvSpPr>
          <p:cNvPr id="4" name="object 4"/>
          <p:cNvSpPr/>
          <p:nvPr/>
        </p:nvSpPr>
        <p:spPr>
          <a:xfrm>
            <a:off x="13691615" y="317500"/>
            <a:ext cx="2075688" cy="6014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177250" y="920622"/>
            <a:ext cx="113982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110" dirty="0">
                <a:latin typeface="黑体" panose="02010609060101010101" charset="-122"/>
                <a:cs typeface="黑体" panose="02010609060101010101" charset="-122"/>
              </a:rPr>
              <a:t>傲</a:t>
            </a:r>
            <a:r>
              <a:rPr sz="2100" b="1" spc="120" dirty="0">
                <a:latin typeface="黑体" panose="02010609060101010101" charset="-122"/>
                <a:cs typeface="黑体" panose="02010609060101010101" charset="-122"/>
              </a:rPr>
              <a:t>意</a:t>
            </a:r>
            <a:r>
              <a:rPr sz="2100" b="1" spc="110" dirty="0">
                <a:latin typeface="黑体" panose="02010609060101010101" charset="-122"/>
                <a:cs typeface="黑体" panose="02010609060101010101" charset="-122"/>
              </a:rPr>
              <a:t>科</a:t>
            </a:r>
            <a:r>
              <a:rPr sz="2100" b="1" spc="-10" dirty="0">
                <a:latin typeface="黑体" panose="02010609060101010101" charset="-122"/>
                <a:cs typeface="黑体" panose="02010609060101010101" charset="-122"/>
              </a:rPr>
              <a:t>技</a:t>
            </a:r>
            <a:endParaRPr sz="21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60796" y="2209799"/>
            <a:ext cx="1072515" cy="5461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29565" marR="5080" indent="-317500">
              <a:lnSpc>
                <a:spcPct val="101000"/>
              </a:lnSpc>
              <a:spcBef>
                <a:spcPts val="90"/>
              </a:spcBef>
            </a:pPr>
            <a:r>
              <a:rPr sz="1700" spc="-70" dirty="0">
                <a:latin typeface="黑体" panose="02010609060101010101" charset="-122"/>
                <a:cs typeface="黑体" panose="02010609060101010101" charset="-122"/>
              </a:rPr>
              <a:t>沉浸</a:t>
            </a:r>
            <a:r>
              <a:rPr sz="1700" spc="-60" dirty="0">
                <a:latin typeface="黑体" panose="02010609060101010101" charset="-122"/>
                <a:cs typeface="黑体" panose="02010609060101010101" charset="-122"/>
              </a:rPr>
              <a:t>式</a:t>
            </a:r>
            <a:r>
              <a:rPr sz="1700" spc="-70" dirty="0">
                <a:latin typeface="黑体" panose="02010609060101010101" charset="-122"/>
                <a:cs typeface="黑体" panose="02010609060101010101" charset="-122"/>
              </a:rPr>
              <a:t>游</a:t>
            </a:r>
            <a:r>
              <a:rPr sz="1700" dirty="0">
                <a:latin typeface="黑体" panose="02010609060101010101" charset="-122"/>
                <a:cs typeface="黑体" panose="02010609060101010101" charset="-122"/>
              </a:rPr>
              <a:t>戏 </a:t>
            </a:r>
            <a:r>
              <a:rPr sz="1700" spc="-20" dirty="0">
                <a:latin typeface="黑体" panose="02010609060101010101" charset="-122"/>
                <a:cs typeface="黑体" panose="02010609060101010101" charset="-122"/>
              </a:rPr>
              <a:t>感</a:t>
            </a:r>
            <a:r>
              <a:rPr sz="1700" spc="5" dirty="0">
                <a:latin typeface="黑体" panose="02010609060101010101" charset="-122"/>
                <a:cs typeface="黑体" panose="02010609060101010101" charset="-122"/>
              </a:rPr>
              <a:t>知</a:t>
            </a:r>
            <a:endParaRPr sz="17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23779" y="4117848"/>
            <a:ext cx="1496695" cy="78232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 indent="19685" algn="ctr">
              <a:lnSpc>
                <a:spcPct val="96000"/>
              </a:lnSpc>
              <a:spcBef>
                <a:spcPts val="185"/>
              </a:spcBef>
            </a:pPr>
            <a:r>
              <a:rPr sz="1700" spc="-80" dirty="0">
                <a:latin typeface="黑体" panose="02010609060101010101" charset="-122"/>
                <a:cs typeface="黑体" panose="02010609060101010101" charset="-122"/>
              </a:rPr>
              <a:t>心理健康管理</a:t>
            </a:r>
            <a:r>
              <a:rPr sz="1700" dirty="0">
                <a:latin typeface="黑体" panose="02010609060101010101" charset="-122"/>
                <a:cs typeface="黑体" panose="02010609060101010101" charset="-122"/>
              </a:rPr>
              <a:t>和 </a:t>
            </a:r>
            <a:r>
              <a:rPr sz="1700" spc="-80" dirty="0">
                <a:latin typeface="黑体" panose="02010609060101010101" charset="-122"/>
                <a:cs typeface="黑体" panose="02010609060101010101" charset="-122"/>
              </a:rPr>
              <a:t>精神类疾病辅</a:t>
            </a:r>
            <a:r>
              <a:rPr sz="1700" dirty="0">
                <a:latin typeface="黑体" panose="02010609060101010101" charset="-122"/>
                <a:cs typeface="黑体" panose="02010609060101010101" charset="-122"/>
              </a:rPr>
              <a:t>助 </a:t>
            </a:r>
            <a:r>
              <a:rPr sz="1700" spc="-20" dirty="0">
                <a:latin typeface="黑体" panose="02010609060101010101" charset="-122"/>
                <a:cs typeface="黑体" panose="02010609060101010101" charset="-122"/>
              </a:rPr>
              <a:t>治</a:t>
            </a:r>
            <a:r>
              <a:rPr sz="1700" spc="5" dirty="0">
                <a:latin typeface="黑体" panose="02010609060101010101" charset="-122"/>
                <a:cs typeface="黑体" panose="02010609060101010101" charset="-122"/>
              </a:rPr>
              <a:t>疗</a:t>
            </a:r>
            <a:endParaRPr sz="17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66879" y="6518147"/>
            <a:ext cx="1072515" cy="54165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04800" marR="5080" indent="-292735">
              <a:lnSpc>
                <a:spcPts val="2020"/>
              </a:lnSpc>
              <a:spcBef>
                <a:spcPts val="190"/>
              </a:spcBef>
            </a:pPr>
            <a:r>
              <a:rPr sz="1700" spc="-70" dirty="0">
                <a:latin typeface="黑体" panose="02010609060101010101" charset="-122"/>
                <a:cs typeface="黑体" panose="02010609060101010101" charset="-122"/>
              </a:rPr>
              <a:t>交互</a:t>
            </a:r>
            <a:r>
              <a:rPr sz="1700" spc="-60" dirty="0">
                <a:latin typeface="黑体" panose="02010609060101010101" charset="-122"/>
                <a:cs typeface="黑体" panose="02010609060101010101" charset="-122"/>
              </a:rPr>
              <a:t>式</a:t>
            </a:r>
            <a:r>
              <a:rPr sz="1700" spc="-70" dirty="0">
                <a:latin typeface="黑体" panose="02010609060101010101" charset="-122"/>
                <a:cs typeface="黑体" panose="02010609060101010101" charset="-122"/>
              </a:rPr>
              <a:t>教</a:t>
            </a:r>
            <a:r>
              <a:rPr sz="1700" dirty="0">
                <a:latin typeface="黑体" panose="02010609060101010101" charset="-122"/>
                <a:cs typeface="黑体" panose="02010609060101010101" charset="-122"/>
              </a:rPr>
              <a:t>育 </a:t>
            </a:r>
            <a:r>
              <a:rPr sz="1700" spc="-20" dirty="0">
                <a:latin typeface="黑体" panose="02010609060101010101" charset="-122"/>
                <a:cs typeface="黑体" panose="02010609060101010101" charset="-122"/>
              </a:rPr>
              <a:t>科</a:t>
            </a:r>
            <a:r>
              <a:rPr sz="1700" spc="5" dirty="0">
                <a:latin typeface="黑体" panose="02010609060101010101" charset="-122"/>
                <a:cs typeface="黑体" panose="02010609060101010101" charset="-122"/>
              </a:rPr>
              <a:t>技</a:t>
            </a:r>
            <a:endParaRPr sz="17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22939" y="7958455"/>
            <a:ext cx="7220584" cy="64452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011680" marR="5080" indent="-1999615">
              <a:lnSpc>
                <a:spcPts val="2350"/>
              </a:lnSpc>
              <a:spcBef>
                <a:spcPts val="320"/>
              </a:spcBef>
            </a:pPr>
            <a:r>
              <a:rPr sz="2100" b="1" spc="-10" dirty="0">
                <a:solidFill>
                  <a:srgbClr val="132D85"/>
                </a:solidFill>
                <a:latin typeface="黑体" panose="02010609060101010101" charset="-122"/>
                <a:cs typeface="黑体" panose="02010609060101010101" charset="-122"/>
              </a:rPr>
              <a:t>全球领</a:t>
            </a:r>
            <a:r>
              <a:rPr sz="2100" b="1" spc="-25" dirty="0">
                <a:solidFill>
                  <a:srgbClr val="132D85"/>
                </a:solidFill>
                <a:latin typeface="黑体" panose="02010609060101010101" charset="-122"/>
                <a:cs typeface="黑体" panose="02010609060101010101" charset="-122"/>
              </a:rPr>
              <a:t>先</a:t>
            </a:r>
            <a:r>
              <a:rPr sz="2100" b="1" spc="-10" dirty="0">
                <a:solidFill>
                  <a:srgbClr val="132D85"/>
                </a:solidFill>
                <a:latin typeface="黑体" panose="02010609060101010101" charset="-122"/>
                <a:cs typeface="黑体" panose="02010609060101010101" charset="-122"/>
              </a:rPr>
              <a:t>的</a:t>
            </a:r>
            <a:r>
              <a:rPr sz="2100" b="1" spc="-1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脑肌电</a:t>
            </a:r>
            <a:r>
              <a:rPr sz="2100" b="1" spc="-2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算</a:t>
            </a:r>
            <a:r>
              <a:rPr sz="2100" b="1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法</a:t>
            </a:r>
            <a:r>
              <a:rPr sz="2100" b="1" spc="-10" dirty="0">
                <a:solidFill>
                  <a:srgbClr val="132D85"/>
                </a:solidFill>
                <a:latin typeface="黑体" panose="02010609060101010101" charset="-122"/>
                <a:cs typeface="黑体" panose="02010609060101010101" charset="-122"/>
              </a:rPr>
              <a:t>和</a:t>
            </a:r>
            <a:r>
              <a:rPr sz="2100" b="1" spc="-1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专利壁</a:t>
            </a:r>
            <a:r>
              <a:rPr sz="2100" b="1" spc="-2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垒</a:t>
            </a:r>
            <a:r>
              <a:rPr sz="2100" b="1" spc="-10" dirty="0">
                <a:solidFill>
                  <a:srgbClr val="132D85"/>
                </a:solidFill>
                <a:latin typeface="黑体" panose="02010609060101010101" charset="-122"/>
                <a:cs typeface="黑体" panose="02010609060101010101" charset="-122"/>
              </a:rPr>
              <a:t>应用于</a:t>
            </a:r>
            <a:r>
              <a:rPr sz="2100" b="1" spc="-25" dirty="0">
                <a:solidFill>
                  <a:srgbClr val="132D85"/>
                </a:solidFill>
                <a:latin typeface="黑体" panose="02010609060101010101" charset="-122"/>
                <a:cs typeface="黑体" panose="02010609060101010101" charset="-122"/>
              </a:rPr>
              <a:t>消</a:t>
            </a:r>
            <a:r>
              <a:rPr sz="2100" b="1" spc="-10" dirty="0">
                <a:solidFill>
                  <a:srgbClr val="132D85"/>
                </a:solidFill>
                <a:latin typeface="黑体" panose="02010609060101010101" charset="-122"/>
                <a:cs typeface="黑体" panose="02010609060101010101" charset="-122"/>
              </a:rPr>
              <a:t>费级脑机接口</a:t>
            </a:r>
            <a:r>
              <a:rPr sz="2100" b="1" spc="-25" dirty="0">
                <a:solidFill>
                  <a:srgbClr val="132D85"/>
                </a:solidFill>
                <a:latin typeface="黑体" panose="02010609060101010101" charset="-122"/>
                <a:cs typeface="黑体" panose="02010609060101010101" charset="-122"/>
              </a:rPr>
              <a:t>产</a:t>
            </a:r>
            <a:r>
              <a:rPr sz="2100" b="1" spc="-10" dirty="0">
                <a:solidFill>
                  <a:srgbClr val="132D85"/>
                </a:solidFill>
                <a:latin typeface="黑体" panose="02010609060101010101" charset="-122"/>
                <a:cs typeface="黑体" panose="02010609060101010101" charset="-122"/>
              </a:rPr>
              <a:t>品 </a:t>
            </a:r>
            <a:r>
              <a:rPr sz="2100" b="1" spc="10" dirty="0">
                <a:latin typeface="黑体" panose="02010609060101010101" charset="-122"/>
                <a:cs typeface="黑体" panose="02010609060101010101" charset="-122"/>
              </a:rPr>
              <a:t>实现技术和产品</a:t>
            </a:r>
            <a:r>
              <a:rPr sz="2100" b="1" dirty="0">
                <a:latin typeface="黑体" panose="02010609060101010101" charset="-122"/>
                <a:cs typeface="黑体" panose="02010609060101010101" charset="-122"/>
              </a:rPr>
              <a:t>的</a:t>
            </a:r>
            <a:r>
              <a:rPr sz="2100" b="1" spc="10" dirty="0">
                <a:latin typeface="黑体" panose="02010609060101010101" charset="-122"/>
                <a:cs typeface="黑体" panose="02010609060101010101" charset="-122"/>
              </a:rPr>
              <a:t>降维渗</a:t>
            </a:r>
            <a:r>
              <a:rPr sz="2100" b="1" spc="-10" dirty="0">
                <a:latin typeface="黑体" panose="02010609060101010101" charset="-122"/>
                <a:cs typeface="黑体" panose="02010609060101010101" charset="-122"/>
              </a:rPr>
              <a:t>透</a:t>
            </a:r>
            <a:endParaRPr sz="21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966195" y="4239768"/>
            <a:ext cx="1270635" cy="54165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 indent="81915">
              <a:lnSpc>
                <a:spcPts val="2020"/>
              </a:lnSpc>
              <a:spcBef>
                <a:spcPts val="185"/>
              </a:spcBef>
            </a:pPr>
            <a:r>
              <a:rPr sz="1700" spc="-80" dirty="0">
                <a:latin typeface="黑体" panose="02010609060101010101" charset="-122"/>
                <a:cs typeface="黑体" panose="02010609060101010101" charset="-122"/>
              </a:rPr>
              <a:t>肌电手表</a:t>
            </a:r>
            <a:r>
              <a:rPr sz="1700" spc="5" dirty="0">
                <a:latin typeface="黑体" panose="02010609060101010101" charset="-122"/>
                <a:cs typeface="黑体" panose="02010609060101010101" charset="-122"/>
              </a:rPr>
              <a:t>等 </a:t>
            </a:r>
            <a:r>
              <a:rPr sz="1700" spc="-80" dirty="0">
                <a:latin typeface="黑体" panose="02010609060101010101" charset="-122"/>
                <a:cs typeface="黑体" panose="02010609060101010101" charset="-122"/>
              </a:rPr>
              <a:t>个人消费电</a:t>
            </a:r>
            <a:r>
              <a:rPr sz="1700" spc="5" dirty="0">
                <a:latin typeface="黑体" panose="02010609060101010101" charset="-122"/>
                <a:cs typeface="黑体" panose="02010609060101010101" charset="-122"/>
              </a:rPr>
              <a:t>子</a:t>
            </a:r>
            <a:endParaRPr sz="17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333979" y="2205227"/>
            <a:ext cx="1069975" cy="5372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23215" marR="5080" indent="-311150">
              <a:lnSpc>
                <a:spcPts val="1980"/>
              </a:lnSpc>
              <a:spcBef>
                <a:spcPts val="220"/>
              </a:spcBef>
            </a:pPr>
            <a:r>
              <a:rPr sz="1700" spc="-70" dirty="0">
                <a:latin typeface="黑体" panose="02010609060101010101" charset="-122"/>
                <a:cs typeface="黑体" panose="02010609060101010101" charset="-122"/>
              </a:rPr>
              <a:t>元宇</a:t>
            </a:r>
            <a:r>
              <a:rPr sz="1700" spc="-80" dirty="0">
                <a:latin typeface="黑体" panose="02010609060101010101" charset="-122"/>
                <a:cs typeface="黑体" panose="02010609060101010101" charset="-122"/>
              </a:rPr>
              <a:t>宙</a:t>
            </a:r>
            <a:r>
              <a:rPr sz="1700" spc="-70" dirty="0">
                <a:latin typeface="黑体" panose="02010609060101010101" charset="-122"/>
                <a:cs typeface="黑体" panose="02010609060101010101" charset="-122"/>
              </a:rPr>
              <a:t>虚</a:t>
            </a:r>
            <a:r>
              <a:rPr sz="1700" dirty="0">
                <a:latin typeface="黑体" panose="02010609060101010101" charset="-122"/>
                <a:cs typeface="黑体" panose="02010609060101010101" charset="-122"/>
              </a:rPr>
              <a:t>拟 </a:t>
            </a:r>
            <a:r>
              <a:rPr sz="1700" spc="-35" dirty="0">
                <a:latin typeface="黑体" panose="02010609060101010101" charset="-122"/>
                <a:cs typeface="黑体" panose="02010609060101010101" charset="-122"/>
              </a:rPr>
              <a:t>交</a:t>
            </a:r>
            <a:r>
              <a:rPr sz="1700" spc="5" dirty="0">
                <a:latin typeface="黑体" panose="02010609060101010101" charset="-122"/>
                <a:cs typeface="黑体" panose="02010609060101010101" charset="-122"/>
              </a:rPr>
              <a:t>互</a:t>
            </a:r>
            <a:endParaRPr sz="17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36100" y="6522719"/>
            <a:ext cx="877569" cy="53848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15265" marR="5080" indent="-203200">
              <a:lnSpc>
                <a:spcPts val="1990"/>
              </a:lnSpc>
              <a:spcBef>
                <a:spcPts val="210"/>
              </a:spcBef>
            </a:pPr>
            <a:r>
              <a:rPr sz="1700" spc="-35" dirty="0">
                <a:latin typeface="黑体" panose="02010609060101010101" charset="-122"/>
                <a:cs typeface="黑体" panose="02010609060101010101" charset="-122"/>
              </a:rPr>
              <a:t>睡眠健</a:t>
            </a:r>
            <a:r>
              <a:rPr sz="1700" dirty="0">
                <a:latin typeface="黑体" panose="02010609060101010101" charset="-122"/>
                <a:cs typeface="黑体" panose="02010609060101010101" charset="-122"/>
              </a:rPr>
              <a:t>康 </a:t>
            </a:r>
            <a:r>
              <a:rPr sz="1700" spc="-20" dirty="0">
                <a:latin typeface="黑体" panose="02010609060101010101" charset="-122"/>
                <a:cs typeface="黑体" panose="02010609060101010101" charset="-122"/>
              </a:rPr>
              <a:t>管</a:t>
            </a:r>
            <a:r>
              <a:rPr sz="1700" spc="5" dirty="0">
                <a:latin typeface="黑体" panose="02010609060101010101" charset="-122"/>
                <a:cs typeface="黑体" panose="02010609060101010101" charset="-122"/>
              </a:rPr>
              <a:t>理</a:t>
            </a:r>
            <a:endParaRPr sz="1700">
              <a:latin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677900" y="310895"/>
            <a:ext cx="2087880" cy="609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4177250" y="906780"/>
            <a:ext cx="1171575" cy="377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70" dirty="0">
                <a:latin typeface="黑体" panose="02010609060101010101" charset="-122"/>
                <a:cs typeface="黑体" panose="02010609060101010101" charset="-122"/>
              </a:rPr>
              <a:t>傲</a:t>
            </a:r>
            <a:r>
              <a:rPr sz="2300" b="1" spc="-80" dirty="0">
                <a:latin typeface="黑体" panose="02010609060101010101" charset="-122"/>
                <a:cs typeface="黑体" panose="02010609060101010101" charset="-122"/>
              </a:rPr>
              <a:t>意</a:t>
            </a:r>
            <a:r>
              <a:rPr sz="2300" b="1" spc="-70" dirty="0">
                <a:latin typeface="黑体" panose="02010609060101010101" charset="-122"/>
                <a:cs typeface="黑体" panose="02010609060101010101" charset="-122"/>
              </a:rPr>
              <a:t>科</a:t>
            </a:r>
            <a:r>
              <a:rPr sz="2300" b="1" spc="-5" dirty="0">
                <a:latin typeface="黑体" panose="02010609060101010101" charset="-122"/>
                <a:cs typeface="黑体" panose="02010609060101010101" charset="-122"/>
              </a:rPr>
              <a:t>技</a:t>
            </a:r>
            <a:endParaRPr sz="23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3788" y="1927860"/>
            <a:ext cx="6028690" cy="87249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 indent="19685">
              <a:lnSpc>
                <a:spcPts val="3250"/>
              </a:lnSpc>
              <a:spcBef>
                <a:spcPts val="345"/>
              </a:spcBef>
            </a:pPr>
            <a:r>
              <a:rPr sz="2850" b="0" spc="555" dirty="0">
                <a:latin typeface="黑体" panose="02010609060101010101" charset="-122"/>
                <a:cs typeface="黑体" panose="02010609060101010101" charset="-122"/>
              </a:rPr>
              <a:t>已</a:t>
            </a:r>
            <a:r>
              <a:rPr sz="2850" b="0" spc="545" dirty="0">
                <a:latin typeface="黑体" panose="02010609060101010101" charset="-122"/>
                <a:cs typeface="黑体" panose="02010609060101010101" charset="-122"/>
              </a:rPr>
              <a:t>上</a:t>
            </a:r>
            <a:r>
              <a:rPr sz="2850" b="0" spc="555" dirty="0">
                <a:latin typeface="黑体" panose="02010609060101010101" charset="-122"/>
                <a:cs typeface="黑体" panose="02010609060101010101" charset="-122"/>
              </a:rPr>
              <a:t>市产品</a:t>
            </a:r>
            <a:r>
              <a:rPr sz="2850" b="0" spc="545" dirty="0">
                <a:latin typeface="黑体" panose="02010609060101010101" charset="-122"/>
                <a:cs typeface="黑体" panose="02010609060101010101" charset="-122"/>
              </a:rPr>
              <a:t>快</a:t>
            </a:r>
            <a:r>
              <a:rPr sz="2850" b="0" spc="555" dirty="0">
                <a:latin typeface="黑体" panose="02010609060101010101" charset="-122"/>
                <a:cs typeface="黑体" panose="02010609060101010101" charset="-122"/>
              </a:rPr>
              <a:t>速实现</a:t>
            </a:r>
            <a:r>
              <a:rPr sz="2850" b="0" spc="545" dirty="0">
                <a:latin typeface="黑体" panose="02010609060101010101" charset="-122"/>
                <a:cs typeface="黑体" panose="02010609060101010101" charset="-122"/>
              </a:rPr>
              <a:t>商</a:t>
            </a:r>
            <a:r>
              <a:rPr sz="2850" b="0" spc="555" dirty="0">
                <a:latin typeface="黑体" panose="02010609060101010101" charset="-122"/>
                <a:cs typeface="黑体" panose="02010609060101010101" charset="-122"/>
              </a:rPr>
              <a:t>业化落</a:t>
            </a:r>
            <a:r>
              <a:rPr sz="2850" b="0" spc="-5" dirty="0">
                <a:latin typeface="黑体" panose="02010609060101010101" charset="-122"/>
                <a:cs typeface="黑体" panose="02010609060101010101" charset="-122"/>
              </a:rPr>
              <a:t>地 </a:t>
            </a:r>
            <a:r>
              <a:rPr sz="2850" b="0" spc="545" dirty="0">
                <a:latin typeface="黑体" panose="02010609060101010101" charset="-122"/>
                <a:cs typeface="黑体" panose="02010609060101010101" charset="-122"/>
              </a:rPr>
              <a:t>融</a:t>
            </a:r>
            <a:r>
              <a:rPr sz="2850" b="0" spc="555" dirty="0">
                <a:latin typeface="黑体" panose="02010609060101010101" charset="-122"/>
                <a:cs typeface="黑体" panose="02010609060101010101" charset="-122"/>
              </a:rPr>
              <a:t>资</a:t>
            </a:r>
            <a:r>
              <a:rPr sz="2850" b="0" spc="545" dirty="0">
                <a:latin typeface="黑体" panose="02010609060101010101" charset="-122"/>
                <a:cs typeface="黑体" panose="02010609060101010101" charset="-122"/>
              </a:rPr>
              <a:t>助力</a:t>
            </a:r>
            <a:r>
              <a:rPr sz="2850" b="0" spc="555" dirty="0">
                <a:latin typeface="黑体" panose="02010609060101010101" charset="-122"/>
                <a:cs typeface="黑体" panose="02010609060101010101" charset="-122"/>
              </a:rPr>
              <a:t>新</a:t>
            </a:r>
            <a:r>
              <a:rPr sz="2850" b="0" spc="545" dirty="0">
                <a:latin typeface="黑体" panose="02010609060101010101" charset="-122"/>
                <a:cs typeface="黑体" panose="02010609060101010101" charset="-122"/>
              </a:rPr>
              <a:t>业务</a:t>
            </a:r>
            <a:r>
              <a:rPr sz="2850" b="0" spc="555" dirty="0">
                <a:latin typeface="黑体" panose="02010609060101010101" charset="-122"/>
                <a:cs typeface="黑体" panose="02010609060101010101" charset="-122"/>
              </a:rPr>
              <a:t>线</a:t>
            </a:r>
            <a:r>
              <a:rPr sz="2850" b="0" spc="545" dirty="0">
                <a:latin typeface="黑体" panose="02010609060101010101" charset="-122"/>
                <a:cs typeface="黑体" panose="02010609060101010101" charset="-122"/>
              </a:rPr>
              <a:t>指数</a:t>
            </a:r>
            <a:r>
              <a:rPr sz="2850" b="0" spc="555" dirty="0">
                <a:latin typeface="黑体" panose="02010609060101010101" charset="-122"/>
                <a:cs typeface="黑体" panose="02010609060101010101" charset="-122"/>
              </a:rPr>
              <a:t>增</a:t>
            </a:r>
            <a:r>
              <a:rPr sz="2850" b="0" spc="-5" dirty="0">
                <a:latin typeface="黑体" panose="02010609060101010101" charset="-122"/>
                <a:cs typeface="黑体" panose="02010609060101010101" charset="-122"/>
              </a:rPr>
              <a:t>长</a:t>
            </a:r>
            <a:endParaRPr sz="28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2459" y="6460489"/>
            <a:ext cx="1584325" cy="405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6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行</a:t>
            </a:r>
            <a:r>
              <a:rPr sz="2500" b="1" spc="-7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业</a:t>
            </a:r>
            <a:r>
              <a:rPr sz="2500" b="1" spc="-6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与市</a:t>
            </a:r>
            <a:r>
              <a:rPr sz="2500" b="1" spc="-1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场</a:t>
            </a:r>
            <a:endParaRPr sz="25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68315" y="6492481"/>
            <a:ext cx="1584325" cy="405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65" dirty="0">
                <a:solidFill>
                  <a:srgbClr val="394E6C"/>
                </a:solidFill>
                <a:latin typeface="黑体" panose="02010609060101010101" charset="-122"/>
                <a:cs typeface="黑体" panose="02010609060101010101" charset="-122"/>
              </a:rPr>
              <a:t>产</a:t>
            </a:r>
            <a:r>
              <a:rPr sz="2500" b="1" spc="-75" dirty="0">
                <a:solidFill>
                  <a:srgbClr val="394E6C"/>
                </a:solidFill>
                <a:latin typeface="黑体" panose="02010609060101010101" charset="-122"/>
                <a:cs typeface="黑体" panose="02010609060101010101" charset="-122"/>
              </a:rPr>
              <a:t>品</a:t>
            </a:r>
            <a:r>
              <a:rPr sz="2500" b="1" spc="-65" dirty="0">
                <a:solidFill>
                  <a:srgbClr val="394E6C"/>
                </a:solidFill>
                <a:latin typeface="黑体" panose="02010609060101010101" charset="-122"/>
                <a:cs typeface="黑体" panose="02010609060101010101" charset="-122"/>
              </a:rPr>
              <a:t>与业</a:t>
            </a:r>
            <a:r>
              <a:rPr sz="2500" b="1" spc="-15" dirty="0">
                <a:solidFill>
                  <a:srgbClr val="394E6C"/>
                </a:solidFill>
                <a:latin typeface="黑体" panose="02010609060101010101" charset="-122"/>
                <a:cs typeface="黑体" panose="02010609060101010101" charset="-122"/>
              </a:rPr>
              <a:t>务</a:t>
            </a:r>
            <a:endParaRPr sz="25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99068" y="6472669"/>
            <a:ext cx="1273810" cy="405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65" dirty="0">
                <a:solidFill>
                  <a:srgbClr val="394E6C"/>
                </a:solidFill>
                <a:latin typeface="黑体" panose="02010609060101010101" charset="-122"/>
                <a:cs typeface="黑体" panose="02010609060101010101" charset="-122"/>
              </a:rPr>
              <a:t>未</a:t>
            </a:r>
            <a:r>
              <a:rPr sz="2500" b="1" spc="-75" dirty="0">
                <a:solidFill>
                  <a:srgbClr val="394E6C"/>
                </a:solidFill>
                <a:latin typeface="黑体" panose="02010609060101010101" charset="-122"/>
                <a:cs typeface="黑体" panose="02010609060101010101" charset="-122"/>
              </a:rPr>
              <a:t>来</a:t>
            </a:r>
            <a:r>
              <a:rPr sz="2500" b="1" spc="-65" dirty="0">
                <a:solidFill>
                  <a:srgbClr val="394E6C"/>
                </a:solidFill>
                <a:latin typeface="黑体" panose="02010609060101010101" charset="-122"/>
                <a:cs typeface="黑体" panose="02010609060101010101" charset="-122"/>
              </a:rPr>
              <a:t>规</a:t>
            </a:r>
            <a:r>
              <a:rPr sz="2500" b="1" spc="-15" dirty="0">
                <a:solidFill>
                  <a:srgbClr val="394E6C"/>
                </a:solidFill>
                <a:latin typeface="黑体" panose="02010609060101010101" charset="-122"/>
                <a:cs typeface="黑体" panose="02010609060101010101" charset="-122"/>
              </a:rPr>
              <a:t>划</a:t>
            </a:r>
            <a:endParaRPr sz="25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794995" y="6472669"/>
            <a:ext cx="2826385" cy="405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6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财</a:t>
            </a:r>
            <a:r>
              <a:rPr sz="2500" b="1" spc="-7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务</a:t>
            </a:r>
            <a:r>
              <a:rPr sz="2500" b="1" spc="-6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预测与</a:t>
            </a:r>
            <a:r>
              <a:rPr sz="2500" b="1" spc="-7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融</a:t>
            </a:r>
            <a:r>
              <a:rPr sz="2500" b="1" spc="-6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资规</a:t>
            </a:r>
            <a:r>
              <a:rPr sz="2500" b="1" spc="-1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划</a:t>
            </a:r>
            <a:endParaRPr sz="25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1200" y="8407907"/>
            <a:ext cx="2143760" cy="5537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680"/>
              </a:lnSpc>
              <a:spcBef>
                <a:spcPts val="105"/>
              </a:spcBef>
              <a:tabLst>
                <a:tab pos="833755" algn="l"/>
              </a:tabLst>
            </a:pPr>
            <a:r>
              <a:rPr sz="2300" b="1" spc="-15" dirty="0">
                <a:solidFill>
                  <a:srgbClr val="EF8000"/>
                </a:solidFill>
                <a:latin typeface="Arial" panose="020B0604020202020204"/>
                <a:cs typeface="Arial" panose="020B0604020202020204"/>
              </a:rPr>
              <a:t>CEC	</a:t>
            </a:r>
            <a:r>
              <a:rPr sz="2300" b="1" spc="-25" dirty="0">
                <a:latin typeface="Arial" panose="020B0604020202020204"/>
                <a:cs typeface="Arial" panose="020B0604020202020204"/>
              </a:rPr>
              <a:t>CAPITAL</a:t>
            </a:r>
            <a:endParaRPr sz="2300">
              <a:latin typeface="Arial" panose="020B0604020202020204"/>
              <a:cs typeface="Arial" panose="020B0604020202020204"/>
            </a:endParaRPr>
          </a:p>
          <a:p>
            <a:pPr marL="20320">
              <a:lnSpc>
                <a:spcPts val="1480"/>
              </a:lnSpc>
              <a:tabLst>
                <a:tab pos="1965960" algn="l"/>
              </a:tabLst>
            </a:pP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易</a:t>
            </a:r>
            <a:r>
              <a:rPr sz="1300" b="1" spc="19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凯</a:t>
            </a:r>
            <a:r>
              <a:rPr sz="1300" b="1" spc="24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资</a:t>
            </a:r>
            <a:r>
              <a:rPr sz="1300" b="1" spc="229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本</a:t>
            </a:r>
            <a:r>
              <a:rPr sz="1300" b="1" spc="18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有</a:t>
            </a:r>
            <a:r>
              <a:rPr sz="1300" b="1" spc="26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限</a:t>
            </a:r>
            <a:r>
              <a:rPr sz="1300" b="1" spc="14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公</a:t>
            </a:r>
            <a:r>
              <a:rPr sz="1300" b="1" dirty="0">
                <a:latin typeface="楷体" panose="02010609060101010101" charset="-122"/>
                <a:cs typeface="楷体" panose="02010609060101010101" charset="-122"/>
              </a:rPr>
              <a:t>	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司</a:t>
            </a:r>
            <a:endParaRPr sz="1300">
              <a:latin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7900" y="707135"/>
            <a:ext cx="180149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spc="-25" dirty="0"/>
              <a:t>执行摘</a:t>
            </a:r>
            <a:r>
              <a:rPr sz="3500" spc="-10" dirty="0"/>
              <a:t>要</a:t>
            </a:r>
            <a:endParaRPr sz="3500"/>
          </a:p>
        </p:txBody>
      </p:sp>
      <p:sp>
        <p:nvSpPr>
          <p:cNvPr id="4" name="object 4"/>
          <p:cNvSpPr/>
          <p:nvPr/>
        </p:nvSpPr>
        <p:spPr>
          <a:xfrm>
            <a:off x="13691615" y="324611"/>
            <a:ext cx="2081784" cy="594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174215" y="886968"/>
            <a:ext cx="1188720" cy="377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latin typeface="黑体" panose="02010609060101010101" charset="-122"/>
                <a:cs typeface="黑体" panose="02010609060101010101" charset="-122"/>
              </a:rPr>
              <a:t>傲</a:t>
            </a:r>
            <a:r>
              <a:rPr sz="2300" spc="-10" dirty="0">
                <a:latin typeface="黑体" panose="02010609060101010101" charset="-122"/>
                <a:cs typeface="黑体" panose="02010609060101010101" charset="-122"/>
              </a:rPr>
              <a:t>意</a:t>
            </a:r>
            <a:r>
              <a:rPr sz="2300" spc="-20" dirty="0">
                <a:latin typeface="黑体" panose="02010609060101010101" charset="-122"/>
                <a:cs typeface="黑体" panose="02010609060101010101" charset="-122"/>
              </a:rPr>
              <a:t>科</a:t>
            </a:r>
            <a:r>
              <a:rPr sz="2300" spc="5" dirty="0">
                <a:latin typeface="黑体" panose="02010609060101010101" charset="-122"/>
                <a:cs typeface="黑体" panose="02010609060101010101" charset="-122"/>
              </a:rPr>
              <a:t>技</a:t>
            </a:r>
            <a:endParaRPr sz="23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3580" y="8733028"/>
            <a:ext cx="2178685" cy="189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75"/>
              </a:lnSpc>
              <a:tabLst>
                <a:tab pos="2000885" algn="l"/>
              </a:tabLst>
            </a:pPr>
            <a:r>
              <a:rPr sz="1300" spc="-5" dirty="0">
                <a:latin typeface="楷体" panose="02010609060101010101" charset="-122"/>
                <a:cs typeface="楷体" panose="02010609060101010101" charset="-122"/>
              </a:rPr>
              <a:t>易</a:t>
            </a:r>
            <a:r>
              <a:rPr sz="1300" spc="26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spc="-5" dirty="0">
                <a:latin typeface="楷体" panose="02010609060101010101" charset="-122"/>
                <a:cs typeface="楷体" panose="02010609060101010101" charset="-122"/>
              </a:rPr>
              <a:t>凯</a:t>
            </a:r>
            <a:r>
              <a:rPr sz="1300" spc="28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spc="-5" dirty="0">
                <a:latin typeface="楷体" panose="02010609060101010101" charset="-122"/>
                <a:cs typeface="楷体" panose="02010609060101010101" charset="-122"/>
              </a:rPr>
              <a:t>资</a:t>
            </a:r>
            <a:r>
              <a:rPr sz="1300" spc="28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spc="-5" dirty="0">
                <a:latin typeface="楷体" panose="02010609060101010101" charset="-122"/>
                <a:cs typeface="楷体" panose="02010609060101010101" charset="-122"/>
              </a:rPr>
              <a:t>本</a:t>
            </a:r>
            <a:r>
              <a:rPr sz="1300" spc="25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spc="-5" dirty="0">
                <a:latin typeface="楷体" panose="02010609060101010101" charset="-122"/>
                <a:cs typeface="楷体" panose="02010609060101010101" charset="-122"/>
              </a:rPr>
              <a:t>有</a:t>
            </a:r>
            <a:r>
              <a:rPr sz="13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spc="-31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spc="-5" dirty="0">
                <a:latin typeface="楷体" panose="02010609060101010101" charset="-122"/>
                <a:cs typeface="楷体" panose="02010609060101010101" charset="-122"/>
              </a:rPr>
              <a:t>限</a:t>
            </a:r>
            <a:r>
              <a:rPr sz="1300" spc="2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spc="-5" dirty="0">
                <a:latin typeface="楷体" panose="02010609060101010101" charset="-122"/>
                <a:cs typeface="楷体" panose="02010609060101010101" charset="-122"/>
              </a:rPr>
              <a:t>公</a:t>
            </a:r>
            <a:r>
              <a:rPr sz="1300" dirty="0">
                <a:latin typeface="楷体" panose="02010609060101010101" charset="-122"/>
                <a:cs typeface="楷体" panose="02010609060101010101" charset="-122"/>
              </a:rPr>
              <a:t>	</a:t>
            </a:r>
            <a:r>
              <a:rPr sz="1300" spc="-5" dirty="0">
                <a:latin typeface="楷体" panose="02010609060101010101" charset="-122"/>
                <a:cs typeface="楷体" panose="02010609060101010101" charset="-122"/>
              </a:rPr>
              <a:t>司</a:t>
            </a:r>
            <a:endParaRPr sz="130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9008" y="1610360"/>
            <a:ext cx="14681835" cy="717295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8810" marR="257810" indent="-317500" algn="just">
              <a:lnSpc>
                <a:spcPct val="132000"/>
              </a:lnSpc>
              <a:spcBef>
                <a:spcPts val="105"/>
              </a:spcBef>
              <a:buChar char="■"/>
              <a:tabLst>
                <a:tab pos="723265" algn="l"/>
              </a:tabLst>
            </a:pPr>
            <a:r>
              <a:rPr dirty="0"/>
              <a:t>	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上海傲意信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息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科技有限公司(以下简称“傲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意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科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技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”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)是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一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家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全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球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领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先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的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脑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肌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电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神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经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接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口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前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沿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技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术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公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司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也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是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国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内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首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个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将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脑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科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学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、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脑 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肌电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神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经接口技术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、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人机交互、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人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工智能等底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层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科学平台融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合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，并落地应用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于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神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经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康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复、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外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骨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骼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机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器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人和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智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能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辅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助工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具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领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域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的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平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台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型 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科</a:t>
            </a:r>
            <a:r>
              <a:rPr sz="1900" spc="-65" dirty="0">
                <a:latin typeface="黑体" panose="02010609060101010101" charset="-122"/>
                <a:cs typeface="黑体" panose="02010609060101010101" charset="-122"/>
              </a:rPr>
              <a:t>技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公司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。</a:t>
            </a:r>
            <a:endParaRPr sz="1900">
              <a:latin typeface="黑体" panose="02010609060101010101" charset="-122"/>
              <a:cs typeface="黑体" panose="02010609060101010101" charset="-122"/>
            </a:endParaRPr>
          </a:p>
          <a:p>
            <a:pPr marL="640080" marR="5080">
              <a:lnSpc>
                <a:spcPct val="153000"/>
              </a:lnSpc>
              <a:spcBef>
                <a:spcPts val="220"/>
              </a:spcBef>
            </a:pP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傲意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科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技拥有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来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自海内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外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顶尖高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校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和医疗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机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构的医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工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交叉核心团队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具备脑肌电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神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经接口和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A</a:t>
            </a:r>
            <a:r>
              <a:rPr sz="1900" spc="-45" dirty="0">
                <a:latin typeface="黑体" panose="02010609060101010101" charset="-122"/>
                <a:cs typeface="黑体" panose="02010609060101010101" charset="-122"/>
              </a:rPr>
              <a:t>l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算法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等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核心专利和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技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术壁垒，已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获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得相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关 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专利60+件。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公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司布局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脑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科学、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康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复医学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和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外骨骼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机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器人的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热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门交叉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赛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道，是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能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够将脑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科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学和神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经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接口技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术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在医学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领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域实现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工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程落地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和 </a:t>
            </a:r>
            <a:r>
              <a:rPr sz="1900" spc="-65" dirty="0">
                <a:latin typeface="黑体" panose="02010609060101010101" charset="-122"/>
                <a:cs typeface="黑体" panose="02010609060101010101" charset="-122"/>
              </a:rPr>
              <a:t>产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业</a:t>
            </a:r>
            <a:r>
              <a:rPr sz="1900" spc="-65" dirty="0">
                <a:latin typeface="黑体" panose="02010609060101010101" charset="-122"/>
                <a:cs typeface="黑体" panose="02010609060101010101" charset="-122"/>
              </a:rPr>
              <a:t>转化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的</a:t>
            </a:r>
            <a:r>
              <a:rPr sz="1900" spc="-65" dirty="0">
                <a:latin typeface="黑体" panose="02010609060101010101" charset="-122"/>
                <a:cs typeface="黑体" panose="02010609060101010101" charset="-122"/>
              </a:rPr>
              <a:t>稀缺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标</a:t>
            </a:r>
            <a:r>
              <a:rPr sz="1900" spc="-65" dirty="0">
                <a:latin typeface="黑体" panose="02010609060101010101" charset="-122"/>
                <a:cs typeface="黑体" panose="02010609060101010101" charset="-122"/>
              </a:rPr>
              <a:t>的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。</a:t>
            </a:r>
            <a:endParaRPr sz="1900">
              <a:latin typeface="黑体" panose="02010609060101010101" charset="-122"/>
              <a:cs typeface="黑体" panose="02010609060101010101" charset="-122"/>
            </a:endParaRPr>
          </a:p>
          <a:p>
            <a:pPr marL="640080">
              <a:lnSpc>
                <a:spcPct val="100000"/>
              </a:lnSpc>
              <a:spcBef>
                <a:spcPts val="790"/>
              </a:spcBef>
            </a:pP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傲意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科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技凭借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核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心团队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深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耕多年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的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科学探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索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、研发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积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累和临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床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实践，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自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主研发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了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国内首个基于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神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经可塑性医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学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理论的三级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外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骨骼康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复</a:t>
            </a:r>
            <a:endParaRPr sz="1900">
              <a:latin typeface="黑体" panose="02010609060101010101" charset="-122"/>
              <a:cs typeface="黑体" panose="02010609060101010101" charset="-122"/>
            </a:endParaRPr>
          </a:p>
          <a:p>
            <a:pPr marL="640080" marR="73025">
              <a:lnSpc>
                <a:spcPts val="3540"/>
              </a:lnSpc>
              <a:spcBef>
                <a:spcPts val="195"/>
              </a:spcBef>
            </a:pP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机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器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人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产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品矩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阵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真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正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实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现精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准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、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个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性化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的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康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复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治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疗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，全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面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覆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盖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院内和居家场景，填补巨大未满足临床需求，适用于脑卒中、脑外伤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、 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帕金森、脑瘫、外周神经损伤等千万级神经康复患者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人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群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。</a:t>
            </a:r>
            <a:endParaRPr sz="1900">
              <a:latin typeface="黑体" panose="02010609060101010101" charset="-122"/>
              <a:cs typeface="黑体" panose="02010609060101010101" charset="-122"/>
            </a:endParaRPr>
          </a:p>
          <a:p>
            <a:pPr marL="640080">
              <a:lnSpc>
                <a:spcPct val="100000"/>
              </a:lnSpc>
              <a:spcBef>
                <a:spcPts val="535"/>
              </a:spcBef>
            </a:pP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除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康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复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医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学外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傲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意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科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技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已完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成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智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能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仿生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手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、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医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用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脑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电图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机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、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肌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电手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环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的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产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品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布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局，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积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累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了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相关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领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域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的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技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术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护城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河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和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工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程落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地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能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力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，</a:t>
            </a:r>
            <a:endParaRPr sz="1900">
              <a:latin typeface="黑体" panose="02010609060101010101" charset="-122"/>
              <a:cs typeface="黑体" panose="02010609060101010101" charset="-122"/>
            </a:endParaRPr>
          </a:p>
          <a:p>
            <a:pPr marL="640080">
              <a:lnSpc>
                <a:spcPct val="100000"/>
              </a:lnSpc>
              <a:spcBef>
                <a:spcPts val="1130"/>
              </a:spcBef>
            </a:pP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并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实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现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了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核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心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元件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的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自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主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研发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技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术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复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用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性和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产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品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转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化能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力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极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强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。</a:t>
            </a:r>
            <a:endParaRPr sz="1900">
              <a:latin typeface="黑体" panose="02010609060101010101" charset="-122"/>
              <a:cs typeface="黑体" panose="02010609060101010101" charset="-122"/>
            </a:endParaRPr>
          </a:p>
          <a:p>
            <a:pPr marL="640080" marR="74930">
              <a:lnSpc>
                <a:spcPct val="141000"/>
              </a:lnSpc>
              <a:spcBef>
                <a:spcPts val="375"/>
              </a:spcBef>
              <a:tabLst>
                <a:tab pos="5307965" algn="l"/>
              </a:tabLst>
            </a:pP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公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司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的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智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能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仿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生手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产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品OHand</a:t>
            </a:r>
            <a:r>
              <a:rPr sz="1900" spc="100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是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目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前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全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球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手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势数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最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多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、</a:t>
            </a:r>
            <a:r>
              <a:rPr sz="1900" spc="285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900" spc="-45" dirty="0">
                <a:latin typeface="黑体" panose="02010609060101010101" charset="-122"/>
                <a:cs typeface="黑体" panose="02010609060101010101" charset="-122"/>
              </a:rPr>
              <a:t>Al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意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图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识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别最精准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的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仿生手产品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产品技术和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性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能行业领先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真正实现人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机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交 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互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让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机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械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成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为肢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体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和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意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识的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延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伸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。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目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前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，	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Ohand</a:t>
            </a:r>
            <a:r>
              <a:rPr sz="1900" spc="-135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是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唯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一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进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入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中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残联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推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荐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辅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具目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录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的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智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能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仿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生手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并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与</a:t>
            </a:r>
            <a:r>
              <a:rPr sz="1900" spc="-45" dirty="0">
                <a:latin typeface="黑体" panose="02010609060101010101" charset="-122"/>
                <a:cs typeface="黑体" panose="02010609060101010101" charset="-122"/>
              </a:rPr>
              <a:t>150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多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家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国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内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外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头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部假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肢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康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复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中 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心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合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作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快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速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商业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化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落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地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并实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现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产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品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自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造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血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。</a:t>
            </a:r>
            <a:endParaRPr sz="1900">
              <a:latin typeface="黑体" panose="02010609060101010101" charset="-122"/>
              <a:cs typeface="黑体" panose="02010609060101010101" charset="-122"/>
            </a:endParaRPr>
          </a:p>
          <a:p>
            <a:pPr marL="640080">
              <a:lnSpc>
                <a:spcPct val="100000"/>
              </a:lnSpc>
              <a:spcBef>
                <a:spcPts val="1055"/>
              </a:spcBef>
            </a:pP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傲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意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科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技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本轮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计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划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融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资</a:t>
            </a:r>
            <a:r>
              <a:rPr sz="1900" spc="-45" dirty="0">
                <a:latin typeface="黑体" panose="02010609060101010101" charset="-122"/>
                <a:cs typeface="黑体" panose="02010609060101010101" charset="-122"/>
              </a:rPr>
              <a:t>1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亿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元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人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民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币或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等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额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美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金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主要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用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于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新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产品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线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研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发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和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市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场推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广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易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凯资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本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是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公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司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本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轮融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资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的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独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家财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务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顾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问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。</a:t>
            </a:r>
            <a:endParaRPr sz="1900">
              <a:latin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460"/>
              </a:spcBef>
              <a:tabLst>
                <a:tab pos="765175" algn="l"/>
              </a:tabLst>
            </a:pPr>
            <a:r>
              <a:rPr sz="2550" spc="-20" dirty="0">
                <a:latin typeface="Times New Roman" panose="02020603050405020304"/>
                <a:cs typeface="Times New Roman" panose="02020603050405020304"/>
              </a:rPr>
              <a:t>CEC	CAPITAL</a:t>
            </a:r>
            <a:endParaRPr sz="25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0079" y="722629"/>
            <a:ext cx="5841365" cy="542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/>
              <a:t>多</a:t>
            </a:r>
            <a:r>
              <a:rPr spc="125" dirty="0"/>
              <a:t>元</a:t>
            </a:r>
            <a:r>
              <a:rPr spc="110" dirty="0"/>
              <a:t>产</a:t>
            </a:r>
            <a:r>
              <a:rPr spc="125" dirty="0"/>
              <a:t>品</a:t>
            </a:r>
            <a:r>
              <a:rPr spc="110" dirty="0"/>
              <a:t>线</a:t>
            </a:r>
            <a:r>
              <a:rPr spc="125" dirty="0"/>
              <a:t>将</a:t>
            </a:r>
            <a:r>
              <a:rPr spc="110" dirty="0"/>
              <a:t>带</a:t>
            </a:r>
            <a:r>
              <a:rPr spc="125" dirty="0"/>
              <a:t>来</a:t>
            </a:r>
            <a:r>
              <a:rPr spc="110" dirty="0"/>
              <a:t>爆发</a:t>
            </a:r>
            <a:r>
              <a:rPr spc="125" dirty="0"/>
              <a:t>式</a:t>
            </a:r>
            <a:r>
              <a:rPr spc="110" dirty="0"/>
              <a:t>成</a:t>
            </a:r>
            <a:r>
              <a:rPr spc="-20" dirty="0"/>
              <a:t>长</a:t>
            </a:r>
            <a:endParaRPr spc="-20" dirty="0"/>
          </a:p>
        </p:txBody>
      </p:sp>
      <p:sp>
        <p:nvSpPr>
          <p:cNvPr id="4" name="object 4"/>
          <p:cNvSpPr/>
          <p:nvPr/>
        </p:nvSpPr>
        <p:spPr>
          <a:xfrm>
            <a:off x="13685519" y="316991"/>
            <a:ext cx="2081784" cy="6240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183360" y="896098"/>
            <a:ext cx="1161415" cy="3676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50" b="1" spc="-30" dirty="0">
                <a:latin typeface="黑体" panose="02010609060101010101" charset="-122"/>
                <a:cs typeface="黑体" panose="02010609060101010101" charset="-122"/>
              </a:rPr>
              <a:t>傲意科</a:t>
            </a:r>
            <a:r>
              <a:rPr sz="2250" b="1" spc="-15" dirty="0">
                <a:latin typeface="黑体" panose="02010609060101010101" charset="-122"/>
                <a:cs typeface="黑体" panose="02010609060101010101" charset="-122"/>
              </a:rPr>
              <a:t>技</a:t>
            </a:r>
            <a:endParaRPr sz="22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76960" y="1827529"/>
            <a:ext cx="8251825" cy="314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spc="-6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外</a:t>
            </a:r>
            <a:r>
              <a:rPr sz="1900" b="1" spc="-5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骨</a:t>
            </a:r>
            <a:r>
              <a:rPr sz="1900" b="1" spc="-6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骼康</a:t>
            </a:r>
            <a:r>
              <a:rPr sz="1900" b="1" spc="-5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复</a:t>
            </a:r>
            <a:r>
              <a:rPr sz="1900" b="1" spc="-6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机</a:t>
            </a:r>
            <a:r>
              <a:rPr sz="1900" b="1" spc="-5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器</a:t>
            </a:r>
            <a:r>
              <a:rPr sz="1900" b="1" spc="-6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人系</a:t>
            </a:r>
            <a:r>
              <a:rPr sz="1900" b="1" spc="-5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列</a:t>
            </a:r>
            <a:r>
              <a:rPr sz="1900" b="1" spc="-6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产品于</a:t>
            </a:r>
            <a:r>
              <a:rPr sz="1900" b="1" spc="-6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2023</a:t>
            </a:r>
            <a:r>
              <a:rPr sz="1900" b="1" spc="-6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年</a:t>
            </a:r>
            <a:r>
              <a:rPr sz="1900" b="1" spc="-5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进</a:t>
            </a:r>
            <a:r>
              <a:rPr sz="1900" b="1" spc="-6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入市</a:t>
            </a:r>
            <a:r>
              <a:rPr sz="1900" b="1" spc="-5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场</a:t>
            </a:r>
            <a:r>
              <a:rPr sz="1900" b="1" spc="-6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1900" b="1" spc="-5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收</a:t>
            </a:r>
            <a:r>
              <a:rPr sz="1900" b="1" spc="-6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入预</a:t>
            </a:r>
            <a:r>
              <a:rPr sz="1900" b="1" spc="-5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计</a:t>
            </a:r>
            <a:r>
              <a:rPr sz="1900" b="1" spc="-6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实现</a:t>
            </a:r>
            <a:r>
              <a:rPr sz="1900" b="1" spc="-5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开</a:t>
            </a:r>
            <a:r>
              <a:rPr sz="1900" b="1" spc="-6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创</a:t>
            </a:r>
            <a:r>
              <a:rPr sz="1900" b="1" spc="-5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性</a:t>
            </a:r>
            <a:r>
              <a:rPr sz="1900" b="1" spc="-6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爆发</a:t>
            </a:r>
            <a:r>
              <a:rPr sz="1900" b="1" spc="-5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增</a:t>
            </a:r>
            <a:r>
              <a:rPr sz="1900" b="1" spc="-6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长</a:t>
            </a:r>
            <a:r>
              <a:rPr sz="1900" b="1" spc="-1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，</a:t>
            </a:r>
            <a:endParaRPr sz="19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62007" y="1827529"/>
            <a:ext cx="1072515" cy="314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spc="-3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C</a:t>
            </a:r>
            <a:r>
              <a:rPr sz="1900" b="1" spc="-6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AG</a:t>
            </a:r>
            <a:r>
              <a:rPr sz="1900" b="1" spc="-7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R</a:t>
            </a:r>
            <a:r>
              <a:rPr sz="1900" b="1" spc="-5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～</a:t>
            </a:r>
            <a:r>
              <a:rPr sz="1900" b="1" spc="-3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2</a:t>
            </a:r>
            <a:r>
              <a:rPr sz="1900" b="1" spc="-6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5</a:t>
            </a:r>
            <a:r>
              <a:rPr sz="1900" b="1" spc="-1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0</a:t>
            </a:r>
            <a:endParaRPr sz="19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515713" y="1912620"/>
            <a:ext cx="111124" cy="1682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075436" y="2274189"/>
            <a:ext cx="1096645" cy="246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50" b="1" spc="-70" dirty="0">
                <a:latin typeface="黑体" panose="02010609060101010101" charset="-122"/>
                <a:cs typeface="黑体" panose="02010609060101010101" charset="-122"/>
              </a:rPr>
              <a:t>单</a:t>
            </a:r>
            <a:r>
              <a:rPr sz="1450" b="1" spc="-60" dirty="0">
                <a:latin typeface="黑体" panose="02010609060101010101" charset="-122"/>
                <a:cs typeface="黑体" panose="02010609060101010101" charset="-122"/>
              </a:rPr>
              <a:t>位</a:t>
            </a:r>
            <a:r>
              <a:rPr sz="1450" b="1" spc="-70" dirty="0">
                <a:latin typeface="黑体" panose="02010609060101010101" charset="-122"/>
                <a:cs typeface="黑体" panose="02010609060101010101" charset="-122"/>
              </a:rPr>
              <a:t>：百</a:t>
            </a:r>
            <a:r>
              <a:rPr sz="1450" b="1" spc="-60" dirty="0">
                <a:latin typeface="黑体" panose="02010609060101010101" charset="-122"/>
                <a:cs typeface="黑体" panose="02010609060101010101" charset="-122"/>
              </a:rPr>
              <a:t>万</a:t>
            </a:r>
            <a:r>
              <a:rPr sz="1450" b="1" spc="-10" dirty="0">
                <a:latin typeface="黑体" panose="02010609060101010101" charset="-122"/>
                <a:cs typeface="黑体" panose="02010609060101010101" charset="-122"/>
              </a:rPr>
              <a:t>元</a:t>
            </a:r>
            <a:endParaRPr sz="14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467335" y="2382139"/>
            <a:ext cx="1835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latin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sz="900" spc="-70" dirty="0">
                <a:latin typeface="宋体" panose="02010600030101010101" pitchFamily="2" charset="-122"/>
                <a:cs typeface="宋体" panose="02010600030101010101" pitchFamily="2" charset="-122"/>
              </a:rPr>
              <a:t>6</a:t>
            </a:r>
            <a:r>
              <a:rPr sz="900" dirty="0">
                <a:latin typeface="宋体" panose="02010600030101010101" pitchFamily="2" charset="-122"/>
                <a:cs typeface="宋体" panose="02010600030101010101" pitchFamily="2" charset="-122"/>
              </a:rPr>
              <a:t>1</a:t>
            </a:r>
            <a:endParaRPr sz="9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42707" y="2362581"/>
            <a:ext cx="88709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55"/>
              </a:lnSpc>
              <a:spcBef>
                <a:spcPts val="100"/>
              </a:spcBef>
            </a:pPr>
            <a:r>
              <a:rPr sz="1450" b="1" spc="-10" dirty="0">
                <a:latin typeface="黑体" panose="02010609060101010101" charset="-122"/>
                <a:cs typeface="黑体" panose="02010609060101010101" charset="-122"/>
              </a:rPr>
              <a:t>收</a:t>
            </a:r>
            <a:r>
              <a:rPr sz="1450" b="1" spc="-285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450" b="1" spc="-70" dirty="0">
                <a:latin typeface="黑体" panose="02010609060101010101" charset="-122"/>
                <a:cs typeface="黑体" panose="02010609060101010101" charset="-122"/>
              </a:rPr>
              <a:t>入</a:t>
            </a:r>
            <a:r>
              <a:rPr sz="1450" b="1" spc="-50" dirty="0">
                <a:latin typeface="黑体" panose="02010609060101010101" charset="-122"/>
                <a:cs typeface="黑体" panose="02010609060101010101" charset="-122"/>
              </a:rPr>
              <a:t>CAGR:</a:t>
            </a:r>
            <a:endParaRPr sz="1450">
              <a:latin typeface="黑体" panose="02010609060101010101" charset="-122"/>
              <a:cs typeface="黑体" panose="02010609060101010101" charset="-122"/>
            </a:endParaRPr>
          </a:p>
          <a:p>
            <a:pPr marL="294640">
              <a:lnSpc>
                <a:spcPts val="2195"/>
              </a:lnSpc>
            </a:pPr>
            <a:r>
              <a:rPr sz="1900" b="1" spc="-30" dirty="0">
                <a:latin typeface="宋体" panose="02010600030101010101" pitchFamily="2" charset="-122"/>
                <a:cs typeface="宋体" panose="02010600030101010101" pitchFamily="2" charset="-122"/>
              </a:rPr>
              <a:t>243%</a:t>
            </a:r>
            <a:endParaRPr sz="19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41879" y="3971531"/>
            <a:ext cx="9207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latin typeface="宋体" panose="02010600030101010101" pitchFamily="2" charset="-122"/>
                <a:cs typeface="宋体" panose="02010600030101010101" pitchFamily="2" charset="-122"/>
              </a:rPr>
              <a:t>4</a:t>
            </a:r>
            <a:endParaRPr sz="10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22295" y="4304144"/>
            <a:ext cx="524510" cy="246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50" spc="-5" dirty="0">
                <a:latin typeface="Times New Roman" panose="02020603050405020304"/>
                <a:cs typeface="Times New Roman" panose="02020603050405020304"/>
              </a:rPr>
              <a:t>2021</a:t>
            </a:r>
            <a:r>
              <a:rPr sz="1450" dirty="0">
                <a:latin typeface="Times New Roman" panose="02020603050405020304"/>
                <a:cs typeface="Times New Roman" panose="02020603050405020304"/>
              </a:rPr>
              <a:t>A</a:t>
            </a:r>
            <a:endParaRPr sz="14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33279" y="4383277"/>
            <a:ext cx="123189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55" dirty="0">
                <a:solidFill>
                  <a:srgbClr val="B754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sz="1000" spc="-85" dirty="0">
                <a:latin typeface="Times New Roman" panose="02020603050405020304"/>
                <a:cs typeface="Times New Roman" panose="02020603050405020304"/>
              </a:rPr>
              <a:t>8</a:t>
            </a:r>
            <a:endParaRPr sz="1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06859" y="3863339"/>
            <a:ext cx="15748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5" dirty="0">
                <a:latin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sz="1050" spc="-5" dirty="0">
                <a:latin typeface="宋体" panose="02010600030101010101" pitchFamily="2" charset="-122"/>
                <a:cs typeface="宋体" panose="02010600030101010101" pitchFamily="2" charset="-122"/>
              </a:rPr>
              <a:t>5</a:t>
            </a:r>
            <a:endParaRPr sz="10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17767" y="4304144"/>
            <a:ext cx="504190" cy="246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50" spc="-5" dirty="0">
                <a:latin typeface="Times New Roman" panose="02020603050405020304"/>
                <a:cs typeface="Times New Roman" panose="02020603050405020304"/>
              </a:rPr>
              <a:t>2022</a:t>
            </a:r>
            <a:r>
              <a:rPr sz="1450" dirty="0">
                <a:latin typeface="Times New Roman" panose="02020603050405020304"/>
                <a:cs typeface="Times New Roman" panose="02020603050405020304"/>
              </a:rPr>
              <a:t>E</a:t>
            </a:r>
            <a:endParaRPr sz="14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111488" y="3468877"/>
            <a:ext cx="151130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latin typeface="宋体" panose="02010600030101010101" pitchFamily="2" charset="-122"/>
                <a:cs typeface="宋体" panose="02010600030101010101" pitchFamily="2" charset="-122"/>
              </a:rPr>
              <a:t>5</a:t>
            </a:r>
            <a:r>
              <a:rPr sz="1000" spc="-5" dirty="0">
                <a:latin typeface="宋体" panose="02010600030101010101" pitchFamily="2" charset="-122"/>
                <a:cs typeface="宋体" panose="02010600030101010101" pitchFamily="2" charset="-122"/>
              </a:rPr>
              <a:t>3</a:t>
            </a:r>
            <a:endParaRPr sz="1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244588" y="4262627"/>
            <a:ext cx="15748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5" dirty="0">
                <a:latin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sz="1050" spc="-5" dirty="0">
                <a:latin typeface="宋体" panose="02010600030101010101" pitchFamily="2" charset="-122"/>
                <a:cs typeface="宋体" panose="02010600030101010101" pitchFamily="2" charset="-122"/>
              </a:rPr>
              <a:t>0</a:t>
            </a:r>
            <a:endParaRPr sz="10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76960" y="4723244"/>
            <a:ext cx="7541259" cy="8172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450" spc="-180" dirty="0">
                <a:solidFill>
                  <a:srgbClr val="062076"/>
                </a:solidFill>
                <a:latin typeface="黑体" panose="02010609060101010101" charset="-122"/>
                <a:cs typeface="黑体" panose="02010609060101010101" charset="-122"/>
              </a:rPr>
              <a:t>■</a:t>
            </a:r>
            <a:r>
              <a:rPr sz="1450" spc="-180" dirty="0">
                <a:latin typeface="黑体" panose="02010609060101010101" charset="-122"/>
                <a:cs typeface="黑体" panose="02010609060101010101" charset="-122"/>
              </a:rPr>
              <a:t>收</a:t>
            </a:r>
            <a:r>
              <a:rPr sz="1450" spc="-30" dirty="0">
                <a:latin typeface="黑体" panose="02010609060101010101" charset="-122"/>
                <a:cs typeface="黑体" panose="02010609060101010101" charset="-122"/>
              </a:rPr>
              <a:t>入</a:t>
            </a:r>
            <a:r>
              <a:rPr sz="1450" spc="-335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450" spc="-180" dirty="0">
                <a:solidFill>
                  <a:srgbClr val="B75501"/>
                </a:solidFill>
                <a:latin typeface="黑体" panose="02010609060101010101" charset="-122"/>
                <a:cs typeface="黑体" panose="02010609060101010101" charset="-122"/>
              </a:rPr>
              <a:t>■</a:t>
            </a:r>
            <a:r>
              <a:rPr sz="1450" spc="-180" dirty="0">
                <a:latin typeface="黑体" panose="02010609060101010101" charset="-122"/>
                <a:cs typeface="黑体" panose="02010609060101010101" charset="-122"/>
              </a:rPr>
              <a:t>利</a:t>
            </a:r>
            <a:r>
              <a:rPr sz="1450" spc="-30" dirty="0">
                <a:solidFill>
                  <a:srgbClr val="B75501"/>
                </a:solidFill>
                <a:latin typeface="黑体" panose="02010609060101010101" charset="-122"/>
                <a:cs typeface="黑体" panose="02010609060101010101" charset="-122"/>
              </a:rPr>
              <a:t>润</a:t>
            </a:r>
            <a:endParaRPr sz="1450">
              <a:latin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900" b="1" spc="-5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未来</a:t>
            </a:r>
            <a:r>
              <a:rPr sz="1900" b="1" spc="-6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预</a:t>
            </a:r>
            <a:r>
              <a:rPr sz="1900" b="1" spc="-5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计收入</a:t>
            </a:r>
            <a:r>
              <a:rPr sz="1900" b="1" spc="-6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结</a:t>
            </a:r>
            <a:r>
              <a:rPr sz="1900" b="1" spc="-5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构持续优</a:t>
            </a:r>
            <a:r>
              <a:rPr sz="1900" b="1" spc="-6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化</a:t>
            </a:r>
            <a:r>
              <a:rPr sz="1900" b="1" spc="-5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，外骨骼</a:t>
            </a:r>
            <a:r>
              <a:rPr sz="1900" b="1" spc="-6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机</a:t>
            </a:r>
            <a:r>
              <a:rPr sz="1900" b="1" spc="-5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器人占</a:t>
            </a:r>
            <a:r>
              <a:rPr sz="1900" b="1" spc="-6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比</a:t>
            </a:r>
            <a:r>
              <a:rPr sz="1900" b="1" spc="-50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逐步</a:t>
            </a:r>
            <a:r>
              <a:rPr sz="1900" b="1" spc="-6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提</a:t>
            </a:r>
            <a:r>
              <a:rPr sz="1900" b="1" spc="-1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升</a:t>
            </a:r>
            <a:endParaRPr sz="19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247879" y="5712332"/>
            <a:ext cx="294640" cy="246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50" spc="-20" dirty="0">
                <a:latin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sz="1450" spc="-45" dirty="0">
                <a:latin typeface="宋体" panose="02010600030101010101" pitchFamily="2" charset="-122"/>
                <a:cs typeface="宋体" panose="02010600030101010101" pitchFamily="2" charset="-122"/>
              </a:rPr>
              <a:t>7</a:t>
            </a:r>
            <a:r>
              <a:rPr sz="1450" dirty="0">
                <a:latin typeface="宋体" panose="02010600030101010101" pitchFamily="2" charset="-122"/>
                <a:cs typeface="宋体" panose="02010600030101010101" pitchFamily="2" charset="-122"/>
              </a:rPr>
              <a:t>%</a:t>
            </a:r>
            <a:endParaRPr sz="1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15844" y="6456045"/>
            <a:ext cx="378460" cy="246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50" b="1" spc="-4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sz="1450" b="1" spc="-5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sz="1450" b="1" spc="-6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sz="1450" b="1" spc="-1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%</a:t>
            </a:r>
            <a:endParaRPr sz="1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247879" y="6632816"/>
            <a:ext cx="300355" cy="246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50" spc="-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83</a:t>
            </a:r>
            <a:r>
              <a:rPr sz="145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%</a:t>
            </a:r>
            <a:endParaRPr sz="1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714479" y="7574660"/>
            <a:ext cx="1038860" cy="606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5615">
              <a:lnSpc>
                <a:spcPct val="100000"/>
              </a:lnSpc>
              <a:spcBef>
                <a:spcPts val="100"/>
              </a:spcBef>
            </a:pPr>
            <a:r>
              <a:rPr sz="1450" spc="-5" dirty="0">
                <a:latin typeface="Times New Roman" panose="02020603050405020304"/>
                <a:cs typeface="Times New Roman" panose="02020603050405020304"/>
              </a:rPr>
              <a:t>2022E</a:t>
            </a:r>
            <a:endParaRPr sz="14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450" spc="-145" dirty="0">
                <a:solidFill>
                  <a:srgbClr val="07237D"/>
                </a:solidFill>
                <a:latin typeface="黑体" panose="02010609060101010101" charset="-122"/>
                <a:cs typeface="黑体" panose="02010609060101010101" charset="-122"/>
              </a:rPr>
              <a:t>■</a:t>
            </a:r>
            <a:r>
              <a:rPr sz="1450" spc="-145" dirty="0">
                <a:latin typeface="黑体" panose="02010609060101010101" charset="-122"/>
                <a:cs typeface="黑体" panose="02010609060101010101" charset="-122"/>
              </a:rPr>
              <a:t>仿</a:t>
            </a:r>
            <a:r>
              <a:rPr sz="1450" spc="-155" dirty="0">
                <a:latin typeface="黑体" panose="02010609060101010101" charset="-122"/>
                <a:cs typeface="黑体" panose="02010609060101010101" charset="-122"/>
              </a:rPr>
              <a:t>生</a:t>
            </a:r>
            <a:r>
              <a:rPr sz="1450" spc="-145" dirty="0">
                <a:latin typeface="黑体" panose="02010609060101010101" charset="-122"/>
                <a:cs typeface="黑体" panose="02010609060101010101" charset="-122"/>
              </a:rPr>
              <a:t>手系</a:t>
            </a:r>
            <a:r>
              <a:rPr sz="1450" dirty="0">
                <a:latin typeface="黑体" panose="02010609060101010101" charset="-122"/>
                <a:cs typeface="黑体" panose="02010609060101010101" charset="-122"/>
              </a:rPr>
              <a:t>列</a:t>
            </a:r>
            <a:endParaRPr sz="14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17295" y="8388095"/>
            <a:ext cx="2165350" cy="547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560"/>
              </a:lnSpc>
              <a:spcBef>
                <a:spcPts val="105"/>
              </a:spcBef>
            </a:pPr>
            <a:r>
              <a:rPr sz="2300" b="1" spc="-15" dirty="0">
                <a:solidFill>
                  <a:srgbClr val="EF8000"/>
                </a:solidFill>
                <a:latin typeface="Arial" panose="020B0604020202020204"/>
                <a:cs typeface="Arial" panose="020B0604020202020204"/>
              </a:rPr>
              <a:t>CEC</a:t>
            </a:r>
            <a:r>
              <a:rPr sz="2300" b="1" spc="25" dirty="0">
                <a:solidFill>
                  <a:srgbClr val="EF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300" b="1" spc="-25" dirty="0">
                <a:latin typeface="Arial" panose="020B0604020202020204"/>
                <a:cs typeface="Arial" panose="020B0604020202020204"/>
              </a:rPr>
              <a:t>CAPITAL</a:t>
            </a:r>
            <a:endParaRPr sz="2300">
              <a:latin typeface="Arial" panose="020B0604020202020204"/>
              <a:cs typeface="Arial" panose="020B0604020202020204"/>
            </a:endParaRPr>
          </a:p>
          <a:p>
            <a:pPr marL="13970">
              <a:lnSpc>
                <a:spcPts val="1540"/>
              </a:lnSpc>
            </a:pPr>
            <a:r>
              <a:rPr sz="1450" b="1" spc="-10" dirty="0">
                <a:latin typeface="楷体" panose="02010609060101010101" charset="-122"/>
                <a:cs typeface="楷体" panose="02010609060101010101" charset="-122"/>
              </a:rPr>
              <a:t>易 凯 资 本 有 限 公</a:t>
            </a:r>
            <a:r>
              <a:rPr sz="1450" b="1" spc="1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450" b="1" spc="-10" dirty="0">
                <a:latin typeface="楷体" panose="02010609060101010101" charset="-122"/>
                <a:cs typeface="楷体" panose="02010609060101010101" charset="-122"/>
              </a:rPr>
              <a:t>司</a:t>
            </a:r>
            <a:endParaRPr sz="145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553947" y="3913619"/>
            <a:ext cx="15748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b="1" spc="-20" dirty="0">
                <a:latin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sz="1050" b="1" spc="-10" dirty="0">
                <a:latin typeface="宋体" panose="02010600030101010101" pitchFamily="2" charset="-122"/>
                <a:cs typeface="宋体" panose="02010600030101010101" pitchFamily="2" charset="-122"/>
              </a:rPr>
              <a:t>7</a:t>
            </a:r>
            <a:endParaRPr sz="10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655300" y="4053839"/>
            <a:ext cx="9207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latin typeface="宋体" panose="02010600030101010101" pitchFamily="2" charset="-122"/>
                <a:cs typeface="宋体" panose="02010600030101010101" pitchFamily="2" charset="-122"/>
              </a:rPr>
              <a:t>3</a:t>
            </a:r>
            <a:endParaRPr sz="10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436100" y="4323969"/>
            <a:ext cx="504190" cy="246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50" spc="-5" dirty="0">
                <a:latin typeface="Times New Roman" panose="02020603050405020304"/>
                <a:cs typeface="Times New Roman" panose="02020603050405020304"/>
              </a:rPr>
              <a:t>2023</a:t>
            </a:r>
            <a:r>
              <a:rPr sz="1450" dirty="0">
                <a:latin typeface="Times New Roman" panose="02020603050405020304"/>
                <a:cs typeface="Times New Roman" panose="02020603050405020304"/>
              </a:rPr>
              <a:t>E</a:t>
            </a:r>
            <a:endParaRPr sz="14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3078460" y="5637644"/>
            <a:ext cx="291465" cy="397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65"/>
              </a:lnSpc>
              <a:spcBef>
                <a:spcPts val="100"/>
              </a:spcBef>
            </a:pPr>
            <a:r>
              <a:rPr sz="1450" b="1" spc="-55" dirty="0">
                <a:latin typeface="宋体" panose="02010600030101010101" pitchFamily="2" charset="-122"/>
                <a:cs typeface="宋体" panose="02010600030101010101" pitchFamily="2" charset="-122"/>
              </a:rPr>
              <a:t>10</a:t>
            </a:r>
            <a:r>
              <a:rPr sz="1450" b="1" spc="-10" dirty="0">
                <a:latin typeface="宋体" panose="02010600030101010101" pitchFamily="2" charset="-122"/>
                <a:cs typeface="宋体" panose="02010600030101010101" pitchFamily="2" charset="-122"/>
              </a:rPr>
              <a:t>%</a:t>
            </a:r>
            <a:endParaRPr sz="14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56515">
              <a:lnSpc>
                <a:spcPts val="1465"/>
              </a:lnSpc>
            </a:pPr>
            <a:r>
              <a:rPr sz="1450" b="1" spc="-2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8%</a:t>
            </a:r>
            <a:endParaRPr sz="1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3073887" y="6294120"/>
            <a:ext cx="2228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5" dirty="0">
                <a:latin typeface="宋体" panose="02010600030101010101" pitchFamily="2" charset="-122"/>
                <a:cs typeface="宋体" panose="02010600030101010101" pitchFamily="2" charset="-122"/>
              </a:rPr>
              <a:t>42</a:t>
            </a:r>
            <a:r>
              <a:rPr sz="1050" spc="-5" dirty="0">
                <a:latin typeface="宋体" panose="02010600030101010101" pitchFamily="2" charset="-122"/>
                <a:cs typeface="宋体" panose="02010600030101010101" pitchFamily="2" charset="-122"/>
              </a:rPr>
              <a:t>%</a:t>
            </a:r>
            <a:endParaRPr sz="10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664700" y="6769607"/>
            <a:ext cx="2228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1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72</a:t>
            </a:r>
            <a:r>
              <a:rPr sz="1050" spc="-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%</a:t>
            </a:r>
            <a:endParaRPr sz="10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3078460" y="7012305"/>
            <a:ext cx="297815" cy="246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50" b="1" spc="-3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40</a:t>
            </a:r>
            <a:r>
              <a:rPr sz="1450" b="1" spc="-1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%</a:t>
            </a:r>
            <a:endParaRPr sz="1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2985495" y="7573124"/>
            <a:ext cx="553720" cy="246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50" spc="-5" dirty="0">
                <a:latin typeface="Arial" panose="020B0604020202020204"/>
                <a:cs typeface="Arial" panose="020B0604020202020204"/>
              </a:rPr>
              <a:t>2</a:t>
            </a:r>
            <a:r>
              <a:rPr sz="1450" spc="-15" dirty="0">
                <a:latin typeface="Arial" panose="020B0604020202020204"/>
                <a:cs typeface="Arial" panose="020B0604020202020204"/>
              </a:rPr>
              <a:t>0</a:t>
            </a:r>
            <a:r>
              <a:rPr sz="1450" spc="-5" dirty="0">
                <a:latin typeface="Arial" panose="020B0604020202020204"/>
                <a:cs typeface="Arial" panose="020B0604020202020204"/>
              </a:rPr>
              <a:t>2</a:t>
            </a:r>
            <a:r>
              <a:rPr sz="1450" spc="-15" dirty="0">
                <a:latin typeface="Arial" panose="020B0604020202020204"/>
                <a:cs typeface="Arial" panose="020B0604020202020204"/>
              </a:rPr>
              <a:t>4</a:t>
            </a:r>
            <a:r>
              <a:rPr sz="1450" dirty="0">
                <a:latin typeface="Arial" panose="020B0604020202020204"/>
                <a:cs typeface="Arial" panose="020B0604020202020204"/>
              </a:rPr>
              <a:t>E</a:t>
            </a:r>
            <a:endParaRPr sz="14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5004795" y="8644496"/>
            <a:ext cx="208915" cy="246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50" spc="-5" dirty="0">
                <a:latin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sz="1450" dirty="0">
                <a:latin typeface="宋体" panose="02010600030101010101" pitchFamily="2" charset="-122"/>
                <a:cs typeface="宋体" panose="02010600030101010101" pitchFamily="2" charset="-122"/>
              </a:rPr>
              <a:t>0</a:t>
            </a:r>
            <a:endParaRPr sz="14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022071" y="7934325"/>
            <a:ext cx="1084580" cy="246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50" spc="-70" dirty="0">
                <a:latin typeface="黑体" panose="02010609060101010101" charset="-122"/>
                <a:cs typeface="黑体" panose="02010609060101010101" charset="-122"/>
              </a:rPr>
              <a:t>外</a:t>
            </a:r>
            <a:r>
              <a:rPr sz="1450" spc="-85" dirty="0">
                <a:latin typeface="黑体" panose="02010609060101010101" charset="-122"/>
                <a:cs typeface="黑体" panose="02010609060101010101" charset="-122"/>
              </a:rPr>
              <a:t>骨</a:t>
            </a:r>
            <a:r>
              <a:rPr sz="1450" spc="-70" dirty="0">
                <a:latin typeface="黑体" panose="02010609060101010101" charset="-122"/>
                <a:cs typeface="黑体" panose="02010609060101010101" charset="-122"/>
              </a:rPr>
              <a:t>骼</a:t>
            </a:r>
            <a:r>
              <a:rPr sz="1450" spc="-70" dirty="0">
                <a:solidFill>
                  <a:srgbClr val="DE7409"/>
                </a:solidFill>
                <a:latin typeface="黑体" panose="02010609060101010101" charset="-122"/>
                <a:cs typeface="黑体" panose="02010609060101010101" charset="-122"/>
              </a:rPr>
              <a:t>机</a:t>
            </a:r>
            <a:r>
              <a:rPr sz="1450" spc="-70" dirty="0">
                <a:latin typeface="黑体" panose="02010609060101010101" charset="-122"/>
                <a:cs typeface="黑体" panose="02010609060101010101" charset="-122"/>
              </a:rPr>
              <a:t>器</a:t>
            </a:r>
            <a:r>
              <a:rPr sz="1450" dirty="0">
                <a:latin typeface="黑体" panose="02010609060101010101" charset="-122"/>
                <a:cs typeface="黑体" panose="02010609060101010101" charset="-122"/>
              </a:rPr>
              <a:t>人</a:t>
            </a:r>
            <a:endParaRPr sz="14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399780" y="7934325"/>
            <a:ext cx="734060" cy="246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50" spc="-70" dirty="0">
                <a:latin typeface="黑体" panose="02010609060101010101" charset="-122"/>
                <a:cs typeface="黑体" panose="02010609060101010101" charset="-122"/>
              </a:rPr>
              <a:t>脑</a:t>
            </a:r>
            <a:r>
              <a:rPr sz="1450" spc="-85" dirty="0">
                <a:latin typeface="黑体" panose="02010609060101010101" charset="-122"/>
                <a:cs typeface="黑体" panose="02010609060101010101" charset="-122"/>
              </a:rPr>
              <a:t>电</a:t>
            </a:r>
            <a:r>
              <a:rPr sz="1450" spc="-70" dirty="0">
                <a:latin typeface="黑体" panose="02010609060101010101" charset="-122"/>
                <a:cs typeface="黑体" panose="02010609060101010101" charset="-122"/>
              </a:rPr>
              <a:t>图</a:t>
            </a:r>
            <a:r>
              <a:rPr sz="1450" dirty="0">
                <a:latin typeface="黑体" panose="02010609060101010101" charset="-122"/>
                <a:cs typeface="黑体" panose="02010609060101010101" charset="-122"/>
              </a:rPr>
              <a:t>机</a:t>
            </a:r>
            <a:endParaRPr sz="14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639300" y="5708891"/>
            <a:ext cx="341630" cy="4133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50" spc="-20" dirty="0">
                <a:latin typeface="宋体" panose="02010600030101010101" pitchFamily="2" charset="-122"/>
                <a:cs typeface="宋体" panose="02010600030101010101" pitchFamily="2" charset="-122"/>
              </a:rPr>
              <a:t>13%</a:t>
            </a:r>
            <a:endParaRPr sz="10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38100">
              <a:lnSpc>
                <a:spcPct val="100000"/>
              </a:lnSpc>
              <a:spcBef>
                <a:spcPts val="55"/>
              </a:spcBef>
            </a:pPr>
            <a:r>
              <a:rPr sz="2175" spc="-345" baseline="-21000" dirty="0">
                <a:latin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sz="1050" spc="-229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5</a:t>
            </a:r>
            <a:r>
              <a:rPr sz="1450" spc="-229" dirty="0">
                <a:latin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sz="1050" spc="-229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%</a:t>
            </a:r>
            <a:r>
              <a:rPr sz="2175" spc="-345" baseline="-21000" dirty="0">
                <a:latin typeface="宋体" panose="02010600030101010101" pitchFamily="2" charset="-122"/>
                <a:cs typeface="宋体" panose="02010600030101010101" pitchFamily="2" charset="-122"/>
              </a:rPr>
              <a:t>%</a:t>
            </a:r>
            <a:endParaRPr sz="2175" baseline="-21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411716" y="7571613"/>
            <a:ext cx="1253490" cy="609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165">
              <a:lnSpc>
                <a:spcPct val="100000"/>
              </a:lnSpc>
              <a:spcBef>
                <a:spcPts val="100"/>
              </a:spcBef>
            </a:pPr>
            <a:r>
              <a:rPr sz="1450" spc="-10" dirty="0">
                <a:latin typeface="Arial" panose="020B0604020202020204"/>
                <a:cs typeface="Arial" panose="020B0604020202020204"/>
              </a:rPr>
              <a:t>2023E</a:t>
            </a:r>
            <a:endParaRPr sz="14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sz="1450" spc="-85" dirty="0">
                <a:latin typeface="黑体" panose="02010609060101010101" charset="-122"/>
                <a:cs typeface="黑体" panose="02010609060101010101" charset="-122"/>
              </a:rPr>
              <a:t>消费级</a:t>
            </a:r>
            <a:r>
              <a:rPr sz="1450" spc="-70" dirty="0">
                <a:latin typeface="黑体" panose="02010609060101010101" charset="-122"/>
                <a:cs typeface="黑体" panose="02010609060101010101" charset="-122"/>
              </a:rPr>
              <a:t>人</a:t>
            </a:r>
            <a:r>
              <a:rPr sz="1450" spc="-85" dirty="0">
                <a:latin typeface="黑体" panose="02010609060101010101" charset="-122"/>
                <a:cs typeface="黑体" panose="02010609060101010101" charset="-122"/>
              </a:rPr>
              <a:t>机交</a:t>
            </a:r>
            <a:r>
              <a:rPr sz="1450" dirty="0">
                <a:latin typeface="黑体" panose="02010609060101010101" charset="-122"/>
                <a:cs typeface="黑体" panose="02010609060101010101" charset="-122"/>
              </a:rPr>
              <a:t>互</a:t>
            </a:r>
            <a:endParaRPr sz="14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2827000" y="4322445"/>
            <a:ext cx="544830" cy="246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50" spc="-15" dirty="0">
                <a:latin typeface="Arial" panose="020B0604020202020204"/>
                <a:cs typeface="Arial" panose="020B0604020202020204"/>
              </a:rPr>
              <a:t>2</a:t>
            </a:r>
            <a:r>
              <a:rPr sz="1450" spc="-30" dirty="0">
                <a:latin typeface="Arial" panose="020B0604020202020204"/>
                <a:cs typeface="Arial" panose="020B0604020202020204"/>
              </a:rPr>
              <a:t>02</a:t>
            </a:r>
            <a:r>
              <a:rPr sz="1450" spc="-40" dirty="0">
                <a:latin typeface="Arial" panose="020B0604020202020204"/>
                <a:cs typeface="Arial" panose="020B0604020202020204"/>
              </a:rPr>
              <a:t>4</a:t>
            </a:r>
            <a:r>
              <a:rPr sz="1450" dirty="0">
                <a:latin typeface="Arial" panose="020B0604020202020204"/>
                <a:cs typeface="Arial" panose="020B0604020202020204"/>
              </a:rPr>
              <a:t>E</a:t>
            </a:r>
            <a:endParaRPr sz="14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774695" y="7573124"/>
            <a:ext cx="524510" cy="246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50" spc="-5" dirty="0">
                <a:latin typeface="Times New Roman" panose="02020603050405020304"/>
                <a:cs typeface="Times New Roman" panose="02020603050405020304"/>
              </a:rPr>
              <a:t>2021</a:t>
            </a:r>
            <a:r>
              <a:rPr sz="1450" dirty="0">
                <a:latin typeface="Times New Roman" panose="02020603050405020304"/>
                <a:cs typeface="Times New Roman" panose="02020603050405020304"/>
              </a:rPr>
              <a:t>A</a:t>
            </a:r>
            <a:endParaRPr sz="14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685519" y="310895"/>
            <a:ext cx="2087880" cy="609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4177250" y="894715"/>
            <a:ext cx="1193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45" dirty="0">
                <a:latin typeface="黑体" panose="02010609060101010101" charset="-122"/>
                <a:cs typeface="黑体" panose="02010609060101010101" charset="-122"/>
              </a:rPr>
              <a:t>傲</a:t>
            </a:r>
            <a:r>
              <a:rPr sz="2400" b="1" spc="-155" dirty="0">
                <a:latin typeface="黑体" panose="02010609060101010101" charset="-122"/>
                <a:cs typeface="黑体" panose="02010609060101010101" charset="-122"/>
              </a:rPr>
              <a:t>意</a:t>
            </a:r>
            <a:r>
              <a:rPr sz="2400" b="1" spc="-145" dirty="0">
                <a:latin typeface="黑体" panose="02010609060101010101" charset="-122"/>
                <a:cs typeface="黑体" panose="02010609060101010101" charset="-122"/>
              </a:rPr>
              <a:t>科</a:t>
            </a:r>
            <a:r>
              <a:rPr sz="2400" b="1" spc="-10" dirty="0">
                <a:latin typeface="黑体" panose="02010609060101010101" charset="-122"/>
                <a:cs typeface="黑体" panose="02010609060101010101" charset="-122"/>
              </a:rPr>
              <a:t>技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11296" y="3451859"/>
            <a:ext cx="900684" cy="9321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228848" y="4333735"/>
            <a:ext cx="1604645" cy="873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9415" marR="5080" indent="-387350">
              <a:lnSpc>
                <a:spcPct val="146000"/>
              </a:lnSpc>
              <a:spcBef>
                <a:spcPts val="100"/>
              </a:spcBef>
            </a:pPr>
            <a:r>
              <a:rPr sz="1900" b="1" spc="-40" dirty="0">
                <a:latin typeface="黑体" panose="02010609060101010101" charset="-122"/>
                <a:cs typeface="黑体" panose="02010609060101010101" charset="-122"/>
              </a:rPr>
              <a:t>本轮计划融</a:t>
            </a:r>
            <a:r>
              <a:rPr sz="1900" b="1" spc="-15" dirty="0">
                <a:latin typeface="黑体" panose="02010609060101010101" charset="-122"/>
                <a:cs typeface="黑体" panose="02010609060101010101" charset="-122"/>
              </a:rPr>
              <a:t>资 </a:t>
            </a:r>
            <a:r>
              <a:rPr sz="1900" b="1" spc="-40" dirty="0">
                <a:latin typeface="黑体" panose="02010609060101010101" charset="-122"/>
                <a:cs typeface="黑体" panose="02010609060101010101" charset="-122"/>
              </a:rPr>
              <a:t>亿元人民</a:t>
            </a:r>
            <a:r>
              <a:rPr sz="1900" b="1" spc="-15" dirty="0">
                <a:latin typeface="黑体" panose="02010609060101010101" charset="-122"/>
                <a:cs typeface="黑体" panose="02010609060101010101" charset="-122"/>
              </a:rPr>
              <a:t>币</a:t>
            </a:r>
            <a:endParaRPr sz="19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66380" y="2964560"/>
            <a:ext cx="476884" cy="383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b="1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50</a:t>
            </a:r>
            <a:r>
              <a:rPr sz="2350" b="1" spc="-1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%</a:t>
            </a:r>
            <a:endParaRPr sz="23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82619" y="2982595"/>
            <a:ext cx="350774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10" dirty="0">
                <a:latin typeface="黑体" panose="02010609060101010101" charset="-122"/>
                <a:cs typeface="黑体" panose="02010609060101010101" charset="-122"/>
              </a:rPr>
              <a:t>康复</a:t>
            </a:r>
            <a:r>
              <a:rPr sz="2100" dirty="0">
                <a:latin typeface="黑体" panose="02010609060101010101" charset="-122"/>
                <a:cs typeface="黑体" panose="02010609060101010101" charset="-122"/>
              </a:rPr>
              <a:t>产</a:t>
            </a:r>
            <a:r>
              <a:rPr sz="2100" spc="10" dirty="0">
                <a:latin typeface="黑体" panose="02010609060101010101" charset="-122"/>
                <a:cs typeface="黑体" panose="02010609060101010101" charset="-122"/>
              </a:rPr>
              <a:t>品线的研发</a:t>
            </a:r>
            <a:r>
              <a:rPr sz="2100" dirty="0">
                <a:latin typeface="黑体" panose="02010609060101010101" charset="-122"/>
                <a:cs typeface="黑体" panose="02010609060101010101" charset="-122"/>
              </a:rPr>
              <a:t>和</a:t>
            </a:r>
            <a:r>
              <a:rPr sz="2100" spc="10" dirty="0">
                <a:latin typeface="黑体" panose="02010609060101010101" charset="-122"/>
                <a:cs typeface="黑体" panose="02010609060101010101" charset="-122"/>
              </a:rPr>
              <a:t>临床推</a:t>
            </a:r>
            <a:r>
              <a:rPr sz="2100" dirty="0">
                <a:latin typeface="黑体" panose="02010609060101010101" charset="-122"/>
                <a:cs typeface="黑体" panose="02010609060101010101" charset="-122"/>
              </a:rPr>
              <a:t>进</a:t>
            </a:r>
            <a:endParaRPr sz="21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66380" y="4451730"/>
            <a:ext cx="4813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sz="2400" b="1" spc="-2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sz="2400" b="1" spc="-1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%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881107" y="4453001"/>
            <a:ext cx="3814445" cy="353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50" spc="-30" dirty="0">
                <a:latin typeface="黑体" panose="02010609060101010101" charset="-122"/>
                <a:cs typeface="黑体" panose="02010609060101010101" charset="-122"/>
              </a:rPr>
              <a:t>现</a:t>
            </a:r>
            <a:r>
              <a:rPr sz="2150" spc="-15" dirty="0">
                <a:latin typeface="黑体" panose="02010609060101010101" charset="-122"/>
                <a:cs typeface="黑体" panose="02010609060101010101" charset="-122"/>
              </a:rPr>
              <a:t>有</a:t>
            </a:r>
            <a:r>
              <a:rPr sz="2150" spc="-30" dirty="0">
                <a:latin typeface="黑体" panose="02010609060101010101" charset="-122"/>
                <a:cs typeface="黑体" panose="02010609060101010101" charset="-122"/>
              </a:rPr>
              <a:t>产</a:t>
            </a:r>
            <a:r>
              <a:rPr sz="2150" spc="-15" dirty="0">
                <a:latin typeface="黑体" panose="02010609060101010101" charset="-122"/>
                <a:cs typeface="黑体" panose="02010609060101010101" charset="-122"/>
              </a:rPr>
              <a:t>品</a:t>
            </a:r>
            <a:r>
              <a:rPr sz="2150" spc="-30" dirty="0">
                <a:latin typeface="黑体" panose="02010609060101010101" charset="-122"/>
                <a:cs typeface="黑体" panose="02010609060101010101" charset="-122"/>
              </a:rPr>
              <a:t>的</a:t>
            </a:r>
            <a:r>
              <a:rPr sz="2150" spc="-15" dirty="0">
                <a:latin typeface="黑体" panose="02010609060101010101" charset="-122"/>
                <a:cs typeface="黑体" panose="02010609060101010101" charset="-122"/>
              </a:rPr>
              <a:t>产</a:t>
            </a:r>
            <a:r>
              <a:rPr sz="2150" spc="-30" dirty="0">
                <a:latin typeface="黑体" panose="02010609060101010101" charset="-122"/>
                <a:cs typeface="黑体" panose="02010609060101010101" charset="-122"/>
              </a:rPr>
              <a:t>线</a:t>
            </a:r>
            <a:r>
              <a:rPr sz="2150" spc="-15" dirty="0">
                <a:latin typeface="黑体" panose="02010609060101010101" charset="-122"/>
                <a:cs typeface="黑体" panose="02010609060101010101" charset="-122"/>
              </a:rPr>
              <a:t>扩</a:t>
            </a:r>
            <a:r>
              <a:rPr sz="2150" spc="-30" dirty="0">
                <a:latin typeface="黑体" panose="02010609060101010101" charset="-122"/>
                <a:cs typeface="黑体" panose="02010609060101010101" charset="-122"/>
              </a:rPr>
              <a:t>建</a:t>
            </a:r>
            <a:r>
              <a:rPr sz="2150" spc="-15" dirty="0">
                <a:latin typeface="黑体" panose="02010609060101010101" charset="-122"/>
                <a:cs typeface="黑体" panose="02010609060101010101" charset="-122"/>
              </a:rPr>
              <a:t>和</a:t>
            </a:r>
            <a:r>
              <a:rPr sz="2150" spc="-30" dirty="0">
                <a:latin typeface="黑体" panose="02010609060101010101" charset="-122"/>
                <a:cs typeface="黑体" panose="02010609060101010101" charset="-122"/>
              </a:rPr>
              <a:t>市</a:t>
            </a:r>
            <a:r>
              <a:rPr sz="2150" spc="-15" dirty="0">
                <a:latin typeface="黑体" panose="02010609060101010101" charset="-122"/>
                <a:cs typeface="黑体" panose="02010609060101010101" charset="-122"/>
              </a:rPr>
              <a:t>场</a:t>
            </a:r>
            <a:r>
              <a:rPr sz="2150" spc="-30" dirty="0">
                <a:latin typeface="黑体" panose="02010609060101010101" charset="-122"/>
                <a:cs typeface="黑体" panose="02010609060101010101" charset="-122"/>
              </a:rPr>
              <a:t>推</a:t>
            </a:r>
            <a:r>
              <a:rPr sz="2150" dirty="0">
                <a:latin typeface="黑体" panose="02010609060101010101" charset="-122"/>
                <a:cs typeface="黑体" panose="02010609060101010101" charset="-122"/>
              </a:rPr>
              <a:t>广</a:t>
            </a:r>
            <a:endParaRPr sz="21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64856" y="5920854"/>
            <a:ext cx="482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20%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79571" y="5946520"/>
            <a:ext cx="3814445" cy="353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50" spc="-30" dirty="0">
                <a:latin typeface="黑体" panose="02010609060101010101" charset="-122"/>
                <a:cs typeface="黑体" panose="02010609060101010101" charset="-122"/>
              </a:rPr>
              <a:t>流</a:t>
            </a:r>
            <a:r>
              <a:rPr sz="2150" spc="-15" dirty="0">
                <a:latin typeface="黑体" panose="02010609060101010101" charset="-122"/>
                <a:cs typeface="黑体" panose="02010609060101010101" charset="-122"/>
              </a:rPr>
              <a:t>动</a:t>
            </a:r>
            <a:r>
              <a:rPr sz="2150" spc="-30" dirty="0">
                <a:latin typeface="黑体" panose="02010609060101010101" charset="-122"/>
                <a:cs typeface="黑体" panose="02010609060101010101" charset="-122"/>
              </a:rPr>
              <a:t>资</a:t>
            </a:r>
            <a:r>
              <a:rPr sz="2150" spc="-15" dirty="0">
                <a:latin typeface="黑体" panose="02010609060101010101" charset="-122"/>
                <a:cs typeface="黑体" panose="02010609060101010101" charset="-122"/>
              </a:rPr>
              <a:t>金</a:t>
            </a:r>
            <a:r>
              <a:rPr sz="2150" spc="-30" dirty="0">
                <a:latin typeface="黑体" panose="02010609060101010101" charset="-122"/>
                <a:cs typeface="黑体" panose="02010609060101010101" charset="-122"/>
              </a:rPr>
              <a:t>及</a:t>
            </a:r>
            <a:r>
              <a:rPr sz="2150" spc="-15" dirty="0">
                <a:latin typeface="黑体" panose="02010609060101010101" charset="-122"/>
                <a:cs typeface="黑体" panose="02010609060101010101" charset="-122"/>
              </a:rPr>
              <a:t>远</a:t>
            </a:r>
            <a:r>
              <a:rPr sz="2150" spc="-30" dirty="0">
                <a:latin typeface="黑体" panose="02010609060101010101" charset="-122"/>
                <a:cs typeface="黑体" panose="02010609060101010101" charset="-122"/>
              </a:rPr>
              <a:t>期</a:t>
            </a:r>
            <a:r>
              <a:rPr sz="2150" spc="-15" dirty="0">
                <a:latin typeface="黑体" panose="02010609060101010101" charset="-122"/>
                <a:cs typeface="黑体" panose="02010609060101010101" charset="-122"/>
              </a:rPr>
              <a:t>布</a:t>
            </a:r>
            <a:r>
              <a:rPr sz="2150" spc="-30" dirty="0">
                <a:latin typeface="黑体" panose="02010609060101010101" charset="-122"/>
                <a:cs typeface="黑体" panose="02010609060101010101" charset="-122"/>
              </a:rPr>
              <a:t>局</a:t>
            </a:r>
            <a:r>
              <a:rPr sz="2150" spc="-15" dirty="0">
                <a:latin typeface="黑体" panose="02010609060101010101" charset="-122"/>
                <a:cs typeface="黑体" panose="02010609060101010101" charset="-122"/>
              </a:rPr>
              <a:t>产</a:t>
            </a:r>
            <a:r>
              <a:rPr sz="2150" spc="-30" dirty="0">
                <a:latin typeface="黑体" panose="02010609060101010101" charset="-122"/>
                <a:cs typeface="黑体" panose="02010609060101010101" charset="-122"/>
              </a:rPr>
              <a:t>品</a:t>
            </a:r>
            <a:r>
              <a:rPr sz="2150" spc="-15" dirty="0">
                <a:latin typeface="黑体" panose="02010609060101010101" charset="-122"/>
                <a:cs typeface="黑体" panose="02010609060101010101" charset="-122"/>
              </a:rPr>
              <a:t>的</a:t>
            </a:r>
            <a:r>
              <a:rPr sz="2150" spc="-30" dirty="0">
                <a:latin typeface="黑体" panose="02010609060101010101" charset="-122"/>
                <a:cs typeface="黑体" panose="02010609060101010101" charset="-122"/>
              </a:rPr>
              <a:t>开</a:t>
            </a:r>
            <a:r>
              <a:rPr sz="2150" dirty="0">
                <a:latin typeface="黑体" panose="02010609060101010101" charset="-122"/>
                <a:cs typeface="黑体" panose="02010609060101010101" charset="-122"/>
              </a:rPr>
              <a:t>发</a:t>
            </a:r>
            <a:endParaRPr sz="21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1387" y="8395843"/>
            <a:ext cx="2180590" cy="542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EF8000"/>
                </a:solidFill>
                <a:latin typeface="Arial" panose="020B0604020202020204"/>
                <a:cs typeface="Arial" panose="020B0604020202020204"/>
              </a:rPr>
              <a:t>CEC</a:t>
            </a:r>
            <a:r>
              <a:rPr sz="2400" b="1" spc="130" dirty="0">
                <a:solidFill>
                  <a:srgbClr val="EF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spc="-25" dirty="0">
                <a:latin typeface="Arial" panose="020B0604020202020204"/>
                <a:cs typeface="Arial" panose="020B0604020202020204"/>
              </a:rPr>
              <a:t>CAPITAL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40005">
              <a:lnSpc>
                <a:spcPts val="1380"/>
              </a:lnSpc>
              <a:tabLst>
                <a:tab pos="2002155" algn="l"/>
              </a:tabLst>
            </a:pP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易</a:t>
            </a:r>
            <a:r>
              <a:rPr sz="1300" b="1" spc="19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凯</a:t>
            </a:r>
            <a:r>
              <a:rPr sz="1300" b="1" spc="24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资</a:t>
            </a:r>
            <a:r>
              <a:rPr sz="1300" b="1" spc="22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本</a:t>
            </a:r>
            <a:r>
              <a:rPr sz="1300" b="1" spc="18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有</a:t>
            </a:r>
            <a:r>
              <a:rPr sz="1300" b="1" spc="254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限</a:t>
            </a:r>
            <a:r>
              <a:rPr sz="1300" b="1" spc="24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公</a:t>
            </a:r>
            <a:r>
              <a:rPr sz="1300" b="1" dirty="0">
                <a:latin typeface="楷体" panose="02010609060101010101" charset="-122"/>
                <a:cs typeface="楷体" panose="02010609060101010101" charset="-122"/>
              </a:rPr>
              <a:t>	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司</a:t>
            </a:r>
            <a:endParaRPr sz="130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996188" y="784859"/>
            <a:ext cx="2694305" cy="5505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50" spc="50" dirty="0"/>
              <a:t>本轮</a:t>
            </a:r>
            <a:r>
              <a:rPr sz="3450" spc="35" dirty="0"/>
              <a:t>融</a:t>
            </a:r>
            <a:r>
              <a:rPr sz="3450" spc="50" dirty="0"/>
              <a:t>资规</a:t>
            </a:r>
            <a:r>
              <a:rPr sz="3450" spc="-20" dirty="0"/>
              <a:t>划</a:t>
            </a:r>
            <a:endParaRPr sz="345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7900" y="710183"/>
            <a:ext cx="180149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spc="-25" dirty="0"/>
              <a:t>联系方</a:t>
            </a:r>
            <a:r>
              <a:rPr sz="3500" spc="-10" dirty="0"/>
              <a:t>式</a:t>
            </a:r>
            <a:endParaRPr sz="3500"/>
          </a:p>
        </p:txBody>
      </p:sp>
      <p:sp>
        <p:nvSpPr>
          <p:cNvPr id="4" name="object 4"/>
          <p:cNvSpPr/>
          <p:nvPr/>
        </p:nvSpPr>
        <p:spPr>
          <a:xfrm>
            <a:off x="13677900" y="312420"/>
            <a:ext cx="2087880" cy="6070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177250" y="890016"/>
            <a:ext cx="1171575" cy="377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70" dirty="0">
                <a:latin typeface="黑体" panose="02010609060101010101" charset="-122"/>
                <a:cs typeface="黑体" panose="02010609060101010101" charset="-122"/>
              </a:rPr>
              <a:t>傲</a:t>
            </a:r>
            <a:r>
              <a:rPr sz="2300" b="1" spc="-80" dirty="0">
                <a:latin typeface="黑体" panose="02010609060101010101" charset="-122"/>
                <a:cs typeface="黑体" panose="02010609060101010101" charset="-122"/>
              </a:rPr>
              <a:t>意</a:t>
            </a:r>
            <a:r>
              <a:rPr sz="2300" b="1" spc="-70" dirty="0">
                <a:latin typeface="黑体" panose="02010609060101010101" charset="-122"/>
                <a:cs typeface="黑体" panose="02010609060101010101" charset="-122"/>
              </a:rPr>
              <a:t>科</a:t>
            </a:r>
            <a:r>
              <a:rPr sz="2300" b="1" spc="-5" dirty="0">
                <a:latin typeface="黑体" panose="02010609060101010101" charset="-122"/>
                <a:cs typeface="黑体" panose="02010609060101010101" charset="-122"/>
              </a:rPr>
              <a:t>技</a:t>
            </a:r>
            <a:endParaRPr sz="23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98596" y="2132203"/>
            <a:ext cx="9253220" cy="1099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100"/>
              </a:spcBef>
            </a:pPr>
            <a:r>
              <a:rPr sz="1500" b="1" spc="85" dirty="0">
                <a:latin typeface="黑体" panose="02010609060101010101" charset="-122"/>
                <a:cs typeface="黑体" panose="02010609060101010101" charset="-122"/>
              </a:rPr>
              <a:t>财</a:t>
            </a:r>
            <a:r>
              <a:rPr sz="1500" b="1" spc="95" dirty="0">
                <a:latin typeface="黑体" panose="02010609060101010101" charset="-122"/>
                <a:cs typeface="黑体" panose="02010609060101010101" charset="-122"/>
              </a:rPr>
              <a:t>务</a:t>
            </a:r>
            <a:r>
              <a:rPr sz="1500" b="1" spc="85" dirty="0">
                <a:latin typeface="黑体" panose="02010609060101010101" charset="-122"/>
                <a:cs typeface="黑体" panose="02010609060101010101" charset="-122"/>
              </a:rPr>
              <a:t>顾</a:t>
            </a:r>
            <a:r>
              <a:rPr sz="1500" b="1" spc="95" dirty="0">
                <a:latin typeface="黑体" panose="02010609060101010101" charset="-122"/>
                <a:cs typeface="黑体" panose="02010609060101010101" charset="-122"/>
              </a:rPr>
              <a:t>问</a:t>
            </a:r>
            <a:r>
              <a:rPr sz="1500" b="1" spc="85" dirty="0">
                <a:latin typeface="黑体" panose="02010609060101010101" charset="-122"/>
                <a:cs typeface="黑体" panose="02010609060101010101" charset="-122"/>
              </a:rPr>
              <a:t>：易</a:t>
            </a:r>
            <a:r>
              <a:rPr sz="1500" b="1" spc="95" dirty="0">
                <a:latin typeface="黑体" panose="02010609060101010101" charset="-122"/>
                <a:cs typeface="黑体" panose="02010609060101010101" charset="-122"/>
              </a:rPr>
              <a:t>凯</a:t>
            </a:r>
            <a:r>
              <a:rPr sz="1500" b="1" spc="85" dirty="0">
                <a:latin typeface="黑体" panose="02010609060101010101" charset="-122"/>
                <a:cs typeface="黑体" panose="02010609060101010101" charset="-122"/>
              </a:rPr>
              <a:t>资</a:t>
            </a:r>
            <a:r>
              <a:rPr sz="1500" b="1" spc="95" dirty="0">
                <a:latin typeface="黑体" panose="02010609060101010101" charset="-122"/>
                <a:cs typeface="黑体" panose="02010609060101010101" charset="-122"/>
              </a:rPr>
              <a:t>本</a:t>
            </a:r>
            <a:r>
              <a:rPr sz="1500" b="1" spc="85" dirty="0">
                <a:latin typeface="黑体" panose="02010609060101010101" charset="-122"/>
                <a:cs typeface="黑体" panose="02010609060101010101" charset="-122"/>
              </a:rPr>
              <a:t>有限</a:t>
            </a:r>
            <a:r>
              <a:rPr sz="1500" b="1" spc="95" dirty="0">
                <a:latin typeface="黑体" panose="02010609060101010101" charset="-122"/>
                <a:cs typeface="黑体" panose="02010609060101010101" charset="-122"/>
              </a:rPr>
              <a:t>公</a:t>
            </a:r>
            <a:r>
              <a:rPr sz="1500" b="1" spc="-10" dirty="0">
                <a:latin typeface="黑体" panose="02010609060101010101" charset="-122"/>
                <a:cs typeface="黑体" panose="02010609060101010101" charset="-122"/>
              </a:rPr>
              <a:t>司</a:t>
            </a:r>
            <a:endParaRPr sz="1500">
              <a:latin typeface="黑体" panose="02010609060101010101" charset="-122"/>
              <a:cs typeface="黑体" panose="02010609060101010101" charset="-122"/>
            </a:endParaRPr>
          </a:p>
          <a:p>
            <a:pPr marL="12700" marR="5080">
              <a:lnSpc>
                <a:spcPct val="105000"/>
              </a:lnSpc>
              <a:spcBef>
                <a:spcPts val="990"/>
              </a:spcBef>
            </a:pPr>
            <a:r>
              <a:rPr sz="1500" spc="140" dirty="0">
                <a:latin typeface="黑体" panose="02010609060101010101" charset="-122"/>
                <a:cs typeface="黑体" panose="02010609060101010101" charset="-122"/>
              </a:rPr>
              <a:t>易</a:t>
            </a:r>
            <a:r>
              <a:rPr sz="1500" spc="130" dirty="0">
                <a:latin typeface="黑体" panose="02010609060101010101" charset="-122"/>
                <a:cs typeface="黑体" panose="02010609060101010101" charset="-122"/>
              </a:rPr>
              <a:t>凯</a:t>
            </a:r>
            <a:r>
              <a:rPr sz="1500" spc="140" dirty="0">
                <a:latin typeface="黑体" panose="02010609060101010101" charset="-122"/>
                <a:cs typeface="黑体" panose="02010609060101010101" charset="-122"/>
              </a:rPr>
              <a:t>资本</a:t>
            </a:r>
            <a:r>
              <a:rPr sz="1500" spc="130" dirty="0">
                <a:latin typeface="黑体" panose="02010609060101010101" charset="-122"/>
                <a:cs typeface="黑体" panose="02010609060101010101" charset="-122"/>
              </a:rPr>
              <a:t>有</a:t>
            </a:r>
            <a:r>
              <a:rPr sz="1500" spc="140" dirty="0">
                <a:latin typeface="黑体" panose="02010609060101010101" charset="-122"/>
                <a:cs typeface="黑体" panose="02010609060101010101" charset="-122"/>
              </a:rPr>
              <a:t>限公</a:t>
            </a:r>
            <a:r>
              <a:rPr sz="1500" spc="130" dirty="0">
                <a:latin typeface="黑体" panose="02010609060101010101" charset="-122"/>
                <a:cs typeface="黑体" panose="02010609060101010101" charset="-122"/>
              </a:rPr>
              <a:t>司</a:t>
            </a:r>
            <a:r>
              <a:rPr sz="1500" dirty="0">
                <a:latin typeface="黑体" panose="02010609060101010101" charset="-122"/>
                <a:cs typeface="黑体" panose="02010609060101010101" charset="-122"/>
              </a:rPr>
              <a:t>(</a:t>
            </a:r>
            <a:r>
              <a:rPr sz="1500" spc="-615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500" spc="140" dirty="0">
                <a:latin typeface="黑体" panose="02010609060101010101" charset="-122"/>
                <a:cs typeface="黑体" panose="02010609060101010101" charset="-122"/>
              </a:rPr>
              <a:t>以</a:t>
            </a:r>
            <a:r>
              <a:rPr sz="1500" spc="130" dirty="0">
                <a:latin typeface="黑体" panose="02010609060101010101" charset="-122"/>
                <a:cs typeface="黑体" panose="02010609060101010101" charset="-122"/>
              </a:rPr>
              <a:t>下</a:t>
            </a:r>
            <a:r>
              <a:rPr sz="1500" spc="140" dirty="0">
                <a:latin typeface="黑体" panose="02010609060101010101" charset="-122"/>
                <a:cs typeface="黑体" panose="02010609060101010101" charset="-122"/>
              </a:rPr>
              <a:t>简</a:t>
            </a:r>
            <a:r>
              <a:rPr sz="1500" spc="130" dirty="0">
                <a:latin typeface="黑体" panose="02010609060101010101" charset="-122"/>
                <a:cs typeface="黑体" panose="02010609060101010101" charset="-122"/>
              </a:rPr>
              <a:t>称</a:t>
            </a:r>
            <a:r>
              <a:rPr sz="1500" dirty="0">
                <a:latin typeface="黑体" panose="02010609060101010101" charset="-122"/>
                <a:cs typeface="黑体" panose="02010609060101010101" charset="-122"/>
              </a:rPr>
              <a:t>“</a:t>
            </a:r>
            <a:r>
              <a:rPr sz="1500" spc="-620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500" spc="140" dirty="0">
                <a:latin typeface="黑体" panose="02010609060101010101" charset="-122"/>
                <a:cs typeface="黑体" panose="02010609060101010101" charset="-122"/>
              </a:rPr>
              <a:t>易</a:t>
            </a:r>
            <a:r>
              <a:rPr sz="1500" spc="130" dirty="0">
                <a:latin typeface="黑体" panose="02010609060101010101" charset="-122"/>
                <a:cs typeface="黑体" panose="02010609060101010101" charset="-122"/>
              </a:rPr>
              <a:t>凯</a:t>
            </a:r>
            <a:r>
              <a:rPr sz="1500" spc="140" dirty="0">
                <a:latin typeface="黑体" panose="02010609060101010101" charset="-122"/>
                <a:cs typeface="黑体" panose="02010609060101010101" charset="-122"/>
              </a:rPr>
              <a:t>资本</a:t>
            </a:r>
            <a:r>
              <a:rPr sz="1500" spc="65" dirty="0">
                <a:latin typeface="黑体" panose="02010609060101010101" charset="-122"/>
                <a:cs typeface="黑体" panose="02010609060101010101" charset="-122"/>
              </a:rPr>
              <a:t>”)</a:t>
            </a:r>
            <a:r>
              <a:rPr sz="1500" spc="-630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500" spc="140" dirty="0">
                <a:latin typeface="黑体" panose="02010609060101010101" charset="-122"/>
                <a:cs typeface="黑体" panose="02010609060101010101" charset="-122"/>
              </a:rPr>
              <a:t>作</a:t>
            </a:r>
            <a:r>
              <a:rPr sz="1500" spc="130" dirty="0">
                <a:latin typeface="黑体" panose="02010609060101010101" charset="-122"/>
                <a:cs typeface="黑体" panose="02010609060101010101" charset="-122"/>
              </a:rPr>
              <a:t>为</a:t>
            </a:r>
            <a:r>
              <a:rPr sz="1500" spc="140" dirty="0">
                <a:latin typeface="黑体" panose="02010609060101010101" charset="-122"/>
                <a:cs typeface="黑体" panose="02010609060101010101" charset="-122"/>
              </a:rPr>
              <a:t>傲意</a:t>
            </a:r>
            <a:r>
              <a:rPr sz="1500" spc="130" dirty="0">
                <a:latin typeface="黑体" panose="02010609060101010101" charset="-122"/>
                <a:cs typeface="黑体" panose="02010609060101010101" charset="-122"/>
              </a:rPr>
              <a:t>科</a:t>
            </a:r>
            <a:r>
              <a:rPr sz="1500" spc="140" dirty="0">
                <a:latin typeface="黑体" panose="02010609060101010101" charset="-122"/>
                <a:cs typeface="黑体" panose="02010609060101010101" charset="-122"/>
              </a:rPr>
              <a:t>技的</a:t>
            </a:r>
            <a:r>
              <a:rPr sz="1500" spc="130" dirty="0">
                <a:latin typeface="黑体" panose="02010609060101010101" charset="-122"/>
                <a:cs typeface="黑体" panose="02010609060101010101" charset="-122"/>
              </a:rPr>
              <a:t>独</a:t>
            </a:r>
            <a:r>
              <a:rPr sz="1500" spc="140" dirty="0">
                <a:latin typeface="黑体" panose="02010609060101010101" charset="-122"/>
                <a:cs typeface="黑体" panose="02010609060101010101" charset="-122"/>
              </a:rPr>
              <a:t>家财</a:t>
            </a:r>
            <a:r>
              <a:rPr sz="1500" spc="130" dirty="0">
                <a:latin typeface="黑体" panose="02010609060101010101" charset="-122"/>
                <a:cs typeface="黑体" panose="02010609060101010101" charset="-122"/>
              </a:rPr>
              <a:t>务</a:t>
            </a:r>
            <a:r>
              <a:rPr sz="1500" spc="140" dirty="0">
                <a:latin typeface="黑体" panose="02010609060101010101" charset="-122"/>
                <a:cs typeface="黑体" panose="02010609060101010101" charset="-122"/>
              </a:rPr>
              <a:t>顾问</a:t>
            </a:r>
            <a:r>
              <a:rPr sz="1500" dirty="0"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1500" spc="-630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500" spc="140" dirty="0">
                <a:latin typeface="黑体" panose="02010609060101010101" charset="-122"/>
                <a:cs typeface="黑体" panose="02010609060101010101" charset="-122"/>
              </a:rPr>
              <a:t>撰写</a:t>
            </a:r>
            <a:r>
              <a:rPr sz="1500" spc="130" dirty="0">
                <a:latin typeface="黑体" panose="02010609060101010101" charset="-122"/>
                <a:cs typeface="黑体" panose="02010609060101010101" charset="-122"/>
              </a:rPr>
              <a:t>了</a:t>
            </a:r>
            <a:r>
              <a:rPr sz="1500" spc="140" dirty="0">
                <a:latin typeface="黑体" panose="02010609060101010101" charset="-122"/>
                <a:cs typeface="黑体" panose="02010609060101010101" charset="-122"/>
              </a:rPr>
              <a:t>此份</a:t>
            </a:r>
            <a:r>
              <a:rPr sz="1500" spc="130" dirty="0">
                <a:latin typeface="黑体" panose="02010609060101010101" charset="-122"/>
                <a:cs typeface="黑体" panose="02010609060101010101" charset="-122"/>
              </a:rPr>
              <a:t>商</a:t>
            </a:r>
            <a:r>
              <a:rPr sz="1500" spc="140" dirty="0">
                <a:latin typeface="黑体" panose="02010609060101010101" charset="-122"/>
                <a:cs typeface="黑体" panose="02010609060101010101" charset="-122"/>
              </a:rPr>
              <a:t>业计</a:t>
            </a:r>
            <a:r>
              <a:rPr sz="1500" spc="130" dirty="0">
                <a:latin typeface="黑体" panose="02010609060101010101" charset="-122"/>
                <a:cs typeface="黑体" panose="02010609060101010101" charset="-122"/>
              </a:rPr>
              <a:t>划</a:t>
            </a:r>
            <a:r>
              <a:rPr sz="1500" spc="140" dirty="0">
                <a:latin typeface="黑体" panose="02010609060101010101" charset="-122"/>
                <a:cs typeface="黑体" panose="02010609060101010101" charset="-122"/>
              </a:rPr>
              <a:t>书</a:t>
            </a:r>
            <a:r>
              <a:rPr sz="1500" dirty="0">
                <a:latin typeface="黑体" panose="02010609060101010101" charset="-122"/>
                <a:cs typeface="黑体" panose="02010609060101010101" charset="-122"/>
              </a:rPr>
              <a:t>，  </a:t>
            </a:r>
            <a:r>
              <a:rPr sz="1500" spc="120" dirty="0">
                <a:latin typeface="黑体" panose="02010609060101010101" charset="-122"/>
                <a:cs typeface="黑体" panose="02010609060101010101" charset="-122"/>
              </a:rPr>
              <a:t>供甄选潜在投资人评估此次投资机会。因此，所</a:t>
            </a:r>
            <a:r>
              <a:rPr sz="1500" spc="105" dirty="0">
                <a:latin typeface="黑体" panose="02010609060101010101" charset="-122"/>
                <a:cs typeface="黑体" panose="02010609060101010101" charset="-122"/>
              </a:rPr>
              <a:t>有</a:t>
            </a:r>
            <a:r>
              <a:rPr sz="1500" spc="120" dirty="0">
                <a:latin typeface="黑体" panose="02010609060101010101" charset="-122"/>
                <a:cs typeface="黑体" panose="02010609060101010101" charset="-122"/>
              </a:rPr>
              <a:t>相</a:t>
            </a:r>
            <a:r>
              <a:rPr sz="1500" spc="105" dirty="0">
                <a:latin typeface="黑体" panose="02010609060101010101" charset="-122"/>
                <a:cs typeface="黑体" panose="02010609060101010101" charset="-122"/>
              </a:rPr>
              <a:t>关</a:t>
            </a:r>
            <a:r>
              <a:rPr sz="1500" spc="120" dirty="0">
                <a:latin typeface="黑体" panose="02010609060101010101" charset="-122"/>
                <a:cs typeface="黑体" panose="02010609060101010101" charset="-122"/>
              </a:rPr>
              <a:t>信</a:t>
            </a:r>
            <a:r>
              <a:rPr sz="1500" spc="105" dirty="0">
                <a:latin typeface="黑体" panose="02010609060101010101" charset="-122"/>
                <a:cs typeface="黑体" panose="02010609060101010101" charset="-122"/>
              </a:rPr>
              <a:t>息</a:t>
            </a:r>
            <a:r>
              <a:rPr sz="1500" spc="120" dirty="0">
                <a:latin typeface="黑体" panose="02010609060101010101" charset="-122"/>
                <a:cs typeface="黑体" panose="02010609060101010101" charset="-122"/>
              </a:rPr>
              <a:t>的沟</a:t>
            </a:r>
            <a:r>
              <a:rPr sz="1500" spc="105" dirty="0">
                <a:latin typeface="黑体" panose="02010609060101010101" charset="-122"/>
                <a:cs typeface="黑体" panose="02010609060101010101" charset="-122"/>
              </a:rPr>
              <a:t>通</a:t>
            </a:r>
            <a:r>
              <a:rPr sz="1500" spc="120" dirty="0">
                <a:latin typeface="黑体" panose="02010609060101010101" charset="-122"/>
                <a:cs typeface="黑体" panose="02010609060101010101" charset="-122"/>
              </a:rPr>
              <a:t>、</a:t>
            </a:r>
            <a:r>
              <a:rPr sz="1500" spc="105" dirty="0">
                <a:latin typeface="黑体" panose="02010609060101010101" charset="-122"/>
                <a:cs typeface="黑体" panose="02010609060101010101" charset="-122"/>
              </a:rPr>
              <a:t>询</a:t>
            </a:r>
            <a:r>
              <a:rPr sz="1500" spc="120" dirty="0">
                <a:latin typeface="黑体" panose="02010609060101010101" charset="-122"/>
                <a:cs typeface="黑体" panose="02010609060101010101" charset="-122"/>
              </a:rPr>
              <a:t>问和</a:t>
            </a:r>
            <a:r>
              <a:rPr sz="1500" spc="105" dirty="0">
                <a:latin typeface="黑体" panose="02010609060101010101" charset="-122"/>
                <a:cs typeface="黑体" panose="02010609060101010101" charset="-122"/>
              </a:rPr>
              <a:t>索</a:t>
            </a:r>
            <a:r>
              <a:rPr sz="1500" spc="120" dirty="0">
                <a:latin typeface="黑体" panose="02010609060101010101" charset="-122"/>
                <a:cs typeface="黑体" panose="02010609060101010101" charset="-122"/>
              </a:rPr>
              <a:t>取</a:t>
            </a:r>
            <a:r>
              <a:rPr sz="1500" spc="105" dirty="0">
                <a:latin typeface="黑体" panose="02010609060101010101" charset="-122"/>
                <a:cs typeface="黑体" panose="02010609060101010101" charset="-122"/>
              </a:rPr>
              <a:t>均</a:t>
            </a:r>
            <a:r>
              <a:rPr sz="1500" spc="120" dirty="0">
                <a:latin typeface="黑体" panose="02010609060101010101" charset="-122"/>
                <a:cs typeface="黑体" panose="02010609060101010101" charset="-122"/>
              </a:rPr>
              <a:t>应</a:t>
            </a:r>
            <a:r>
              <a:rPr sz="1500" spc="105" dirty="0">
                <a:latin typeface="黑体" panose="02010609060101010101" charset="-122"/>
                <a:cs typeface="黑体" panose="02010609060101010101" charset="-122"/>
              </a:rPr>
              <a:t>通</a:t>
            </a:r>
            <a:r>
              <a:rPr sz="1500" spc="120" dirty="0">
                <a:latin typeface="黑体" panose="02010609060101010101" charset="-122"/>
                <a:cs typeface="黑体" panose="02010609060101010101" charset="-122"/>
              </a:rPr>
              <a:t>过下</a:t>
            </a:r>
            <a:r>
              <a:rPr sz="1500" spc="105" dirty="0">
                <a:latin typeface="黑体" panose="02010609060101010101" charset="-122"/>
                <a:cs typeface="黑体" panose="02010609060101010101" charset="-122"/>
              </a:rPr>
              <a:t>列</a:t>
            </a:r>
            <a:r>
              <a:rPr sz="1500" spc="120" dirty="0">
                <a:latin typeface="黑体" panose="02010609060101010101" charset="-122"/>
                <a:cs typeface="黑体" panose="02010609060101010101" charset="-122"/>
              </a:rPr>
              <a:t>易</a:t>
            </a:r>
            <a:r>
              <a:rPr sz="1500" spc="105" dirty="0">
                <a:latin typeface="黑体" panose="02010609060101010101" charset="-122"/>
                <a:cs typeface="黑体" panose="02010609060101010101" charset="-122"/>
              </a:rPr>
              <a:t>凯</a:t>
            </a:r>
            <a:r>
              <a:rPr sz="1500" spc="120" dirty="0">
                <a:latin typeface="黑体" panose="02010609060101010101" charset="-122"/>
                <a:cs typeface="黑体" panose="02010609060101010101" charset="-122"/>
              </a:rPr>
              <a:t>资</a:t>
            </a:r>
            <a:r>
              <a:rPr sz="1500" dirty="0">
                <a:latin typeface="黑体" panose="02010609060101010101" charset="-122"/>
                <a:cs typeface="黑体" panose="02010609060101010101" charset="-122"/>
              </a:rPr>
              <a:t>本 </a:t>
            </a:r>
            <a:r>
              <a:rPr sz="1500" spc="95" dirty="0">
                <a:latin typeface="黑体" panose="02010609060101010101" charset="-122"/>
                <a:cs typeface="黑体" panose="02010609060101010101" charset="-122"/>
              </a:rPr>
              <a:t>联</a:t>
            </a:r>
            <a:r>
              <a:rPr sz="1500" spc="105" dirty="0">
                <a:latin typeface="黑体" panose="02010609060101010101" charset="-122"/>
                <a:cs typeface="黑体" panose="02010609060101010101" charset="-122"/>
              </a:rPr>
              <a:t>络</a:t>
            </a:r>
            <a:r>
              <a:rPr sz="1500" spc="95" dirty="0">
                <a:latin typeface="黑体" panose="02010609060101010101" charset="-122"/>
                <a:cs typeface="黑体" panose="02010609060101010101" charset="-122"/>
              </a:rPr>
              <a:t>人员</a:t>
            </a:r>
            <a:r>
              <a:rPr sz="1500" dirty="0">
                <a:latin typeface="黑体" panose="02010609060101010101" charset="-122"/>
                <a:cs typeface="黑体" panose="02010609060101010101" charset="-122"/>
              </a:rPr>
              <a:t>。</a:t>
            </a:r>
            <a:endParaRPr sz="1500">
              <a:latin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479546" y="3681963"/>
          <a:ext cx="9036685" cy="17741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22905"/>
                <a:gridCol w="3059430"/>
                <a:gridCol w="3053715"/>
              </a:tblGrid>
              <a:tr h="348240">
                <a:tc>
                  <a:txBody>
                    <a:bodyPr/>
                    <a:lstStyle/>
                    <a:p>
                      <a:pPr marL="34290">
                        <a:lnSpc>
                          <a:spcPts val="1590"/>
                        </a:lnSpc>
                      </a:pPr>
                      <a:r>
                        <a:rPr sz="1500" b="1" dirty="0">
                          <a:latin typeface="黑体" panose="02010609060101010101" charset="-122"/>
                          <a:cs typeface="黑体" panose="02010609060101010101" charset="-122"/>
                        </a:rPr>
                        <a:t>联系</a:t>
                      </a:r>
                      <a:r>
                        <a:rPr sz="1500" b="1" spc="-10" dirty="0">
                          <a:latin typeface="黑体" panose="02010609060101010101" charset="-122"/>
                          <a:cs typeface="黑体" panose="02010609060101010101" charset="-122"/>
                        </a:rPr>
                        <a:t>人</a:t>
                      </a:r>
                      <a:endParaRPr sz="1500">
                        <a:latin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 hMerge="1">
                  <a:tcPr marL="0" marR="0" marT="0" marB="0"/>
                </a:tc>
              </a:tr>
              <a:tr h="398532">
                <a:tc>
                  <a:txBody>
                    <a:bodyPr/>
                    <a:lstStyle/>
                    <a:p>
                      <a:pPr marL="34290">
                        <a:lnSpc>
                          <a:spcPct val="100000"/>
                        </a:lnSpc>
                        <a:spcBef>
                          <a:spcPts val="1235"/>
                        </a:spcBef>
                        <a:tabLst>
                          <a:tab pos="1421130" algn="l"/>
                        </a:tabLst>
                      </a:pPr>
                      <a:r>
                        <a:rPr sz="1500" b="1" spc="-60" dirty="0">
                          <a:latin typeface="黑体" panose="02010609060101010101" charset="-122"/>
                          <a:cs typeface="黑体" panose="02010609060101010101" charset="-122"/>
                        </a:rPr>
                        <a:t>王</a:t>
                      </a:r>
                      <a:r>
                        <a:rPr sz="1500" b="1" spc="-10" dirty="0">
                          <a:latin typeface="黑体" panose="02010609060101010101" charset="-122"/>
                          <a:cs typeface="黑体" panose="02010609060101010101" charset="-122"/>
                        </a:rPr>
                        <a:t>斌</a:t>
                      </a:r>
                      <a:r>
                        <a:rPr sz="1500" b="1" spc="-40" dirty="0">
                          <a:latin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  <a:r>
                        <a:rPr sz="1500" b="1" spc="-45" dirty="0">
                          <a:latin typeface="黑体" panose="02010609060101010101" charset="-122"/>
                          <a:cs typeface="黑体" panose="02010609060101010101" charset="-122"/>
                        </a:rPr>
                        <a:t>(William	</a:t>
                      </a:r>
                      <a:r>
                        <a:rPr sz="1500" b="1" spc="-40" dirty="0">
                          <a:latin typeface="黑体" panose="02010609060101010101" charset="-122"/>
                          <a:cs typeface="黑体" panose="02010609060101010101" charset="-122"/>
                        </a:rPr>
                        <a:t>Wang)</a:t>
                      </a:r>
                      <a:endParaRPr sz="1500">
                        <a:latin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0" marR="0" marT="156845" marB="0"/>
                </a:tc>
                <a:tc>
                  <a:txBody>
                    <a:bodyPr/>
                    <a:lstStyle/>
                    <a:p>
                      <a:pPr marL="235585">
                        <a:lnSpc>
                          <a:spcPct val="100000"/>
                        </a:lnSpc>
                        <a:spcBef>
                          <a:spcPts val="1030"/>
                        </a:spcBef>
                        <a:tabLst>
                          <a:tab pos="1480820" algn="l"/>
                        </a:tabLst>
                      </a:pPr>
                      <a:r>
                        <a:rPr sz="1500" b="1" spc="-60" dirty="0">
                          <a:latin typeface="黑体" panose="02010609060101010101" charset="-122"/>
                          <a:cs typeface="黑体" panose="02010609060101010101" charset="-122"/>
                        </a:rPr>
                        <a:t>沈</a:t>
                      </a:r>
                      <a:r>
                        <a:rPr sz="1500" b="1" spc="-50" dirty="0">
                          <a:latin typeface="黑体" panose="02010609060101010101" charset="-122"/>
                          <a:cs typeface="黑体" panose="02010609060101010101" charset="-122"/>
                        </a:rPr>
                        <a:t>煜</a:t>
                      </a:r>
                      <a:r>
                        <a:rPr sz="1500" b="1" spc="-10" dirty="0">
                          <a:latin typeface="黑体" panose="02010609060101010101" charset="-122"/>
                          <a:cs typeface="黑体" panose="02010609060101010101" charset="-122"/>
                        </a:rPr>
                        <a:t>霄</a:t>
                      </a:r>
                      <a:r>
                        <a:rPr sz="1500" b="1" spc="-250" dirty="0">
                          <a:latin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  <a:r>
                        <a:rPr sz="1500" b="1" spc="-40" dirty="0">
                          <a:latin typeface="黑体" panose="02010609060101010101" charset="-122"/>
                          <a:cs typeface="黑体" panose="02010609060101010101" charset="-122"/>
                        </a:rPr>
                        <a:t>(Leon	Shen)</a:t>
                      </a:r>
                      <a:endParaRPr sz="1500">
                        <a:latin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0" marR="0" marT="130810" marB="0"/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1500" b="1" spc="-50" dirty="0">
                          <a:latin typeface="黑体" panose="02010609060101010101" charset="-122"/>
                          <a:cs typeface="黑体" panose="02010609060101010101" charset="-122"/>
                        </a:rPr>
                        <a:t>焦</a:t>
                      </a:r>
                      <a:r>
                        <a:rPr sz="1500" b="1" spc="-10" dirty="0">
                          <a:latin typeface="黑体" panose="02010609060101010101" charset="-122"/>
                          <a:cs typeface="黑体" panose="02010609060101010101" charset="-122"/>
                        </a:rPr>
                        <a:t>洋</a:t>
                      </a:r>
                      <a:r>
                        <a:rPr sz="1500" b="1" spc="-140" dirty="0">
                          <a:latin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  <a:r>
                        <a:rPr sz="1500" b="1" spc="-35" dirty="0">
                          <a:latin typeface="黑体" panose="02010609060101010101" charset="-122"/>
                          <a:cs typeface="黑体" panose="02010609060101010101" charset="-122"/>
                        </a:rPr>
                        <a:t>(Rebecca</a:t>
                      </a:r>
                      <a:r>
                        <a:rPr sz="1500" b="1" spc="10" dirty="0">
                          <a:latin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  <a:r>
                        <a:rPr sz="1500" b="1" spc="-35" dirty="0">
                          <a:latin typeface="黑体" panose="02010609060101010101" charset="-122"/>
                          <a:cs typeface="黑体" panose="02010609060101010101" charset="-122"/>
                        </a:rPr>
                        <a:t>Jiao)</a:t>
                      </a:r>
                      <a:endParaRPr sz="1500">
                        <a:latin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0" marR="0" marT="156845" marB="0"/>
                </a:tc>
              </a:tr>
              <a:tr h="230150">
                <a:tc>
                  <a:txBody>
                    <a:bodyPr/>
                    <a:lstStyle/>
                    <a:p>
                      <a:pPr marL="31750">
                        <a:lnSpc>
                          <a:spcPts val="1710"/>
                        </a:lnSpc>
                      </a:pPr>
                      <a:r>
                        <a:rPr sz="1500" spc="-85" dirty="0">
                          <a:latin typeface="黑体" panose="02010609060101010101" charset="-122"/>
                          <a:cs typeface="黑体" panose="02010609060101010101" charset="-122"/>
                        </a:rPr>
                        <a:t>董</a:t>
                      </a:r>
                      <a:r>
                        <a:rPr sz="1500" spc="-75" dirty="0">
                          <a:latin typeface="黑体" panose="02010609060101010101" charset="-122"/>
                          <a:cs typeface="黑体" panose="02010609060101010101" charset="-122"/>
                        </a:rPr>
                        <a:t>事</a:t>
                      </a:r>
                      <a:r>
                        <a:rPr sz="1500" spc="-85" dirty="0">
                          <a:latin typeface="黑体" panose="02010609060101010101" charset="-122"/>
                          <a:cs typeface="黑体" panose="02010609060101010101" charset="-122"/>
                        </a:rPr>
                        <a:t>总经</a:t>
                      </a:r>
                      <a:r>
                        <a:rPr sz="1500" dirty="0">
                          <a:latin typeface="黑体" panose="02010609060101010101" charset="-122"/>
                          <a:cs typeface="黑体" panose="02010609060101010101" charset="-122"/>
                        </a:rPr>
                        <a:t>理</a:t>
                      </a:r>
                      <a:endParaRPr sz="1500">
                        <a:latin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3045">
                        <a:lnSpc>
                          <a:spcPts val="1710"/>
                        </a:lnSpc>
                      </a:pPr>
                      <a:r>
                        <a:rPr sz="1500" spc="-60" dirty="0">
                          <a:latin typeface="黑体" panose="02010609060101010101" charset="-122"/>
                          <a:cs typeface="黑体" panose="02010609060101010101" charset="-122"/>
                        </a:rPr>
                        <a:t>执</a:t>
                      </a:r>
                      <a:r>
                        <a:rPr sz="1500" spc="-50" dirty="0">
                          <a:latin typeface="黑体" panose="02010609060101010101" charset="-122"/>
                          <a:cs typeface="黑体" panose="02010609060101010101" charset="-122"/>
                        </a:rPr>
                        <a:t>行</a:t>
                      </a:r>
                      <a:r>
                        <a:rPr sz="1500" spc="-60" dirty="0">
                          <a:latin typeface="黑体" panose="02010609060101010101" charset="-122"/>
                          <a:cs typeface="黑体" panose="02010609060101010101" charset="-122"/>
                        </a:rPr>
                        <a:t>董</a:t>
                      </a:r>
                      <a:r>
                        <a:rPr sz="1500" dirty="0">
                          <a:latin typeface="黑体" panose="02010609060101010101" charset="-122"/>
                          <a:cs typeface="黑体" panose="02010609060101010101" charset="-122"/>
                        </a:rPr>
                        <a:t>事</a:t>
                      </a:r>
                      <a:endParaRPr sz="1500">
                        <a:latin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ts val="1710"/>
                        </a:lnSpc>
                      </a:pPr>
                      <a:r>
                        <a:rPr sz="1500" spc="-60" dirty="0">
                          <a:latin typeface="黑体" panose="02010609060101010101" charset="-122"/>
                          <a:cs typeface="黑体" panose="02010609060101010101" charset="-122"/>
                        </a:rPr>
                        <a:t>高级经</a:t>
                      </a:r>
                      <a:r>
                        <a:rPr sz="1500" dirty="0">
                          <a:latin typeface="黑体" panose="02010609060101010101" charset="-122"/>
                          <a:cs typeface="黑体" panose="02010609060101010101" charset="-122"/>
                        </a:rPr>
                        <a:t>理</a:t>
                      </a:r>
                      <a:endParaRPr sz="1500">
                        <a:latin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0" marR="0" marT="0" marB="0"/>
                </a:tc>
              </a:tr>
              <a:tr h="288135">
                <a:tc>
                  <a:txBody>
                    <a:bodyPr/>
                    <a:lstStyle/>
                    <a:p>
                      <a:pPr marL="31750">
                        <a:lnSpc>
                          <a:spcPts val="1780"/>
                        </a:lnSpc>
                      </a:pPr>
                      <a:r>
                        <a:rPr sz="1500" spc="-25" dirty="0">
                          <a:latin typeface="Arial" panose="020B0604020202020204"/>
                          <a:cs typeface="Arial" panose="020B0604020202020204"/>
                          <a:hlinkClick r:id="rId3"/>
                        </a:rPr>
                        <a:t>Bin.wang@ceccapitalgroup.com</a:t>
                      </a:r>
                      <a:endParaRPr sz="15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304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500" spc="-35" dirty="0">
                          <a:latin typeface="Arial" panose="020B0604020202020204"/>
                          <a:cs typeface="Arial" panose="020B0604020202020204"/>
                          <a:hlinkClick r:id="rId4"/>
                        </a:rPr>
                        <a:t>Leon.shen@ceccapitalgroup.com</a:t>
                      </a:r>
                      <a:endParaRPr sz="15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1590" marB="0"/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ts val="1710"/>
                        </a:lnSpc>
                      </a:pPr>
                      <a:r>
                        <a:rPr sz="1450" spc="-10" dirty="0">
                          <a:latin typeface="Arial" panose="020B0604020202020204"/>
                          <a:cs typeface="Arial" panose="020B0604020202020204"/>
                          <a:hlinkClick r:id="rId5"/>
                        </a:rPr>
                        <a:t>Rebecca.jiao@ceccapitalgroup.com</a:t>
                      </a:r>
                      <a:endParaRPr sz="14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27567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00" spc="-10" dirty="0">
                          <a:latin typeface="Arial" panose="020B0604020202020204"/>
                          <a:cs typeface="Arial" panose="020B0604020202020204"/>
                        </a:rPr>
                        <a:t>Tel::+86-10-85192080</a:t>
                      </a:r>
                      <a:endParaRPr sz="15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L="23304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00" spc="-10" dirty="0">
                          <a:latin typeface="Arial" panose="020B0604020202020204"/>
                          <a:cs typeface="Arial" panose="020B0604020202020204"/>
                        </a:rPr>
                        <a:t>Tel::+86-21-60321506</a:t>
                      </a:r>
                      <a:endParaRPr sz="15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00" spc="-10" dirty="0">
                          <a:latin typeface="Arial" panose="020B0604020202020204"/>
                          <a:cs typeface="Arial" panose="020B0604020202020204"/>
                        </a:rPr>
                        <a:t>Tel::+86-21-54011602</a:t>
                      </a:r>
                      <a:endParaRPr sz="15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7145" marB="0"/>
                </a:tc>
              </a:tr>
              <a:tr h="233256">
                <a:tc>
                  <a:txBody>
                    <a:bodyPr/>
                    <a:lstStyle/>
                    <a:p>
                      <a:pPr marL="31750">
                        <a:lnSpc>
                          <a:spcPts val="1655"/>
                        </a:lnSpc>
                        <a:spcBef>
                          <a:spcPts val="80"/>
                        </a:spcBef>
                      </a:pPr>
                      <a:r>
                        <a:rPr sz="1450" dirty="0">
                          <a:latin typeface="Arial" panose="020B0604020202020204"/>
                          <a:cs typeface="Arial" panose="020B0604020202020204"/>
                        </a:rPr>
                        <a:t>Mobile:+86-</a:t>
                      </a:r>
                      <a:r>
                        <a:rPr sz="1450" spc="-17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50" spc="5" dirty="0">
                          <a:latin typeface="Arial" panose="020B0604020202020204"/>
                          <a:cs typeface="Arial" panose="020B0604020202020204"/>
                        </a:rPr>
                        <a:t>18601280863</a:t>
                      </a:r>
                      <a:endParaRPr sz="14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0160" marB="0"/>
                </a:tc>
                <a:tc>
                  <a:txBody>
                    <a:bodyPr/>
                    <a:lstStyle/>
                    <a:p>
                      <a:pPr marL="233045">
                        <a:lnSpc>
                          <a:spcPts val="1655"/>
                        </a:lnSpc>
                        <a:spcBef>
                          <a:spcPts val="80"/>
                        </a:spcBef>
                      </a:pPr>
                      <a:r>
                        <a:rPr sz="1450" dirty="0">
                          <a:latin typeface="Arial" panose="020B0604020202020204"/>
                          <a:cs typeface="Arial" panose="020B0604020202020204"/>
                        </a:rPr>
                        <a:t>Mobile:+86-</a:t>
                      </a:r>
                      <a:r>
                        <a:rPr sz="1450" spc="-18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50" spc="5" dirty="0">
                          <a:latin typeface="Arial" panose="020B0604020202020204"/>
                          <a:cs typeface="Arial" panose="020B0604020202020204"/>
                        </a:rPr>
                        <a:t>13761604816</a:t>
                      </a:r>
                      <a:endParaRPr sz="14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0160" marB="0"/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ts val="1655"/>
                        </a:lnSpc>
                        <a:spcBef>
                          <a:spcPts val="80"/>
                        </a:spcBef>
                      </a:pPr>
                      <a:r>
                        <a:rPr sz="1450" dirty="0">
                          <a:latin typeface="Arial" panose="020B0604020202020204"/>
                          <a:cs typeface="Arial" panose="020B0604020202020204"/>
                        </a:rPr>
                        <a:t>Mobile:+86-</a:t>
                      </a:r>
                      <a:r>
                        <a:rPr sz="1450" spc="-17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450" spc="5" dirty="0">
                          <a:latin typeface="Arial" panose="020B0604020202020204"/>
                          <a:cs typeface="Arial" panose="020B0604020202020204"/>
                        </a:rPr>
                        <a:t>18600577460</a:t>
                      </a:r>
                      <a:endParaRPr sz="14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0160" marB="0"/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3498596" y="5800445"/>
            <a:ext cx="2790190" cy="1377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02665" indent="2540">
              <a:lnSpc>
                <a:spcPct val="123000"/>
              </a:lnSpc>
              <a:spcBef>
                <a:spcPts val="100"/>
              </a:spcBef>
            </a:pPr>
            <a:r>
              <a:rPr sz="1500" b="1" spc="-60" dirty="0">
                <a:latin typeface="黑体" panose="02010609060101010101" charset="-122"/>
                <a:cs typeface="黑体" panose="02010609060101010101" charset="-122"/>
              </a:rPr>
              <a:t>赵</a:t>
            </a:r>
            <a:r>
              <a:rPr sz="1500" b="1" spc="-50" dirty="0">
                <a:latin typeface="黑体" panose="02010609060101010101" charset="-122"/>
                <a:cs typeface="黑体" panose="02010609060101010101" charset="-122"/>
              </a:rPr>
              <a:t>琳</a:t>
            </a:r>
            <a:r>
              <a:rPr sz="1500" b="1" spc="-10" dirty="0">
                <a:latin typeface="黑体" panose="02010609060101010101" charset="-122"/>
                <a:cs typeface="黑体" panose="02010609060101010101" charset="-122"/>
              </a:rPr>
              <a:t>娜</a:t>
            </a:r>
            <a:r>
              <a:rPr sz="1500" b="1" spc="-195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500" b="1" spc="-45" dirty="0">
                <a:latin typeface="黑体" panose="02010609060101010101" charset="-122"/>
                <a:cs typeface="黑体" panose="02010609060101010101" charset="-122"/>
              </a:rPr>
              <a:t>(Linna</a:t>
            </a:r>
            <a:r>
              <a:rPr sz="1500" b="1" spc="195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500" b="1" spc="-40" dirty="0">
                <a:latin typeface="黑体" panose="02010609060101010101" charset="-122"/>
                <a:cs typeface="黑体" panose="02010609060101010101" charset="-122"/>
              </a:rPr>
              <a:t>Zhao)  </a:t>
            </a:r>
            <a:r>
              <a:rPr sz="1500" spc="-85" dirty="0">
                <a:latin typeface="黑体" panose="02010609060101010101" charset="-122"/>
                <a:cs typeface="黑体" panose="02010609060101010101" charset="-122"/>
              </a:rPr>
              <a:t>投</a:t>
            </a:r>
            <a:r>
              <a:rPr sz="1500" spc="-75" dirty="0">
                <a:latin typeface="黑体" panose="02010609060101010101" charset="-122"/>
                <a:cs typeface="黑体" panose="02010609060101010101" charset="-122"/>
              </a:rPr>
              <a:t>资</a:t>
            </a:r>
            <a:r>
              <a:rPr sz="1500" spc="-85" dirty="0">
                <a:latin typeface="黑体" panose="02010609060101010101" charset="-122"/>
                <a:cs typeface="黑体" panose="02010609060101010101" charset="-122"/>
              </a:rPr>
              <a:t>分析</a:t>
            </a:r>
            <a:r>
              <a:rPr sz="1500" dirty="0">
                <a:latin typeface="黑体" panose="02010609060101010101" charset="-122"/>
                <a:cs typeface="黑体" panose="02010609060101010101" charset="-122"/>
              </a:rPr>
              <a:t>师</a:t>
            </a:r>
            <a:endParaRPr sz="1500">
              <a:latin typeface="黑体" panose="02010609060101010101" charset="-122"/>
              <a:cs typeface="黑体" panose="02010609060101010101" charset="-122"/>
            </a:endParaRPr>
          </a:p>
          <a:p>
            <a:pPr marL="12700">
              <a:lnSpc>
                <a:spcPts val="1790"/>
              </a:lnSpc>
            </a:pPr>
            <a:r>
              <a:rPr sz="1500" spc="-35" dirty="0">
                <a:latin typeface="Arial" panose="020B0604020202020204"/>
                <a:cs typeface="Arial" panose="020B0604020202020204"/>
                <a:hlinkClick r:id="rId6"/>
              </a:rPr>
              <a:t>Linna.zhao@ceccapitalgroup.com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500" spc="-10" dirty="0">
                <a:latin typeface="Arial" panose="020B0604020202020204"/>
                <a:cs typeface="Arial" panose="020B0604020202020204"/>
              </a:rPr>
              <a:t>Tel::+86-21-54011602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1500" spc="-10" dirty="0">
                <a:latin typeface="Arial" panose="020B0604020202020204"/>
                <a:cs typeface="Arial" panose="020B0604020202020204"/>
              </a:rPr>
              <a:t>Mobile:+86-18016328802</a:t>
            </a:r>
            <a:endParaRPr sz="1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22795" y="5809589"/>
            <a:ext cx="3116580" cy="1342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99490" indent="2540">
              <a:lnSpc>
                <a:spcPct val="121000"/>
              </a:lnSpc>
              <a:spcBef>
                <a:spcPts val="100"/>
              </a:spcBef>
            </a:pPr>
            <a:r>
              <a:rPr sz="1500" b="1" spc="-50" dirty="0">
                <a:latin typeface="黑体" panose="02010609060101010101" charset="-122"/>
                <a:cs typeface="黑体" panose="02010609060101010101" charset="-122"/>
              </a:rPr>
              <a:t>唐</a:t>
            </a:r>
            <a:r>
              <a:rPr sz="1500" b="1" spc="-60" dirty="0">
                <a:latin typeface="黑体" panose="02010609060101010101" charset="-122"/>
                <a:cs typeface="黑体" panose="02010609060101010101" charset="-122"/>
              </a:rPr>
              <a:t>依</a:t>
            </a:r>
            <a:r>
              <a:rPr sz="1500" b="1" spc="-10" dirty="0">
                <a:latin typeface="黑体" panose="02010609060101010101" charset="-122"/>
                <a:cs typeface="黑体" panose="02010609060101010101" charset="-122"/>
              </a:rPr>
              <a:t>澜</a:t>
            </a:r>
            <a:r>
              <a:rPr sz="1500" b="1" spc="-235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500" b="1" spc="-45" dirty="0">
                <a:latin typeface="黑体" panose="02010609060101010101" charset="-122"/>
                <a:cs typeface="黑体" panose="02010609060101010101" charset="-122"/>
              </a:rPr>
              <a:t>(Katherine</a:t>
            </a:r>
            <a:r>
              <a:rPr sz="1500" b="1" spc="-25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500" b="1" spc="-40" dirty="0">
                <a:latin typeface="黑体" panose="02010609060101010101" charset="-122"/>
                <a:cs typeface="黑体" panose="02010609060101010101" charset="-122"/>
              </a:rPr>
              <a:t>Tang)  </a:t>
            </a:r>
            <a:r>
              <a:rPr sz="1500" spc="-85" dirty="0">
                <a:latin typeface="黑体" panose="02010609060101010101" charset="-122"/>
                <a:cs typeface="黑体" panose="02010609060101010101" charset="-122"/>
              </a:rPr>
              <a:t>投</a:t>
            </a:r>
            <a:r>
              <a:rPr sz="1500" spc="-75" dirty="0">
                <a:latin typeface="黑体" panose="02010609060101010101" charset="-122"/>
                <a:cs typeface="黑体" panose="02010609060101010101" charset="-122"/>
              </a:rPr>
              <a:t>资</a:t>
            </a:r>
            <a:r>
              <a:rPr sz="1500" spc="-85" dirty="0">
                <a:latin typeface="黑体" panose="02010609060101010101" charset="-122"/>
                <a:cs typeface="黑体" panose="02010609060101010101" charset="-122"/>
              </a:rPr>
              <a:t>分析</a:t>
            </a:r>
            <a:r>
              <a:rPr sz="1500" dirty="0">
                <a:latin typeface="黑体" panose="02010609060101010101" charset="-122"/>
                <a:cs typeface="黑体" panose="02010609060101010101" charset="-122"/>
              </a:rPr>
              <a:t>师</a:t>
            </a:r>
            <a:endParaRPr sz="1500">
              <a:latin typeface="黑体" panose="02010609060101010101" charset="-122"/>
              <a:cs typeface="黑体" panose="02010609060101010101" charset="-122"/>
            </a:endParaRPr>
          </a:p>
          <a:p>
            <a:pPr marL="12700">
              <a:lnSpc>
                <a:spcPts val="1790"/>
              </a:lnSpc>
            </a:pPr>
            <a:r>
              <a:rPr sz="1500" spc="-25" dirty="0">
                <a:latin typeface="Arial" panose="020B0604020202020204"/>
                <a:cs typeface="Arial" panose="020B0604020202020204"/>
                <a:hlinkClick r:id="rId7"/>
              </a:rPr>
              <a:t>Katherine.tang@ceccapitalgroup.com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12700" marR="941705">
              <a:lnSpc>
                <a:spcPct val="113000"/>
              </a:lnSpc>
              <a:spcBef>
                <a:spcPts val="180"/>
              </a:spcBef>
            </a:pPr>
            <a:r>
              <a:rPr sz="1500" spc="-10" dirty="0">
                <a:latin typeface="Arial" panose="020B0604020202020204"/>
                <a:cs typeface="Arial" panose="020B0604020202020204"/>
              </a:rPr>
              <a:t>Tel::+86-21-54011602  Mobile:+86-13575382112</a:t>
            </a:r>
            <a:endParaRPr sz="1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7483" y="8362188"/>
            <a:ext cx="2162175" cy="5740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935"/>
              </a:lnSpc>
              <a:spcBef>
                <a:spcPts val="105"/>
              </a:spcBef>
            </a:pPr>
            <a:r>
              <a:rPr sz="2600" b="1" spc="-60" dirty="0">
                <a:latin typeface="Arial" panose="020B0604020202020204"/>
                <a:cs typeface="Arial" panose="020B0604020202020204"/>
              </a:rPr>
              <a:t>CEC</a:t>
            </a:r>
            <a:r>
              <a:rPr sz="2600" b="1" spc="-90" dirty="0">
                <a:latin typeface="Arial" panose="020B0604020202020204"/>
                <a:cs typeface="Arial" panose="020B0604020202020204"/>
              </a:rPr>
              <a:t> </a:t>
            </a:r>
            <a:r>
              <a:rPr sz="2600" b="1" spc="-80" dirty="0">
                <a:latin typeface="Arial" panose="020B0604020202020204"/>
                <a:cs typeface="Arial" panose="020B0604020202020204"/>
              </a:rPr>
              <a:t>CAPITAL</a:t>
            </a:r>
            <a:endParaRPr sz="2600">
              <a:latin typeface="Arial" panose="020B0604020202020204"/>
              <a:cs typeface="Arial" panose="020B0604020202020204"/>
            </a:endParaRPr>
          </a:p>
          <a:p>
            <a:pPr marL="15240">
              <a:lnSpc>
                <a:spcPts val="1375"/>
              </a:lnSpc>
              <a:tabLst>
                <a:tab pos="1984375" algn="l"/>
              </a:tabLst>
            </a:pP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易</a:t>
            </a:r>
            <a:r>
              <a:rPr sz="1300" b="1" spc="24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凯</a:t>
            </a:r>
            <a:r>
              <a:rPr sz="1300" b="1" spc="26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资</a:t>
            </a:r>
            <a:r>
              <a:rPr sz="1300" b="1" spc="254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本</a:t>
            </a:r>
            <a:r>
              <a:rPr sz="1300" b="1" spc="204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有</a:t>
            </a:r>
            <a:r>
              <a:rPr sz="1300" b="1" spc="30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限</a:t>
            </a:r>
            <a:r>
              <a:rPr sz="1300" b="1" spc="17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公</a:t>
            </a:r>
            <a:r>
              <a:rPr sz="1300" b="1" dirty="0">
                <a:latin typeface="楷体" panose="02010609060101010101" charset="-122"/>
                <a:cs typeface="楷体" panose="02010609060101010101" charset="-122"/>
              </a:rPr>
              <a:t>	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司</a:t>
            </a:r>
            <a:endParaRPr sz="130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998700" y="8662669"/>
            <a:ext cx="188595" cy="222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20" dirty="0">
                <a:latin typeface="黑体" panose="02010609060101010101" charset="-122"/>
                <a:cs typeface="黑体" panose="02010609060101010101" charset="-122"/>
              </a:rPr>
              <a:t>3</a:t>
            </a:r>
            <a:r>
              <a:rPr sz="1300" spc="-5" dirty="0">
                <a:latin typeface="黑体" panose="02010609060101010101" charset="-122"/>
                <a:cs typeface="黑体" panose="02010609060101010101" charset="-122"/>
              </a:rPr>
              <a:t>2</a:t>
            </a:r>
            <a:endParaRPr sz="1300">
              <a:latin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7900" y="731519"/>
            <a:ext cx="1804035" cy="5505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50" spc="50" dirty="0"/>
              <a:t>项目</a:t>
            </a:r>
            <a:r>
              <a:rPr sz="3450" spc="60" dirty="0"/>
              <a:t>亮</a:t>
            </a:r>
            <a:r>
              <a:rPr sz="3450" spc="-20" dirty="0"/>
              <a:t>点</a:t>
            </a:r>
            <a:endParaRPr sz="3450"/>
          </a:p>
        </p:txBody>
      </p:sp>
      <p:sp>
        <p:nvSpPr>
          <p:cNvPr id="4" name="object 4"/>
          <p:cNvSpPr/>
          <p:nvPr/>
        </p:nvSpPr>
        <p:spPr>
          <a:xfrm>
            <a:off x="13685519" y="317500"/>
            <a:ext cx="2087880" cy="598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177250" y="900683"/>
            <a:ext cx="1171575" cy="377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70" dirty="0">
                <a:latin typeface="黑体" panose="02010609060101010101" charset="-122"/>
                <a:cs typeface="黑体" panose="02010609060101010101" charset="-122"/>
              </a:rPr>
              <a:t>傲</a:t>
            </a:r>
            <a:r>
              <a:rPr sz="2300" b="1" spc="-80" dirty="0">
                <a:latin typeface="黑体" panose="02010609060101010101" charset="-122"/>
                <a:cs typeface="黑体" panose="02010609060101010101" charset="-122"/>
              </a:rPr>
              <a:t>意</a:t>
            </a:r>
            <a:r>
              <a:rPr sz="2300" b="1" spc="-70" dirty="0">
                <a:latin typeface="黑体" panose="02010609060101010101" charset="-122"/>
                <a:cs typeface="黑体" panose="02010609060101010101" charset="-122"/>
              </a:rPr>
              <a:t>科</a:t>
            </a:r>
            <a:r>
              <a:rPr sz="2300" b="1" spc="-5" dirty="0">
                <a:latin typeface="黑体" panose="02010609060101010101" charset="-122"/>
                <a:cs typeface="黑体" panose="02010609060101010101" charset="-122"/>
              </a:rPr>
              <a:t>技</a:t>
            </a:r>
            <a:endParaRPr sz="23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1200" y="8424969"/>
            <a:ext cx="2162175" cy="4959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55"/>
              </a:lnSpc>
            </a:pPr>
            <a:r>
              <a:rPr sz="2300" b="1" spc="-15" dirty="0">
                <a:solidFill>
                  <a:srgbClr val="EF8000"/>
                </a:solidFill>
                <a:latin typeface="Arial" panose="020B0604020202020204"/>
                <a:cs typeface="Arial" panose="020B0604020202020204"/>
              </a:rPr>
              <a:t>CEC</a:t>
            </a:r>
            <a:r>
              <a:rPr sz="2300" b="1" spc="310" dirty="0">
                <a:solidFill>
                  <a:srgbClr val="EF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300" b="1" spc="-25" dirty="0">
                <a:latin typeface="Arial" panose="020B0604020202020204"/>
                <a:cs typeface="Arial" panose="020B0604020202020204"/>
              </a:rPr>
              <a:t>CAPITAL</a:t>
            </a:r>
            <a:endParaRPr sz="2300">
              <a:latin typeface="Arial" panose="020B0604020202020204"/>
              <a:cs typeface="Arial" panose="020B0604020202020204"/>
            </a:endParaRPr>
          </a:p>
          <a:p>
            <a:pPr marL="20320">
              <a:lnSpc>
                <a:spcPts val="1430"/>
              </a:lnSpc>
              <a:tabLst>
                <a:tab pos="1978025" algn="l"/>
              </a:tabLst>
            </a:pPr>
            <a:r>
              <a:rPr sz="1350" b="1" spc="-15" dirty="0">
                <a:latin typeface="楷体" panose="02010609060101010101" charset="-122"/>
                <a:cs typeface="楷体" panose="02010609060101010101" charset="-122"/>
              </a:rPr>
              <a:t>易</a:t>
            </a:r>
            <a:r>
              <a:rPr sz="1350" b="1" spc="3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50" b="1" spc="-15" dirty="0">
                <a:latin typeface="楷体" panose="02010609060101010101" charset="-122"/>
                <a:cs typeface="楷体" panose="02010609060101010101" charset="-122"/>
              </a:rPr>
              <a:t>凯</a:t>
            </a:r>
            <a:r>
              <a:rPr sz="1350" b="1" spc="17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50" b="1" spc="-15" dirty="0">
                <a:latin typeface="楷体" panose="02010609060101010101" charset="-122"/>
                <a:cs typeface="楷体" panose="02010609060101010101" charset="-122"/>
              </a:rPr>
              <a:t>资</a:t>
            </a:r>
            <a:r>
              <a:rPr sz="1350" b="1" spc="18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50" b="1" spc="-15" dirty="0">
                <a:latin typeface="楷体" panose="02010609060101010101" charset="-122"/>
                <a:cs typeface="楷体" panose="02010609060101010101" charset="-122"/>
              </a:rPr>
              <a:t>本</a:t>
            </a:r>
            <a:r>
              <a:rPr sz="1350" b="1" spc="12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50" b="1" spc="-15" dirty="0">
                <a:latin typeface="楷体" panose="02010609060101010101" charset="-122"/>
                <a:cs typeface="楷体" panose="02010609060101010101" charset="-122"/>
              </a:rPr>
              <a:t>有</a:t>
            </a:r>
            <a:r>
              <a:rPr sz="1350" b="1" spc="21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50" b="1" spc="-15" dirty="0">
                <a:latin typeface="楷体" panose="02010609060101010101" charset="-122"/>
                <a:cs typeface="楷体" panose="02010609060101010101" charset="-122"/>
              </a:rPr>
              <a:t>限</a:t>
            </a:r>
            <a:r>
              <a:rPr sz="1350" b="1" spc="14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50" b="1" spc="-15" dirty="0">
                <a:latin typeface="楷体" panose="02010609060101010101" charset="-122"/>
                <a:cs typeface="楷体" panose="02010609060101010101" charset="-122"/>
              </a:rPr>
              <a:t>公</a:t>
            </a:r>
            <a:r>
              <a:rPr sz="1350" b="1" dirty="0">
                <a:latin typeface="楷体" panose="02010609060101010101" charset="-122"/>
                <a:cs typeface="楷体" panose="02010609060101010101" charset="-122"/>
              </a:rPr>
              <a:t>	</a:t>
            </a:r>
            <a:r>
              <a:rPr sz="1350" b="1" spc="-15" dirty="0">
                <a:latin typeface="楷体" panose="02010609060101010101" charset="-122"/>
                <a:cs typeface="楷体" panose="02010609060101010101" charset="-122"/>
              </a:rPr>
              <a:t>司</a:t>
            </a:r>
            <a:endParaRPr sz="135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26100" y="1797050"/>
            <a:ext cx="6915150" cy="59309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>
              <a:lnSpc>
                <a:spcPts val="2200"/>
              </a:lnSpc>
              <a:spcBef>
                <a:spcPts val="235"/>
              </a:spcBef>
            </a:pP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脑科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学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、康复医学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和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外骨骼机器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人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的热门交叉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赛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道，巨大未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满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足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临 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床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需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求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和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痛点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亟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待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可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落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地的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技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术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革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命</a:t>
            </a:r>
            <a:endParaRPr sz="19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37407" y="2596895"/>
            <a:ext cx="675005" cy="80073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4765" marR="5080" indent="-12700">
              <a:lnSpc>
                <a:spcPts val="3050"/>
              </a:lnSpc>
              <a:spcBef>
                <a:spcPts val="205"/>
              </a:spcBef>
            </a:pPr>
            <a:r>
              <a:rPr sz="2550" spc="-30" dirty="0">
                <a:latin typeface="黑体" panose="02010609060101010101" charset="-122"/>
                <a:cs typeface="黑体" panose="02010609060101010101" charset="-122"/>
              </a:rPr>
              <a:t>市</a:t>
            </a:r>
            <a:r>
              <a:rPr sz="2550" spc="-5" dirty="0">
                <a:latin typeface="黑体" panose="02010609060101010101" charset="-122"/>
                <a:cs typeface="黑体" panose="02010609060101010101" charset="-122"/>
              </a:rPr>
              <a:t>场 </a:t>
            </a:r>
            <a:r>
              <a:rPr sz="2550" spc="-80" dirty="0">
                <a:latin typeface="黑体" panose="02010609060101010101" charset="-122"/>
                <a:cs typeface="黑体" panose="02010609060101010101" charset="-122"/>
              </a:rPr>
              <a:t>巨</a:t>
            </a:r>
            <a:r>
              <a:rPr sz="2550" spc="-5" dirty="0">
                <a:latin typeface="黑体" panose="02010609060101010101" charset="-122"/>
                <a:cs typeface="黑体" panose="02010609060101010101" charset="-122"/>
              </a:rPr>
              <a:t>大</a:t>
            </a:r>
            <a:endParaRPr sz="25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71207" y="4144009"/>
            <a:ext cx="6913880" cy="58293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 indent="17780">
              <a:lnSpc>
                <a:spcPts val="2110"/>
              </a:lnSpc>
              <a:spcBef>
                <a:spcPts val="305"/>
              </a:spcBef>
            </a:pP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自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主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研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发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了国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内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首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个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基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于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神经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可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塑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性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医学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理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论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的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三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级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外骨骼康复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机 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器人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产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品矩阵，全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面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覆盖院内和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居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家场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景</a:t>
            </a:r>
            <a:endParaRPr sz="19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38379" y="5308345"/>
            <a:ext cx="7093584" cy="59055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2170"/>
              </a:lnSpc>
              <a:spcBef>
                <a:spcPts val="255"/>
              </a:spcBef>
            </a:pP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国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内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最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早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实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践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脑肌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电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人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机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交互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领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域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的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科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技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公司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已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获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专利</a:t>
            </a:r>
            <a:r>
              <a:rPr sz="1900" spc="-55" dirty="0">
                <a:latin typeface="黑体" panose="02010609060101010101" charset="-122"/>
                <a:cs typeface="黑体" panose="02010609060101010101" charset="-122"/>
              </a:rPr>
              <a:t>超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过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6</a:t>
            </a:r>
            <a:r>
              <a:rPr sz="1900" spc="-65" dirty="0">
                <a:latin typeface="黑体" panose="02010609060101010101" charset="-122"/>
                <a:cs typeface="黑体" panose="02010609060101010101" charset="-122"/>
              </a:rPr>
              <a:t>0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件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， 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建立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高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技术壁垒，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并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实现核心元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件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的全部自主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研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发，打破海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外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垄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断</a:t>
            </a:r>
            <a:endParaRPr sz="19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89396" y="6483350"/>
            <a:ext cx="6931025" cy="5994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50165">
              <a:lnSpc>
                <a:spcPts val="2240"/>
              </a:lnSpc>
              <a:spcBef>
                <a:spcPts val="200"/>
              </a:spcBef>
            </a:pP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已上市产品充分验证底层科技能力和工程能力，技术复用性、延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展 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性和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产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品转化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能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力极强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产品管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线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丰富，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商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业化快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速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推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动</a:t>
            </a:r>
            <a:endParaRPr sz="19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09679" y="7670545"/>
            <a:ext cx="6898640" cy="60579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80"/>
              </a:spcBef>
            </a:pP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由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复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旦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、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哈佛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、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交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大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、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上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海三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甲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医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院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等顶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尖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的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医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工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交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叉团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队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在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临 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床和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市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场化推广方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面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与行业内顶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尖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专家合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作</a:t>
            </a:r>
            <a:endParaRPr sz="19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38379" y="2976625"/>
            <a:ext cx="6933565" cy="60071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2260"/>
              </a:lnSpc>
              <a:spcBef>
                <a:spcPts val="185"/>
              </a:spcBef>
            </a:pP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傲意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是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国内首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个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将脑科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学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、神经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接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口、人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机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交互和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人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工智能</a:t>
            </a:r>
            <a:r>
              <a:rPr sz="1900" spc="-20" dirty="0">
                <a:latin typeface="黑体" panose="02010609060101010101" charset="-122"/>
                <a:cs typeface="黑体" panose="02010609060101010101" charset="-122"/>
              </a:rPr>
              <a:t>技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术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融 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合应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用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于神经康复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、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外骨骼机器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人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和智能辅助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工</a:t>
            </a:r>
            <a:r>
              <a:rPr sz="1900" spc="-30" dirty="0">
                <a:latin typeface="黑体" panose="02010609060101010101" charset="-122"/>
                <a:cs typeface="黑体" panose="02010609060101010101" charset="-122"/>
              </a:rPr>
              <a:t>具领域的科技</a:t>
            </a:r>
            <a:r>
              <a:rPr sz="1900" spc="-40" dirty="0">
                <a:latin typeface="黑体" panose="02010609060101010101" charset="-122"/>
                <a:cs typeface="黑体" panose="02010609060101010101" charset="-122"/>
              </a:rPr>
              <a:t>公</a:t>
            </a:r>
            <a:r>
              <a:rPr sz="1900" spc="-5" dirty="0">
                <a:latin typeface="黑体" panose="02010609060101010101" charset="-122"/>
                <a:cs typeface="黑体" panose="02010609060101010101" charset="-122"/>
              </a:rPr>
              <a:t>司</a:t>
            </a:r>
            <a:endParaRPr sz="19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82288" y="6512038"/>
            <a:ext cx="668655" cy="80073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4765" marR="5080" indent="-12700">
              <a:lnSpc>
                <a:spcPts val="3050"/>
              </a:lnSpc>
              <a:spcBef>
                <a:spcPts val="205"/>
              </a:spcBef>
            </a:pPr>
            <a:r>
              <a:rPr sz="2550" spc="-70" dirty="0">
                <a:latin typeface="黑体" panose="02010609060101010101" charset="-122"/>
                <a:cs typeface="黑体" panose="02010609060101010101" charset="-122"/>
              </a:rPr>
              <a:t>顶</a:t>
            </a:r>
            <a:r>
              <a:rPr sz="2550" spc="-5" dirty="0">
                <a:latin typeface="黑体" panose="02010609060101010101" charset="-122"/>
                <a:cs typeface="黑体" panose="02010609060101010101" charset="-122"/>
              </a:rPr>
              <a:t>尖 </a:t>
            </a:r>
            <a:r>
              <a:rPr sz="2550" spc="-130" dirty="0">
                <a:latin typeface="黑体" panose="02010609060101010101" charset="-122"/>
                <a:cs typeface="黑体" panose="02010609060101010101" charset="-122"/>
              </a:rPr>
              <a:t>团</a:t>
            </a:r>
            <a:r>
              <a:rPr sz="2550" spc="-5" dirty="0">
                <a:latin typeface="黑体" panose="02010609060101010101" charset="-122"/>
                <a:cs typeface="黑体" panose="02010609060101010101" charset="-122"/>
              </a:rPr>
              <a:t>队</a:t>
            </a:r>
            <a:endParaRPr sz="25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69795" y="3697211"/>
            <a:ext cx="666115" cy="794385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245"/>
              </a:spcBef>
            </a:pPr>
            <a:r>
              <a:rPr sz="2550" spc="-55" dirty="0">
                <a:latin typeface="黑体" panose="02010609060101010101" charset="-122"/>
                <a:cs typeface="黑体" panose="02010609060101010101" charset="-122"/>
              </a:rPr>
              <a:t>工</a:t>
            </a:r>
            <a:r>
              <a:rPr sz="2550" spc="-5" dirty="0">
                <a:latin typeface="黑体" panose="02010609060101010101" charset="-122"/>
                <a:cs typeface="黑体" panose="02010609060101010101" charset="-122"/>
              </a:rPr>
              <a:t>程 </a:t>
            </a:r>
            <a:r>
              <a:rPr sz="2550" spc="-70" dirty="0">
                <a:latin typeface="黑体" panose="02010609060101010101" charset="-122"/>
                <a:cs typeface="黑体" panose="02010609060101010101" charset="-122"/>
              </a:rPr>
              <a:t>落</a:t>
            </a:r>
            <a:r>
              <a:rPr sz="2550" spc="-5" dirty="0">
                <a:latin typeface="黑体" panose="02010609060101010101" charset="-122"/>
                <a:cs typeface="黑体" panose="02010609060101010101" charset="-122"/>
              </a:rPr>
              <a:t>地</a:t>
            </a:r>
            <a:endParaRPr sz="25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09479" y="4286999"/>
            <a:ext cx="667385" cy="79311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24765" marR="5080" indent="-12700">
              <a:lnSpc>
                <a:spcPts val="2990"/>
              </a:lnSpc>
              <a:spcBef>
                <a:spcPts val="250"/>
              </a:spcBef>
            </a:pPr>
            <a:r>
              <a:rPr sz="2550" spc="-55" dirty="0">
                <a:latin typeface="黑体" panose="02010609060101010101" charset="-122"/>
                <a:cs typeface="黑体" panose="02010609060101010101" charset="-122"/>
              </a:rPr>
              <a:t>技</a:t>
            </a:r>
            <a:r>
              <a:rPr sz="2550" spc="-5" dirty="0">
                <a:latin typeface="黑体" panose="02010609060101010101" charset="-122"/>
                <a:cs typeface="黑体" panose="02010609060101010101" charset="-122"/>
              </a:rPr>
              <a:t>术 </a:t>
            </a:r>
            <a:r>
              <a:rPr sz="2550" spc="-140" dirty="0">
                <a:latin typeface="黑体" panose="02010609060101010101" charset="-122"/>
                <a:cs typeface="黑体" panose="02010609060101010101" charset="-122"/>
              </a:rPr>
              <a:t>壁</a:t>
            </a:r>
            <a:r>
              <a:rPr sz="2550" spc="-5" dirty="0">
                <a:latin typeface="黑体" panose="02010609060101010101" charset="-122"/>
                <a:cs typeface="黑体" panose="02010609060101010101" charset="-122"/>
              </a:rPr>
              <a:t>垒</a:t>
            </a:r>
            <a:endParaRPr sz="25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18207" y="5916167"/>
            <a:ext cx="661035" cy="78676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indent="4445">
              <a:lnSpc>
                <a:spcPts val="2940"/>
              </a:lnSpc>
              <a:spcBef>
                <a:spcPts val="290"/>
              </a:spcBef>
            </a:pPr>
            <a:r>
              <a:rPr sz="2550" spc="-130" dirty="0">
                <a:latin typeface="黑体" panose="02010609060101010101" charset="-122"/>
                <a:cs typeface="黑体" panose="02010609060101010101" charset="-122"/>
              </a:rPr>
              <a:t>国</a:t>
            </a:r>
            <a:r>
              <a:rPr sz="2550" spc="-5" dirty="0">
                <a:latin typeface="黑体" panose="02010609060101010101" charset="-122"/>
                <a:cs typeface="黑体" panose="02010609060101010101" charset="-122"/>
              </a:rPr>
              <a:t>内 </a:t>
            </a:r>
            <a:r>
              <a:rPr sz="2550" spc="-90" dirty="0">
                <a:latin typeface="黑体" panose="02010609060101010101" charset="-122"/>
                <a:cs typeface="黑体" panose="02010609060101010101" charset="-122"/>
              </a:rPr>
              <a:t>首</a:t>
            </a:r>
            <a:r>
              <a:rPr sz="2550" spc="-5" dirty="0">
                <a:latin typeface="黑体" panose="02010609060101010101" charset="-122"/>
                <a:cs typeface="黑体" panose="02010609060101010101" charset="-122"/>
              </a:rPr>
              <a:t>创</a:t>
            </a:r>
            <a:endParaRPr sz="2550">
              <a:latin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2283" y="707390"/>
            <a:ext cx="11738610" cy="542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5" dirty="0"/>
              <a:t>围绕脑科</a:t>
            </a:r>
            <a:r>
              <a:rPr spc="145" dirty="0"/>
              <a:t>学</a:t>
            </a:r>
            <a:r>
              <a:rPr spc="135" dirty="0"/>
              <a:t>和神经康复医学，打</a:t>
            </a:r>
            <a:r>
              <a:rPr spc="145" dirty="0"/>
              <a:t>造</a:t>
            </a:r>
            <a:r>
              <a:rPr spc="135" dirty="0"/>
              <a:t>巨大市场潜力的产</a:t>
            </a:r>
            <a:r>
              <a:rPr spc="145" dirty="0"/>
              <a:t>品</a:t>
            </a:r>
            <a:r>
              <a:rPr spc="135" dirty="0"/>
              <a:t>矩</a:t>
            </a:r>
            <a:r>
              <a:rPr spc="-20" dirty="0"/>
              <a:t>阵</a:t>
            </a:r>
            <a:endParaRPr spc="-20" dirty="0"/>
          </a:p>
        </p:txBody>
      </p:sp>
      <p:sp>
        <p:nvSpPr>
          <p:cNvPr id="4" name="object 4"/>
          <p:cNvSpPr/>
          <p:nvPr/>
        </p:nvSpPr>
        <p:spPr>
          <a:xfrm>
            <a:off x="13685519" y="317500"/>
            <a:ext cx="2087880" cy="6014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177250" y="874775"/>
            <a:ext cx="1171575" cy="377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70" dirty="0">
                <a:latin typeface="黑体" panose="02010609060101010101" charset="-122"/>
                <a:cs typeface="黑体" panose="02010609060101010101" charset="-122"/>
              </a:rPr>
              <a:t>傲</a:t>
            </a:r>
            <a:r>
              <a:rPr sz="2300" b="1" spc="-80" dirty="0">
                <a:latin typeface="黑体" panose="02010609060101010101" charset="-122"/>
                <a:cs typeface="黑体" panose="02010609060101010101" charset="-122"/>
              </a:rPr>
              <a:t>意</a:t>
            </a:r>
            <a:r>
              <a:rPr sz="2300" b="1" spc="-70" dirty="0">
                <a:latin typeface="黑体" panose="02010609060101010101" charset="-122"/>
                <a:cs typeface="黑体" panose="02010609060101010101" charset="-122"/>
              </a:rPr>
              <a:t>科</a:t>
            </a:r>
            <a:r>
              <a:rPr sz="2300" b="1" spc="-5" dirty="0">
                <a:latin typeface="黑体" panose="02010609060101010101" charset="-122"/>
                <a:cs typeface="黑体" panose="02010609060101010101" charset="-122"/>
              </a:rPr>
              <a:t>技</a:t>
            </a:r>
            <a:endParaRPr sz="23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97700" y="2116963"/>
            <a:ext cx="2287270" cy="1059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9140">
              <a:lnSpc>
                <a:spcPct val="100000"/>
              </a:lnSpc>
              <a:spcBef>
                <a:spcPts val="100"/>
              </a:spcBef>
            </a:pPr>
            <a:r>
              <a:rPr sz="1800" b="1" spc="13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原</a:t>
            </a:r>
            <a:r>
              <a:rPr sz="1800" b="1" spc="14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理</a:t>
            </a:r>
            <a:r>
              <a:rPr sz="1800" b="1" spc="-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层</a:t>
            </a:r>
            <a:endParaRPr sz="1800">
              <a:latin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00">
              <a:latin typeface="Times New Roman" panose="02020603050405020304"/>
              <a:cs typeface="Times New Roman" panose="02020603050405020304"/>
            </a:endParaRPr>
          </a:p>
          <a:p>
            <a:pPr marL="190500" marR="5080" indent="-178435">
              <a:lnSpc>
                <a:spcPts val="2150"/>
              </a:lnSpc>
            </a:pPr>
            <a:r>
              <a:rPr sz="1800" spc="80" dirty="0">
                <a:solidFill>
                  <a:srgbClr val="112A79"/>
                </a:solidFill>
                <a:latin typeface="黑体" panose="02010609060101010101" charset="-122"/>
                <a:cs typeface="黑体" panose="02010609060101010101" charset="-122"/>
              </a:rPr>
              <a:t>脑</a:t>
            </a:r>
            <a:r>
              <a:rPr sz="1800" spc="70" dirty="0">
                <a:solidFill>
                  <a:srgbClr val="112A79"/>
                </a:solidFill>
                <a:latin typeface="黑体" panose="02010609060101010101" charset="-122"/>
                <a:cs typeface="黑体" panose="02010609060101010101" charset="-122"/>
              </a:rPr>
              <a:t>科</a:t>
            </a:r>
            <a:r>
              <a:rPr sz="1800" spc="80" dirty="0">
                <a:solidFill>
                  <a:srgbClr val="112A79"/>
                </a:solidFill>
                <a:latin typeface="黑体" panose="02010609060101010101" charset="-122"/>
                <a:cs typeface="黑体" panose="02010609060101010101" charset="-122"/>
              </a:rPr>
              <a:t>学</a:t>
            </a:r>
            <a:r>
              <a:rPr sz="1800" spc="70" dirty="0">
                <a:solidFill>
                  <a:srgbClr val="112A79"/>
                </a:solidFill>
                <a:latin typeface="黑体" panose="02010609060101010101" charset="-122"/>
                <a:cs typeface="黑体" panose="02010609060101010101" charset="-122"/>
              </a:rPr>
              <a:t>+</a:t>
            </a:r>
            <a:r>
              <a:rPr sz="1800" spc="80" dirty="0">
                <a:solidFill>
                  <a:srgbClr val="112A79"/>
                </a:solidFill>
                <a:latin typeface="黑体" panose="02010609060101010101" charset="-122"/>
                <a:cs typeface="黑体" panose="02010609060101010101" charset="-122"/>
              </a:rPr>
              <a:t>神</a:t>
            </a:r>
            <a:r>
              <a:rPr sz="1800" spc="70" dirty="0">
                <a:solidFill>
                  <a:srgbClr val="112A79"/>
                </a:solidFill>
                <a:latin typeface="黑体" panose="02010609060101010101" charset="-122"/>
                <a:cs typeface="黑体" panose="02010609060101010101" charset="-122"/>
              </a:rPr>
              <a:t>经</a:t>
            </a:r>
            <a:r>
              <a:rPr sz="1800" spc="80" dirty="0">
                <a:solidFill>
                  <a:srgbClr val="112A79"/>
                </a:solidFill>
                <a:latin typeface="黑体" panose="02010609060101010101" charset="-122"/>
                <a:cs typeface="黑体" panose="02010609060101010101" charset="-122"/>
              </a:rPr>
              <a:t>康复</a:t>
            </a:r>
            <a:r>
              <a:rPr sz="1800" spc="70" dirty="0">
                <a:solidFill>
                  <a:srgbClr val="112A79"/>
                </a:solidFill>
                <a:latin typeface="黑体" panose="02010609060101010101" charset="-122"/>
                <a:cs typeface="黑体" panose="02010609060101010101" charset="-122"/>
              </a:rPr>
              <a:t>医</a:t>
            </a:r>
            <a:r>
              <a:rPr sz="1800" dirty="0">
                <a:solidFill>
                  <a:srgbClr val="112A79"/>
                </a:solidFill>
                <a:latin typeface="黑体" panose="02010609060101010101" charset="-122"/>
                <a:cs typeface="黑体" panose="02010609060101010101" charset="-122"/>
              </a:rPr>
              <a:t>学 </a:t>
            </a:r>
            <a:r>
              <a:rPr sz="1800" spc="80" dirty="0">
                <a:solidFill>
                  <a:srgbClr val="112A79"/>
                </a:solidFill>
                <a:latin typeface="黑体" panose="02010609060101010101" charset="-122"/>
                <a:cs typeface="黑体" panose="02010609060101010101" charset="-122"/>
              </a:rPr>
              <a:t>神经环路重塑</a:t>
            </a:r>
            <a:r>
              <a:rPr sz="1800" spc="95" dirty="0">
                <a:solidFill>
                  <a:srgbClr val="112A79"/>
                </a:solidFill>
                <a:latin typeface="黑体" panose="02010609060101010101" charset="-122"/>
                <a:cs typeface="黑体" panose="02010609060101010101" charset="-122"/>
              </a:rPr>
              <a:t>理</a:t>
            </a:r>
            <a:r>
              <a:rPr sz="1800" dirty="0">
                <a:solidFill>
                  <a:srgbClr val="112A79"/>
                </a:solidFill>
                <a:latin typeface="黑体" panose="02010609060101010101" charset="-122"/>
                <a:cs typeface="黑体" panose="02010609060101010101" charset="-122"/>
              </a:rPr>
              <a:t>论</a:t>
            </a:r>
            <a:endParaRPr sz="18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252707" y="3269094"/>
            <a:ext cx="1511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60" dirty="0">
                <a:latin typeface="黑体" panose="02010609060101010101" charset="-122"/>
                <a:cs typeface="黑体" panose="02010609060101010101" charset="-122"/>
              </a:rPr>
              <a:t>全</a:t>
            </a:r>
            <a:r>
              <a:rPr sz="1800" spc="-145" dirty="0">
                <a:latin typeface="黑体" panose="02010609060101010101" charset="-122"/>
                <a:cs typeface="黑体" panose="02010609060101010101" charset="-122"/>
              </a:rPr>
              <a:t>自</a:t>
            </a:r>
            <a:r>
              <a:rPr sz="1800" spc="-160" dirty="0">
                <a:latin typeface="黑体" panose="02010609060101010101" charset="-122"/>
                <a:cs typeface="黑体" panose="02010609060101010101" charset="-122"/>
              </a:rPr>
              <a:t>研</a:t>
            </a:r>
            <a:r>
              <a:rPr sz="1800" spc="-145" dirty="0">
                <a:latin typeface="黑体" panose="02010609060101010101" charset="-122"/>
                <a:cs typeface="黑体" panose="02010609060101010101" charset="-122"/>
              </a:rPr>
              <a:t>核</a:t>
            </a:r>
            <a:r>
              <a:rPr sz="1800" spc="-160" dirty="0">
                <a:latin typeface="黑体" panose="02010609060101010101" charset="-122"/>
                <a:cs typeface="黑体" panose="02010609060101010101" charset="-122"/>
              </a:rPr>
              <a:t>心</a:t>
            </a:r>
            <a:r>
              <a:rPr sz="1800" spc="-145" dirty="0">
                <a:latin typeface="黑体" panose="02010609060101010101" charset="-122"/>
                <a:cs typeface="黑体" panose="02010609060101010101" charset="-122"/>
              </a:rPr>
              <a:t>原</a:t>
            </a:r>
            <a:r>
              <a:rPr sz="1800" dirty="0">
                <a:latin typeface="黑体" panose="02010609060101010101" charset="-122"/>
                <a:cs typeface="黑体" panose="02010609060101010101" charset="-122"/>
              </a:rPr>
              <a:t>件</a:t>
            </a:r>
            <a:endParaRPr sz="18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13808" y="4334383"/>
            <a:ext cx="1531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0" dirty="0">
                <a:latin typeface="黑体" panose="02010609060101010101" charset="-122"/>
                <a:cs typeface="黑体" panose="02010609060101010101" charset="-122"/>
              </a:rPr>
              <a:t>意图</a:t>
            </a:r>
            <a:r>
              <a:rPr sz="1800" spc="-100" dirty="0">
                <a:latin typeface="黑体" panose="02010609060101010101" charset="-122"/>
                <a:cs typeface="黑体" panose="02010609060101010101" charset="-122"/>
              </a:rPr>
              <a:t>识</a:t>
            </a:r>
            <a:r>
              <a:rPr sz="1800" spc="-110" dirty="0">
                <a:latin typeface="黑体" panose="02010609060101010101" charset="-122"/>
                <a:cs typeface="黑体" panose="02010609060101010101" charset="-122"/>
              </a:rPr>
              <a:t>别</a:t>
            </a:r>
            <a:r>
              <a:rPr sz="1800" spc="-100" dirty="0">
                <a:latin typeface="黑体" panose="02010609060101010101" charset="-122"/>
                <a:cs typeface="黑体" panose="02010609060101010101" charset="-122"/>
              </a:rPr>
              <a:t>A</a:t>
            </a:r>
            <a:r>
              <a:rPr sz="1800" spc="-120" dirty="0">
                <a:latin typeface="黑体" panose="02010609060101010101" charset="-122"/>
                <a:cs typeface="黑体" panose="02010609060101010101" charset="-122"/>
              </a:rPr>
              <a:t>l</a:t>
            </a:r>
            <a:r>
              <a:rPr sz="1800" spc="-110" dirty="0">
                <a:latin typeface="黑体" panose="02010609060101010101" charset="-122"/>
                <a:cs typeface="黑体" panose="02010609060101010101" charset="-122"/>
              </a:rPr>
              <a:t>算</a:t>
            </a:r>
            <a:r>
              <a:rPr sz="1800" dirty="0">
                <a:latin typeface="黑体" panose="02010609060101010101" charset="-122"/>
                <a:cs typeface="黑体" panose="02010609060101010101" charset="-122"/>
              </a:rPr>
              <a:t>法</a:t>
            </a:r>
            <a:endParaRPr sz="18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85607" y="4252074"/>
            <a:ext cx="687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技术</a:t>
            </a:r>
            <a:r>
              <a:rPr sz="1800" b="1" spc="-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层</a:t>
            </a:r>
            <a:endParaRPr sz="18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33679" y="4777854"/>
            <a:ext cx="2432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102774"/>
                </a:solidFill>
                <a:latin typeface="黑体" panose="02010609060101010101" charset="-122"/>
                <a:cs typeface="黑体" panose="02010609060101010101" charset="-122"/>
              </a:rPr>
              <a:t>软</a:t>
            </a:r>
            <a:r>
              <a:rPr sz="1800" spc="10" dirty="0">
                <a:solidFill>
                  <a:srgbClr val="102774"/>
                </a:solidFill>
                <a:latin typeface="黑体" panose="02010609060101010101" charset="-122"/>
                <a:cs typeface="黑体" panose="02010609060101010101" charset="-122"/>
              </a:rPr>
              <a:t>硬</a:t>
            </a:r>
            <a:r>
              <a:rPr sz="1800" dirty="0">
                <a:solidFill>
                  <a:srgbClr val="102774"/>
                </a:solidFill>
                <a:latin typeface="黑体" panose="02010609060101010101" charset="-122"/>
                <a:cs typeface="黑体" panose="02010609060101010101" charset="-122"/>
              </a:rPr>
              <a:t>件</a:t>
            </a:r>
            <a:r>
              <a:rPr sz="1800" spc="10" dirty="0">
                <a:solidFill>
                  <a:srgbClr val="102774"/>
                </a:solidFill>
                <a:latin typeface="黑体" panose="02010609060101010101" charset="-122"/>
                <a:cs typeface="黑体" panose="02010609060101010101" charset="-122"/>
              </a:rPr>
              <a:t>+</a:t>
            </a:r>
            <a:r>
              <a:rPr sz="1800" dirty="0">
                <a:solidFill>
                  <a:srgbClr val="102774"/>
                </a:solidFill>
                <a:latin typeface="黑体" panose="02010609060101010101" charset="-122"/>
                <a:cs typeface="黑体" panose="02010609060101010101" charset="-122"/>
              </a:rPr>
              <a:t>Al算</a:t>
            </a:r>
            <a:r>
              <a:rPr sz="1800" spc="10" dirty="0">
                <a:solidFill>
                  <a:srgbClr val="102774"/>
                </a:solidFill>
                <a:latin typeface="黑体" panose="02010609060101010101" charset="-122"/>
                <a:cs typeface="黑体" panose="02010609060101010101" charset="-122"/>
              </a:rPr>
              <a:t>法</a:t>
            </a:r>
            <a:r>
              <a:rPr sz="1800" dirty="0">
                <a:solidFill>
                  <a:srgbClr val="102774"/>
                </a:solidFill>
                <a:latin typeface="黑体" panose="02010609060101010101" charset="-122"/>
                <a:cs typeface="黑体" panose="02010609060101010101" charset="-122"/>
              </a:rPr>
              <a:t>技</a:t>
            </a:r>
            <a:r>
              <a:rPr sz="1800" spc="10" dirty="0">
                <a:solidFill>
                  <a:srgbClr val="102774"/>
                </a:solidFill>
                <a:latin typeface="黑体" panose="02010609060101010101" charset="-122"/>
                <a:cs typeface="黑体" panose="02010609060101010101" charset="-122"/>
              </a:rPr>
              <a:t>术</a:t>
            </a:r>
            <a:r>
              <a:rPr sz="1800" dirty="0">
                <a:solidFill>
                  <a:srgbClr val="102774"/>
                </a:solidFill>
                <a:latin typeface="黑体" panose="02010609060101010101" charset="-122"/>
                <a:cs typeface="黑体" panose="02010609060101010101" charset="-122"/>
              </a:rPr>
              <a:t>实现</a:t>
            </a:r>
            <a:endParaRPr sz="18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14635" y="4299331"/>
            <a:ext cx="1665605" cy="644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0015">
              <a:lnSpc>
                <a:spcPct val="113000"/>
              </a:lnSpc>
              <a:spcBef>
                <a:spcPts val="100"/>
              </a:spcBef>
            </a:pPr>
            <a:r>
              <a:rPr sz="1800" spc="-110" dirty="0">
                <a:latin typeface="黑体" panose="02010609060101010101" charset="-122"/>
                <a:cs typeface="黑体" panose="02010609060101010101" charset="-122"/>
              </a:rPr>
              <a:t>高精</a:t>
            </a:r>
            <a:r>
              <a:rPr sz="1800" spc="-100" dirty="0">
                <a:latin typeface="黑体" panose="02010609060101010101" charset="-122"/>
                <a:cs typeface="黑体" panose="02010609060101010101" charset="-122"/>
              </a:rPr>
              <a:t>度</a:t>
            </a:r>
            <a:r>
              <a:rPr sz="1800" spc="-110" dirty="0">
                <a:latin typeface="黑体" panose="02010609060101010101" charset="-122"/>
                <a:cs typeface="黑体" panose="02010609060101010101" charset="-122"/>
              </a:rPr>
              <a:t>实时传</a:t>
            </a:r>
            <a:r>
              <a:rPr sz="1800" dirty="0">
                <a:latin typeface="黑体" panose="02010609060101010101" charset="-122"/>
                <a:cs typeface="黑体" panose="02010609060101010101" charset="-122"/>
              </a:rPr>
              <a:t>感 和</a:t>
            </a:r>
            <a:r>
              <a:rPr sz="1800" spc="10" dirty="0">
                <a:latin typeface="黑体" panose="02010609060101010101" charset="-122"/>
                <a:cs typeface="黑体" panose="02010609060101010101" charset="-122"/>
              </a:rPr>
              <a:t>精</a:t>
            </a:r>
            <a:r>
              <a:rPr sz="1800" dirty="0">
                <a:latin typeface="黑体" panose="02010609060101010101" charset="-122"/>
                <a:cs typeface="黑体" panose="02010609060101010101" charset="-122"/>
              </a:rPr>
              <a:t>密</a:t>
            </a:r>
            <a:r>
              <a:rPr sz="1800" spc="10" dirty="0">
                <a:latin typeface="黑体" panose="02010609060101010101" charset="-122"/>
                <a:cs typeface="黑体" panose="02010609060101010101" charset="-122"/>
              </a:rPr>
              <a:t>机</a:t>
            </a:r>
            <a:r>
              <a:rPr sz="1800" dirty="0">
                <a:latin typeface="黑体" panose="02010609060101010101" charset="-122"/>
                <a:cs typeface="黑体" panose="02010609060101010101" charset="-122"/>
              </a:rPr>
              <a:t>械控制</a:t>
            </a:r>
            <a:endParaRPr sz="18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17495" y="5169407"/>
            <a:ext cx="1494790" cy="276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dirty="0">
                <a:latin typeface="黑体" panose="02010609060101010101" charset="-122"/>
                <a:cs typeface="黑体" panose="02010609060101010101" charset="-122"/>
              </a:rPr>
              <a:t>gFo</a:t>
            </a:r>
            <a:r>
              <a:rPr sz="1650" spc="-15" dirty="0">
                <a:latin typeface="黑体" panose="02010609060101010101" charset="-122"/>
                <a:cs typeface="黑体" panose="02010609060101010101" charset="-122"/>
              </a:rPr>
              <a:t>r</a:t>
            </a:r>
            <a:r>
              <a:rPr sz="1650" dirty="0">
                <a:latin typeface="黑体" panose="02010609060101010101" charset="-122"/>
                <a:cs typeface="黑体" panose="02010609060101010101" charset="-122"/>
              </a:rPr>
              <a:t>ce</a:t>
            </a:r>
            <a:r>
              <a:rPr sz="1650" spc="5" dirty="0">
                <a:latin typeface="黑体" panose="02010609060101010101" charset="-122"/>
                <a:cs typeface="黑体" panose="02010609060101010101" charset="-122"/>
              </a:rPr>
              <a:t>肌电手</a:t>
            </a:r>
            <a:r>
              <a:rPr sz="1650" spc="-5" dirty="0">
                <a:latin typeface="黑体" panose="02010609060101010101" charset="-122"/>
                <a:cs typeface="黑体" panose="02010609060101010101" charset="-122"/>
              </a:rPr>
              <a:t>环</a:t>
            </a:r>
            <a:endParaRPr sz="16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247623" y="4986532"/>
            <a:ext cx="1285875" cy="69596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35"/>
              </a:spcBef>
            </a:pPr>
            <a:r>
              <a:rPr sz="1650" spc="5" dirty="0">
                <a:latin typeface="黑体" panose="02010609060101010101" charset="-122"/>
                <a:cs typeface="黑体" panose="02010609060101010101" charset="-122"/>
              </a:rPr>
              <a:t>家用外骨骼</a:t>
            </a:r>
            <a:r>
              <a:rPr sz="1650" spc="-5" dirty="0">
                <a:latin typeface="黑体" panose="02010609060101010101" charset="-122"/>
                <a:cs typeface="黑体" panose="02010609060101010101" charset="-122"/>
              </a:rPr>
              <a:t>辅</a:t>
            </a:r>
            <a:endParaRPr sz="1650">
              <a:latin typeface="黑体" panose="02010609060101010101" charset="-122"/>
              <a:cs typeface="黑体" panose="02010609060101010101" charset="-122"/>
            </a:endParaRPr>
          </a:p>
          <a:p>
            <a:pPr marL="22860" algn="ctr">
              <a:lnSpc>
                <a:spcPct val="100000"/>
              </a:lnSpc>
              <a:spcBef>
                <a:spcPts val="700"/>
              </a:spcBef>
            </a:pPr>
            <a:r>
              <a:rPr sz="1550" spc="80" dirty="0">
                <a:latin typeface="黑体" panose="02010609060101010101" charset="-122"/>
                <a:cs typeface="黑体" panose="02010609060101010101" charset="-122"/>
              </a:rPr>
              <a:t>助机</a:t>
            </a:r>
            <a:r>
              <a:rPr sz="1550" spc="70" dirty="0">
                <a:latin typeface="黑体" panose="02010609060101010101" charset="-122"/>
                <a:cs typeface="黑体" panose="02010609060101010101" charset="-122"/>
              </a:rPr>
              <a:t>器</a:t>
            </a:r>
            <a:r>
              <a:rPr sz="1550" dirty="0">
                <a:latin typeface="黑体" panose="02010609060101010101" charset="-122"/>
                <a:cs typeface="黑体" panose="02010609060101010101" charset="-122"/>
              </a:rPr>
              <a:t>人</a:t>
            </a:r>
            <a:endParaRPr sz="15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41496" y="6005944"/>
            <a:ext cx="1638300" cy="261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50" dirty="0">
                <a:latin typeface="黑体" panose="02010609060101010101" charset="-122"/>
                <a:cs typeface="黑体" panose="02010609060101010101" charset="-122"/>
              </a:rPr>
              <a:t>Ohand</a:t>
            </a:r>
            <a:r>
              <a:rPr sz="1550" spc="-430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550" spc="150" dirty="0">
                <a:latin typeface="黑体" panose="02010609060101010101" charset="-122"/>
                <a:cs typeface="黑体" panose="02010609060101010101" charset="-122"/>
              </a:rPr>
              <a:t>智</a:t>
            </a:r>
            <a:r>
              <a:rPr sz="1550" spc="165" dirty="0">
                <a:latin typeface="黑体" panose="02010609060101010101" charset="-122"/>
                <a:cs typeface="黑体" panose="02010609060101010101" charset="-122"/>
              </a:rPr>
              <a:t>能</a:t>
            </a:r>
            <a:r>
              <a:rPr sz="1550" spc="150" dirty="0">
                <a:latin typeface="黑体" panose="02010609060101010101" charset="-122"/>
                <a:cs typeface="黑体" panose="02010609060101010101" charset="-122"/>
              </a:rPr>
              <a:t>仿</a:t>
            </a:r>
            <a:r>
              <a:rPr sz="1550" spc="165" dirty="0">
                <a:latin typeface="黑体" panose="02010609060101010101" charset="-122"/>
                <a:cs typeface="黑体" panose="02010609060101010101" charset="-122"/>
              </a:rPr>
              <a:t>生</a:t>
            </a:r>
            <a:r>
              <a:rPr sz="1550" dirty="0">
                <a:latin typeface="黑体" panose="02010609060101010101" charset="-122"/>
                <a:cs typeface="黑体" panose="02010609060101010101" charset="-122"/>
              </a:rPr>
              <a:t>手</a:t>
            </a:r>
            <a:endParaRPr sz="15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755628" y="5999860"/>
            <a:ext cx="1144270" cy="261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50" dirty="0">
                <a:latin typeface="黑体" panose="02010609060101010101" charset="-122"/>
                <a:cs typeface="黑体" panose="02010609060101010101" charset="-122"/>
              </a:rPr>
              <a:t>AR</a:t>
            </a:r>
            <a:r>
              <a:rPr sz="1550" spc="-275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550" spc="150" dirty="0">
                <a:latin typeface="黑体" panose="02010609060101010101" charset="-122"/>
                <a:cs typeface="黑体" panose="02010609060101010101" charset="-122"/>
              </a:rPr>
              <a:t>肌</a:t>
            </a:r>
            <a:r>
              <a:rPr sz="1550" spc="165" dirty="0">
                <a:latin typeface="黑体" panose="02010609060101010101" charset="-122"/>
                <a:cs typeface="黑体" panose="02010609060101010101" charset="-122"/>
              </a:rPr>
              <a:t>电</a:t>
            </a:r>
            <a:r>
              <a:rPr sz="1550" spc="150" dirty="0">
                <a:latin typeface="黑体" panose="02010609060101010101" charset="-122"/>
                <a:cs typeface="黑体" panose="02010609060101010101" charset="-122"/>
              </a:rPr>
              <a:t>训</a:t>
            </a:r>
            <a:r>
              <a:rPr sz="1550" dirty="0">
                <a:latin typeface="黑体" panose="02010609060101010101" charset="-122"/>
                <a:cs typeface="黑体" panose="02010609060101010101" charset="-122"/>
              </a:rPr>
              <a:t>练</a:t>
            </a:r>
            <a:endParaRPr sz="15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1888" y="6284976"/>
            <a:ext cx="679450" cy="276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100" dirty="0">
                <a:latin typeface="黑体" panose="02010609060101010101" charset="-122"/>
                <a:cs typeface="黑体" panose="02010609060101010101" charset="-122"/>
              </a:rPr>
              <a:t>脑卒</a:t>
            </a:r>
            <a:r>
              <a:rPr sz="1650" spc="-5" dirty="0">
                <a:latin typeface="黑体" panose="02010609060101010101" charset="-122"/>
                <a:cs typeface="黑体" panose="02010609060101010101" charset="-122"/>
              </a:rPr>
              <a:t>中</a:t>
            </a:r>
            <a:endParaRPr sz="16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60923" y="6367259"/>
            <a:ext cx="3810000" cy="447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09115">
              <a:lnSpc>
                <a:spcPts val="1660"/>
              </a:lnSpc>
              <a:spcBef>
                <a:spcPts val="95"/>
              </a:spcBef>
            </a:pPr>
            <a:r>
              <a:rPr sz="1650" spc="100" dirty="0">
                <a:solidFill>
                  <a:srgbClr val="132C83"/>
                </a:solidFill>
                <a:latin typeface="黑体" panose="02010609060101010101" charset="-122"/>
                <a:cs typeface="黑体" panose="02010609060101010101" charset="-122"/>
              </a:rPr>
              <a:t>技术</a:t>
            </a:r>
            <a:r>
              <a:rPr sz="1650" spc="90" dirty="0">
                <a:solidFill>
                  <a:srgbClr val="132C83"/>
                </a:solidFill>
                <a:latin typeface="黑体" panose="02010609060101010101" charset="-122"/>
                <a:cs typeface="黑体" panose="02010609060101010101" charset="-122"/>
              </a:rPr>
              <a:t>积</a:t>
            </a:r>
            <a:r>
              <a:rPr sz="1650" spc="100" dirty="0">
                <a:solidFill>
                  <a:srgbClr val="132C83"/>
                </a:solidFill>
                <a:latin typeface="黑体" panose="02010609060101010101" charset="-122"/>
                <a:cs typeface="黑体" panose="02010609060101010101" charset="-122"/>
              </a:rPr>
              <a:t>累，由难及</a:t>
            </a:r>
            <a:r>
              <a:rPr sz="1650" spc="-5" dirty="0">
                <a:solidFill>
                  <a:srgbClr val="132C83"/>
                </a:solidFill>
                <a:latin typeface="黑体" panose="02010609060101010101" charset="-122"/>
                <a:cs typeface="黑体" panose="02010609060101010101" charset="-122"/>
              </a:rPr>
              <a:t>易</a:t>
            </a:r>
            <a:endParaRPr sz="1650">
              <a:latin typeface="黑体" panose="02010609060101010101" charset="-122"/>
              <a:cs typeface="黑体" panose="02010609060101010101" charset="-122"/>
            </a:endParaRPr>
          </a:p>
          <a:p>
            <a:pPr marL="12700">
              <a:lnSpc>
                <a:spcPts val="1660"/>
              </a:lnSpc>
            </a:pPr>
            <a:r>
              <a:rPr sz="1650" spc="10" dirty="0">
                <a:latin typeface="黑体" panose="02010609060101010101" charset="-122"/>
                <a:cs typeface="黑体" panose="02010609060101010101" charset="-122"/>
              </a:rPr>
              <a:t>OB</a:t>
            </a:r>
            <a:r>
              <a:rPr sz="1650" u="sng" spc="200" dirty="0">
                <a:uFill>
                  <a:solidFill>
                    <a:srgbClr val="000000"/>
                  </a:solidFill>
                </a:u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650" spc="95" dirty="0">
                <a:latin typeface="黑体" panose="02010609060101010101" charset="-122"/>
                <a:cs typeface="黑体" panose="02010609060101010101" charset="-122"/>
              </a:rPr>
              <a:t>1000</a:t>
            </a:r>
            <a:r>
              <a:rPr sz="1650" spc="100" dirty="0">
                <a:latin typeface="黑体" panose="02010609060101010101" charset="-122"/>
                <a:cs typeface="黑体" panose="02010609060101010101" charset="-122"/>
              </a:rPr>
              <a:t>脑电</a:t>
            </a:r>
            <a:r>
              <a:rPr sz="1650" spc="90" dirty="0">
                <a:latin typeface="黑体" panose="02010609060101010101" charset="-122"/>
                <a:cs typeface="黑体" panose="02010609060101010101" charset="-122"/>
              </a:rPr>
              <a:t>图</a:t>
            </a:r>
            <a:r>
              <a:rPr sz="1650" spc="-5" dirty="0">
                <a:latin typeface="黑体" panose="02010609060101010101" charset="-122"/>
                <a:cs typeface="黑体" panose="02010609060101010101" charset="-122"/>
              </a:rPr>
              <a:t>机</a:t>
            </a:r>
            <a:endParaRPr sz="16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438635" y="6316979"/>
            <a:ext cx="1788795" cy="276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100" dirty="0">
                <a:latin typeface="黑体" panose="02010609060101010101" charset="-122"/>
                <a:cs typeface="黑体" panose="02010609060101010101" charset="-122"/>
              </a:rPr>
              <a:t>外骨</a:t>
            </a:r>
            <a:r>
              <a:rPr sz="1650" spc="90" dirty="0">
                <a:latin typeface="黑体" panose="02010609060101010101" charset="-122"/>
                <a:cs typeface="黑体" panose="02010609060101010101" charset="-122"/>
              </a:rPr>
              <a:t>骼</a:t>
            </a:r>
            <a:r>
              <a:rPr sz="1650" spc="100" dirty="0">
                <a:latin typeface="黑体" panose="02010609060101010101" charset="-122"/>
                <a:cs typeface="黑体" panose="02010609060101010101" charset="-122"/>
              </a:rPr>
              <a:t>康复机</a:t>
            </a:r>
            <a:r>
              <a:rPr sz="1650" spc="90" dirty="0">
                <a:latin typeface="黑体" panose="02010609060101010101" charset="-122"/>
                <a:cs typeface="黑体" panose="02010609060101010101" charset="-122"/>
              </a:rPr>
              <a:t>器</a:t>
            </a:r>
            <a:r>
              <a:rPr sz="1650" spc="-5" dirty="0">
                <a:latin typeface="黑体" panose="02010609060101010101" charset="-122"/>
                <a:cs typeface="黑体" panose="02010609060101010101" charset="-122"/>
              </a:rPr>
              <a:t>人</a:t>
            </a:r>
            <a:endParaRPr sz="16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218156" y="6214859"/>
            <a:ext cx="455295" cy="276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90" dirty="0">
                <a:latin typeface="黑体" panose="02010609060101010101" charset="-122"/>
                <a:cs typeface="黑体" panose="02010609060101010101" charset="-122"/>
              </a:rPr>
              <a:t>伤</a:t>
            </a:r>
            <a:r>
              <a:rPr sz="1650" spc="-5" dirty="0">
                <a:latin typeface="黑体" panose="02010609060101010101" charset="-122"/>
                <a:cs typeface="黑体" panose="02010609060101010101" charset="-122"/>
              </a:rPr>
              <a:t>残</a:t>
            </a:r>
            <a:endParaRPr sz="16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429991" y="6393400"/>
            <a:ext cx="1691639" cy="67564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95910">
              <a:lnSpc>
                <a:spcPct val="100000"/>
              </a:lnSpc>
              <a:spcBef>
                <a:spcPts val="630"/>
              </a:spcBef>
            </a:pPr>
            <a:r>
              <a:rPr sz="1650" spc="100" dirty="0">
                <a:latin typeface="黑体" panose="02010609060101010101" charset="-122"/>
                <a:cs typeface="黑体" panose="02010609060101010101" charset="-122"/>
              </a:rPr>
              <a:t>脑机</a:t>
            </a:r>
            <a:r>
              <a:rPr sz="1650" spc="90" dirty="0">
                <a:latin typeface="黑体" panose="02010609060101010101" charset="-122"/>
                <a:cs typeface="黑体" panose="02010609060101010101" charset="-122"/>
              </a:rPr>
              <a:t>接</a:t>
            </a:r>
            <a:r>
              <a:rPr sz="1650" spc="-5" dirty="0">
                <a:latin typeface="黑体" panose="02010609060101010101" charset="-122"/>
                <a:cs typeface="黑体" panose="02010609060101010101" charset="-122"/>
              </a:rPr>
              <a:t>口</a:t>
            </a:r>
            <a:endParaRPr sz="1650">
              <a:latin typeface="黑体" panose="02010609060101010101" charset="-122"/>
              <a:cs typeface="黑体" panose="02010609060101010101" charset="-122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700" spc="-70" dirty="0">
                <a:latin typeface="黑体" panose="02010609060101010101" charset="-122"/>
                <a:cs typeface="黑体" panose="02010609060101010101" charset="-122"/>
              </a:rPr>
              <a:t>外骨</a:t>
            </a:r>
            <a:r>
              <a:rPr sz="1700" spc="-80" dirty="0">
                <a:latin typeface="黑体" panose="02010609060101010101" charset="-122"/>
                <a:cs typeface="黑体" panose="02010609060101010101" charset="-122"/>
              </a:rPr>
              <a:t>骼</a:t>
            </a:r>
            <a:r>
              <a:rPr sz="1700" spc="-70" dirty="0">
                <a:latin typeface="黑体" panose="02010609060101010101" charset="-122"/>
                <a:cs typeface="黑体" panose="02010609060101010101" charset="-122"/>
              </a:rPr>
              <a:t>康复机器</a:t>
            </a:r>
            <a:r>
              <a:rPr sz="1700" spc="5" dirty="0">
                <a:latin typeface="黑体" panose="02010609060101010101" charset="-122"/>
                <a:cs typeface="黑体" panose="02010609060101010101" charset="-122"/>
              </a:rPr>
              <a:t>人</a:t>
            </a:r>
            <a:endParaRPr sz="17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094979" y="7379334"/>
            <a:ext cx="713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黑体" panose="02010609060101010101" charset="-122"/>
                <a:cs typeface="黑体" panose="02010609060101010101" charset="-122"/>
              </a:rPr>
              <a:t>脑</a:t>
            </a:r>
            <a:r>
              <a:rPr sz="1800" spc="10" dirty="0">
                <a:latin typeface="黑体" panose="02010609060101010101" charset="-122"/>
                <a:cs typeface="黑体" panose="02010609060101010101" charset="-122"/>
              </a:rPr>
              <a:t>外</a:t>
            </a:r>
            <a:r>
              <a:rPr sz="1800" dirty="0">
                <a:latin typeface="黑体" panose="02010609060101010101" charset="-122"/>
                <a:cs typeface="黑体" panose="02010609060101010101" charset="-122"/>
              </a:rPr>
              <a:t>伤</a:t>
            </a:r>
            <a:endParaRPr sz="18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63688" y="7543914"/>
            <a:ext cx="9448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适应症</a:t>
            </a:r>
            <a:r>
              <a:rPr sz="1800" b="1" spc="-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层</a:t>
            </a:r>
            <a:endParaRPr sz="18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668247" y="7493634"/>
            <a:ext cx="713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黑体" panose="02010609060101010101" charset="-122"/>
                <a:cs typeface="黑体" panose="02010609060101010101" charset="-122"/>
              </a:rPr>
              <a:t>帕</a:t>
            </a:r>
            <a:r>
              <a:rPr sz="1800" spc="10" dirty="0">
                <a:latin typeface="黑体" panose="02010609060101010101" charset="-122"/>
                <a:cs typeface="黑体" panose="02010609060101010101" charset="-122"/>
              </a:rPr>
              <a:t>金</a:t>
            </a:r>
            <a:r>
              <a:rPr sz="1800" dirty="0">
                <a:latin typeface="黑体" panose="02010609060101010101" charset="-122"/>
                <a:cs typeface="黑体" panose="02010609060101010101" charset="-122"/>
              </a:rPr>
              <a:t>森</a:t>
            </a:r>
            <a:endParaRPr sz="18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518408" y="7900542"/>
            <a:ext cx="13620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latin typeface="黑体" panose="02010609060101010101" charset="-122"/>
                <a:cs typeface="黑体" panose="02010609060101010101" charset="-122"/>
              </a:rPr>
              <a:t>外</a:t>
            </a:r>
            <a:r>
              <a:rPr sz="1800" spc="-50" dirty="0">
                <a:latin typeface="黑体" panose="02010609060101010101" charset="-122"/>
                <a:cs typeface="黑体" panose="02010609060101010101" charset="-122"/>
              </a:rPr>
              <a:t>周</a:t>
            </a:r>
            <a:r>
              <a:rPr sz="1800" spc="-60" dirty="0">
                <a:latin typeface="黑体" panose="02010609060101010101" charset="-122"/>
                <a:cs typeface="黑体" panose="02010609060101010101" charset="-122"/>
              </a:rPr>
              <a:t>神</a:t>
            </a:r>
            <a:r>
              <a:rPr sz="1800" spc="-50" dirty="0">
                <a:latin typeface="黑体" panose="02010609060101010101" charset="-122"/>
                <a:cs typeface="黑体" panose="02010609060101010101" charset="-122"/>
              </a:rPr>
              <a:t>经</a:t>
            </a:r>
            <a:r>
              <a:rPr sz="1800" spc="-60" dirty="0">
                <a:latin typeface="黑体" panose="02010609060101010101" charset="-122"/>
                <a:cs typeface="黑体" panose="02010609060101010101" charset="-122"/>
              </a:rPr>
              <a:t>损</a:t>
            </a:r>
            <a:r>
              <a:rPr sz="1800" dirty="0">
                <a:latin typeface="黑体" panose="02010609060101010101" charset="-122"/>
                <a:cs typeface="黑体" panose="02010609060101010101" charset="-122"/>
              </a:rPr>
              <a:t>伤</a:t>
            </a:r>
            <a:endParaRPr sz="18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973316" y="7990446"/>
            <a:ext cx="2470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132C83"/>
                </a:solidFill>
                <a:latin typeface="黑体" panose="02010609060101010101" charset="-122"/>
                <a:cs typeface="黑体" panose="02010609060101010101" charset="-122"/>
              </a:rPr>
              <a:t>患</a:t>
            </a:r>
            <a:r>
              <a:rPr sz="1800" spc="-50" dirty="0">
                <a:solidFill>
                  <a:srgbClr val="132C83"/>
                </a:solidFill>
                <a:latin typeface="黑体" panose="02010609060101010101" charset="-122"/>
                <a:cs typeface="黑体" panose="02010609060101010101" charset="-122"/>
              </a:rPr>
              <a:t>者</a:t>
            </a:r>
            <a:r>
              <a:rPr sz="1800" spc="-60" dirty="0">
                <a:solidFill>
                  <a:srgbClr val="132C83"/>
                </a:solidFill>
                <a:latin typeface="黑体" panose="02010609060101010101" charset="-122"/>
                <a:cs typeface="黑体" panose="02010609060101010101" charset="-122"/>
              </a:rPr>
              <a:t>数</a:t>
            </a:r>
            <a:r>
              <a:rPr sz="1800" spc="-50" dirty="0">
                <a:solidFill>
                  <a:srgbClr val="132C83"/>
                </a:solidFill>
                <a:latin typeface="黑体" panose="02010609060101010101" charset="-122"/>
                <a:cs typeface="黑体" panose="02010609060101010101" charset="-122"/>
              </a:rPr>
              <a:t>巨</a:t>
            </a:r>
            <a:r>
              <a:rPr sz="1800" spc="-60" dirty="0">
                <a:solidFill>
                  <a:srgbClr val="132C83"/>
                </a:solidFill>
                <a:latin typeface="黑体" panose="02010609060101010101" charset="-122"/>
                <a:cs typeface="黑体" panose="02010609060101010101" charset="-122"/>
              </a:rPr>
              <a:t>大，</a:t>
            </a:r>
            <a:r>
              <a:rPr sz="1800" spc="-50" dirty="0">
                <a:solidFill>
                  <a:srgbClr val="132C83"/>
                </a:solidFill>
                <a:latin typeface="黑体" panose="02010609060101010101" charset="-122"/>
                <a:cs typeface="黑体" panose="02010609060101010101" charset="-122"/>
              </a:rPr>
              <a:t>适</a:t>
            </a:r>
            <a:r>
              <a:rPr sz="1800" spc="-60" dirty="0">
                <a:solidFill>
                  <a:srgbClr val="132C83"/>
                </a:solidFill>
                <a:latin typeface="黑体" panose="02010609060101010101" charset="-122"/>
                <a:cs typeface="黑体" panose="02010609060101010101" charset="-122"/>
              </a:rPr>
              <a:t>应</a:t>
            </a:r>
            <a:r>
              <a:rPr sz="1800" spc="-50" dirty="0">
                <a:solidFill>
                  <a:srgbClr val="132C83"/>
                </a:solidFill>
                <a:latin typeface="黑体" panose="02010609060101010101" charset="-122"/>
                <a:cs typeface="黑体" panose="02010609060101010101" charset="-122"/>
              </a:rPr>
              <a:t>症</a:t>
            </a:r>
            <a:r>
              <a:rPr sz="1800" spc="-60" dirty="0">
                <a:solidFill>
                  <a:srgbClr val="132C83"/>
                </a:solidFill>
                <a:latin typeface="黑体" panose="02010609060101010101" charset="-122"/>
                <a:cs typeface="黑体" panose="02010609060101010101" charset="-122"/>
              </a:rPr>
              <a:t>广</a:t>
            </a:r>
            <a:r>
              <a:rPr sz="1800" dirty="0">
                <a:solidFill>
                  <a:srgbClr val="132C83"/>
                </a:solidFill>
                <a:latin typeface="黑体" panose="02010609060101010101" charset="-122"/>
                <a:cs typeface="黑体" panose="02010609060101010101" charset="-122"/>
              </a:rPr>
              <a:t>泛</a:t>
            </a:r>
            <a:endParaRPr sz="18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642838" y="8014842"/>
            <a:ext cx="1584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latin typeface="黑体" panose="02010609060101010101" charset="-122"/>
                <a:cs typeface="黑体" panose="02010609060101010101" charset="-122"/>
              </a:rPr>
              <a:t>骨</a:t>
            </a:r>
            <a:r>
              <a:rPr sz="1800" spc="-50" dirty="0">
                <a:latin typeface="黑体" panose="02010609060101010101" charset="-122"/>
                <a:cs typeface="黑体" panose="02010609060101010101" charset="-122"/>
              </a:rPr>
              <a:t>关</a:t>
            </a:r>
            <a:r>
              <a:rPr sz="1800" spc="-60" dirty="0">
                <a:latin typeface="黑体" panose="02010609060101010101" charset="-122"/>
                <a:cs typeface="黑体" panose="02010609060101010101" charset="-122"/>
              </a:rPr>
              <a:t>节</a:t>
            </a:r>
            <a:r>
              <a:rPr sz="1800" spc="-50" dirty="0">
                <a:latin typeface="黑体" panose="02010609060101010101" charset="-122"/>
                <a:cs typeface="黑体" panose="02010609060101010101" charset="-122"/>
              </a:rPr>
              <a:t>肌</a:t>
            </a:r>
            <a:r>
              <a:rPr sz="1800" spc="-60" dirty="0">
                <a:latin typeface="黑体" panose="02010609060101010101" charset="-122"/>
                <a:cs typeface="黑体" panose="02010609060101010101" charset="-122"/>
              </a:rPr>
              <a:t>肉</a:t>
            </a:r>
            <a:r>
              <a:rPr sz="1800" spc="-50" dirty="0">
                <a:latin typeface="黑体" panose="02010609060101010101" charset="-122"/>
                <a:cs typeface="黑体" panose="02010609060101010101" charset="-122"/>
              </a:rPr>
              <a:t>疾</a:t>
            </a:r>
            <a:r>
              <a:rPr sz="1800" dirty="0">
                <a:latin typeface="黑体" panose="02010609060101010101" charset="-122"/>
                <a:cs typeface="黑体" panose="02010609060101010101" charset="-122"/>
              </a:rPr>
              <a:t>病</a:t>
            </a:r>
            <a:endParaRPr sz="18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734303" y="8251063"/>
            <a:ext cx="472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" dirty="0">
                <a:latin typeface="黑体" panose="02010609060101010101" charset="-122"/>
                <a:cs typeface="黑体" panose="02010609060101010101" charset="-122"/>
              </a:rPr>
              <a:t>脑</a:t>
            </a:r>
            <a:r>
              <a:rPr sz="1800" dirty="0">
                <a:latin typeface="黑体" panose="02010609060101010101" charset="-122"/>
                <a:cs typeface="黑体" panose="02010609060101010101" charset="-122"/>
              </a:rPr>
              <a:t>瘫</a:t>
            </a:r>
            <a:endParaRPr sz="18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954259" y="8403463"/>
            <a:ext cx="1346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" dirty="0">
                <a:latin typeface="黑体" panose="02010609060101010101" charset="-122"/>
                <a:cs typeface="黑体" panose="02010609060101010101" charset="-122"/>
              </a:rPr>
              <a:t>颈</a:t>
            </a:r>
            <a:r>
              <a:rPr sz="1800" spc="-75" dirty="0">
                <a:latin typeface="黑体" panose="02010609060101010101" charset="-122"/>
                <a:cs typeface="黑体" panose="02010609060101010101" charset="-122"/>
              </a:rPr>
              <a:t>椎</a:t>
            </a:r>
            <a:r>
              <a:rPr sz="1800" spc="-85" dirty="0">
                <a:latin typeface="黑体" panose="02010609060101010101" charset="-122"/>
                <a:cs typeface="黑体" panose="02010609060101010101" charset="-122"/>
              </a:rPr>
              <a:t>脊髓</a:t>
            </a:r>
            <a:r>
              <a:rPr sz="1800" spc="-75" dirty="0">
                <a:latin typeface="黑体" panose="02010609060101010101" charset="-122"/>
                <a:cs typeface="黑体" panose="02010609060101010101" charset="-122"/>
              </a:rPr>
              <a:t>损</a:t>
            </a:r>
            <a:r>
              <a:rPr sz="1800" dirty="0">
                <a:latin typeface="黑体" panose="02010609060101010101" charset="-122"/>
                <a:cs typeface="黑体" panose="02010609060101010101" charset="-122"/>
              </a:rPr>
              <a:t>伤</a:t>
            </a:r>
            <a:endParaRPr sz="18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568700" y="3267583"/>
            <a:ext cx="18999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latin typeface="黑体" panose="02010609060101010101" charset="-122"/>
                <a:cs typeface="黑体" panose="02010609060101010101" charset="-122"/>
              </a:rPr>
              <a:t>脑肌电技术神经接</a:t>
            </a:r>
            <a:r>
              <a:rPr sz="1800" dirty="0">
                <a:latin typeface="黑体" panose="02010609060101010101" charset="-122"/>
                <a:cs typeface="黑体" panose="02010609060101010101" charset="-122"/>
              </a:rPr>
              <a:t>口</a:t>
            </a:r>
            <a:endParaRPr sz="18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1387" y="8409419"/>
            <a:ext cx="2165350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700"/>
              </a:lnSpc>
              <a:spcBef>
                <a:spcPts val="105"/>
              </a:spcBef>
            </a:pPr>
            <a:r>
              <a:rPr sz="2300" b="1" spc="-50" dirty="0">
                <a:solidFill>
                  <a:srgbClr val="EF8000"/>
                </a:solidFill>
                <a:latin typeface="Arial" panose="020B0604020202020204"/>
                <a:cs typeface="Arial" panose="020B0604020202020204"/>
              </a:rPr>
              <a:t>CEC</a:t>
            </a:r>
            <a:r>
              <a:rPr sz="2300" b="1" spc="290" dirty="0">
                <a:solidFill>
                  <a:srgbClr val="EF8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300" b="1" spc="-70" dirty="0">
                <a:latin typeface="Arial" panose="020B0604020202020204"/>
                <a:cs typeface="Arial" panose="020B0604020202020204"/>
              </a:rPr>
              <a:t>CAPITAL</a:t>
            </a:r>
            <a:endParaRPr sz="2300">
              <a:latin typeface="Arial" panose="020B0604020202020204"/>
              <a:cs typeface="Arial" panose="020B0604020202020204"/>
            </a:endParaRPr>
          </a:p>
          <a:p>
            <a:pPr marL="38100">
              <a:lnSpc>
                <a:spcPts val="1500"/>
              </a:lnSpc>
              <a:tabLst>
                <a:tab pos="1987550" algn="l"/>
              </a:tabLst>
            </a:pPr>
            <a:r>
              <a:rPr sz="1300" spc="-5" dirty="0">
                <a:latin typeface="楷体" panose="02010609060101010101" charset="-122"/>
                <a:cs typeface="楷体" panose="02010609060101010101" charset="-122"/>
              </a:rPr>
              <a:t>易</a:t>
            </a:r>
            <a:r>
              <a:rPr sz="1300" spc="17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spc="-5" dirty="0">
                <a:latin typeface="楷体" panose="02010609060101010101" charset="-122"/>
                <a:cs typeface="楷体" panose="02010609060101010101" charset="-122"/>
              </a:rPr>
              <a:t>凯</a:t>
            </a:r>
            <a:r>
              <a:rPr sz="1300" spc="23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spc="-5" dirty="0">
                <a:latin typeface="楷体" panose="02010609060101010101" charset="-122"/>
                <a:cs typeface="楷体" panose="02010609060101010101" charset="-122"/>
              </a:rPr>
              <a:t>资</a:t>
            </a:r>
            <a:r>
              <a:rPr sz="1300" spc="22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spc="-5" dirty="0">
                <a:latin typeface="楷体" panose="02010609060101010101" charset="-122"/>
                <a:cs typeface="楷体" panose="02010609060101010101" charset="-122"/>
              </a:rPr>
              <a:t>本</a:t>
            </a:r>
            <a:r>
              <a:rPr sz="1300" spc="17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spc="-5" dirty="0">
                <a:latin typeface="楷体" panose="02010609060101010101" charset="-122"/>
                <a:cs typeface="楷体" panose="02010609060101010101" charset="-122"/>
              </a:rPr>
              <a:t>有</a:t>
            </a:r>
            <a:r>
              <a:rPr sz="1300" spc="2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spc="-5" dirty="0">
                <a:latin typeface="楷体" panose="02010609060101010101" charset="-122"/>
                <a:cs typeface="楷体" panose="02010609060101010101" charset="-122"/>
              </a:rPr>
              <a:t>限</a:t>
            </a:r>
            <a:r>
              <a:rPr sz="1300" spc="25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spc="-5" dirty="0">
                <a:latin typeface="楷体" panose="02010609060101010101" charset="-122"/>
                <a:cs typeface="楷体" panose="02010609060101010101" charset="-122"/>
              </a:rPr>
              <a:t>公</a:t>
            </a:r>
            <a:r>
              <a:rPr sz="1300" dirty="0">
                <a:latin typeface="楷体" panose="02010609060101010101" charset="-122"/>
                <a:cs typeface="楷体" panose="02010609060101010101" charset="-122"/>
              </a:rPr>
              <a:t>	</a:t>
            </a:r>
            <a:r>
              <a:rPr sz="1300" spc="-5" dirty="0">
                <a:latin typeface="楷体" panose="02010609060101010101" charset="-122"/>
                <a:cs typeface="楷体" panose="02010609060101010101" charset="-122"/>
              </a:rPr>
              <a:t>司</a:t>
            </a:r>
            <a:endParaRPr sz="130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724647" y="5896482"/>
            <a:ext cx="7569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7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产品</a:t>
            </a:r>
            <a:r>
              <a:rPr sz="1800" b="1" spc="-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层</a:t>
            </a:r>
            <a:endParaRPr sz="18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5100808" y="8668499"/>
            <a:ext cx="9588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宋体" panose="02010600030101010101" pitchFamily="2" charset="-122"/>
                <a:cs typeface="宋体" panose="02010600030101010101" pitchFamily="2" charset="-122"/>
              </a:rPr>
              <a:t>5</a:t>
            </a:r>
            <a:endParaRPr sz="11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0079" y="769620"/>
            <a:ext cx="580771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310" dirty="0"/>
              <a:t>全球顶尖的医工交叉专业</a:t>
            </a:r>
            <a:r>
              <a:rPr sz="3200" spc="300" dirty="0"/>
              <a:t>团</a:t>
            </a:r>
            <a:r>
              <a:rPr sz="3200" spc="-10" dirty="0"/>
              <a:t>队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13685519" y="312420"/>
            <a:ext cx="2081784" cy="6070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177250" y="899159"/>
            <a:ext cx="1171575" cy="377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70" dirty="0">
                <a:latin typeface="黑体" panose="02010609060101010101" charset="-122"/>
                <a:cs typeface="黑体" panose="02010609060101010101" charset="-122"/>
              </a:rPr>
              <a:t>傲</a:t>
            </a:r>
            <a:r>
              <a:rPr sz="2300" b="1" spc="-80" dirty="0">
                <a:latin typeface="黑体" panose="02010609060101010101" charset="-122"/>
                <a:cs typeface="黑体" panose="02010609060101010101" charset="-122"/>
              </a:rPr>
              <a:t>意</a:t>
            </a:r>
            <a:r>
              <a:rPr sz="2300" b="1" spc="-70" dirty="0">
                <a:latin typeface="黑体" panose="02010609060101010101" charset="-122"/>
                <a:cs typeface="黑体" panose="02010609060101010101" charset="-122"/>
              </a:rPr>
              <a:t>科</a:t>
            </a:r>
            <a:r>
              <a:rPr sz="2300" b="1" spc="-5" dirty="0">
                <a:latin typeface="黑体" panose="02010609060101010101" charset="-122"/>
                <a:cs typeface="黑体" panose="02010609060101010101" charset="-122"/>
              </a:rPr>
              <a:t>技</a:t>
            </a:r>
            <a:endParaRPr sz="23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7568" y="4207764"/>
            <a:ext cx="2868295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1" spc="204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首</a:t>
            </a:r>
            <a:r>
              <a:rPr sz="2600" b="1" spc="21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席</a:t>
            </a:r>
            <a:r>
              <a:rPr sz="2600" b="1" spc="204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执</a:t>
            </a:r>
            <a:r>
              <a:rPr sz="2600" b="1" spc="21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行</a:t>
            </a:r>
            <a:r>
              <a:rPr sz="2600" b="1" spc="204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官</a:t>
            </a:r>
            <a:r>
              <a:rPr sz="2600" b="1" spc="21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倪</a:t>
            </a:r>
            <a:r>
              <a:rPr sz="2600" b="1" spc="204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华</a:t>
            </a:r>
            <a:r>
              <a:rPr sz="2600" b="1" spc="-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良</a:t>
            </a:r>
            <a:endParaRPr sz="26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3996" y="4891277"/>
            <a:ext cx="2811780" cy="1737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39825">
              <a:lnSpc>
                <a:spcPct val="124000"/>
              </a:lnSpc>
              <a:spcBef>
                <a:spcPts val="100"/>
              </a:spcBef>
            </a:pPr>
            <a:r>
              <a:rPr sz="1350" spc="3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复</a:t>
            </a:r>
            <a:r>
              <a:rPr sz="1350" spc="1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旦</a:t>
            </a:r>
            <a:r>
              <a:rPr sz="1350" spc="3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大</a:t>
            </a:r>
            <a:r>
              <a:rPr sz="1350" spc="1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学</a:t>
            </a:r>
            <a:r>
              <a:rPr sz="1350" spc="3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电</a:t>
            </a:r>
            <a:r>
              <a:rPr sz="1350" spc="1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子</a:t>
            </a:r>
            <a:r>
              <a:rPr sz="1350" spc="3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工程</a:t>
            </a:r>
            <a:r>
              <a:rPr sz="1350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系 </a:t>
            </a:r>
            <a:r>
              <a:rPr sz="1350" spc="1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7年北美</a:t>
            </a:r>
            <a:r>
              <a:rPr sz="1350" spc="3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生</a:t>
            </a:r>
            <a:r>
              <a:rPr sz="1350" spc="1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活工作经</a:t>
            </a:r>
            <a:r>
              <a:rPr sz="1350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历</a:t>
            </a:r>
            <a:endParaRPr sz="1350">
              <a:latin typeface="黑体" panose="02010609060101010101" charset="-122"/>
              <a:cs typeface="黑体" panose="02010609060101010101" charset="-122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1350" spc="-1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20</a:t>
            </a:r>
            <a:r>
              <a:rPr sz="1350" spc="-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年</a:t>
            </a:r>
            <a:r>
              <a:rPr sz="1350" spc="-2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电</a:t>
            </a:r>
            <a:r>
              <a:rPr sz="1350" spc="-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子行业</a:t>
            </a:r>
            <a:r>
              <a:rPr sz="1350" spc="-2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工</a:t>
            </a:r>
            <a:r>
              <a:rPr sz="1350" spc="-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程研</a:t>
            </a:r>
            <a:r>
              <a:rPr sz="1350" spc="-2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发</a:t>
            </a:r>
            <a:r>
              <a:rPr sz="1350" spc="-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与管理</a:t>
            </a:r>
            <a:r>
              <a:rPr sz="1350" spc="-2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经</a:t>
            </a:r>
            <a:r>
              <a:rPr sz="1350" spc="-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验</a:t>
            </a:r>
            <a:r>
              <a:rPr sz="1350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，</a:t>
            </a:r>
            <a:endParaRPr sz="1350">
              <a:latin typeface="黑体" panose="02010609060101010101" charset="-122"/>
              <a:cs typeface="黑体" panose="02010609060101010101" charset="-122"/>
            </a:endParaRPr>
          </a:p>
          <a:p>
            <a:pPr marL="12700" marR="67310">
              <a:lnSpc>
                <a:spcPct val="113000"/>
              </a:lnSpc>
              <a:spcBef>
                <a:spcPts val="15"/>
              </a:spcBef>
            </a:pPr>
            <a:r>
              <a:rPr sz="1350" spc="9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创</a:t>
            </a:r>
            <a:r>
              <a:rPr sz="1350" spc="7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业</a:t>
            </a:r>
            <a:r>
              <a:rPr sz="1350" spc="9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前</a:t>
            </a:r>
            <a:r>
              <a:rPr sz="1350" spc="7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服</a:t>
            </a:r>
            <a:r>
              <a:rPr sz="1350" spc="9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务于</a:t>
            </a:r>
            <a:r>
              <a:rPr sz="1350" spc="7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美</a:t>
            </a:r>
            <a:r>
              <a:rPr sz="1350" spc="9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国高</a:t>
            </a:r>
            <a:r>
              <a:rPr sz="1350" spc="7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通</a:t>
            </a:r>
            <a:r>
              <a:rPr sz="1350" spc="9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加</a:t>
            </a:r>
            <a:r>
              <a:rPr sz="1350" spc="7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拿</a:t>
            </a:r>
            <a:r>
              <a:rPr sz="1350" spc="9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大公</a:t>
            </a:r>
            <a:r>
              <a:rPr sz="1350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司 </a:t>
            </a:r>
            <a:r>
              <a:rPr sz="1350" spc="1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数十项</a:t>
            </a:r>
            <a:r>
              <a:rPr sz="1350" spc="3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中</a:t>
            </a:r>
            <a:r>
              <a:rPr sz="1350" spc="1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国和北美专</a:t>
            </a:r>
            <a:r>
              <a:rPr sz="1350" spc="3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利</a:t>
            </a:r>
            <a:r>
              <a:rPr sz="1350" spc="1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发</a:t>
            </a:r>
            <a:r>
              <a:rPr sz="1350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明</a:t>
            </a:r>
            <a:endParaRPr sz="1350">
              <a:latin typeface="黑体" panose="02010609060101010101" charset="-122"/>
              <a:cs typeface="黑体" panose="02010609060101010101" charset="-122"/>
            </a:endParaRPr>
          </a:p>
          <a:p>
            <a:pPr marL="12700" marR="5080">
              <a:lnSpc>
                <a:spcPct val="113000"/>
              </a:lnSpc>
              <a:spcBef>
                <a:spcPts val="325"/>
              </a:spcBef>
            </a:pPr>
            <a:r>
              <a:rPr sz="1350" spc="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20</a:t>
            </a:r>
            <a:r>
              <a:rPr sz="1350" spc="1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1</a:t>
            </a:r>
            <a:r>
              <a:rPr sz="1350" spc="4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5</a:t>
            </a:r>
            <a:r>
              <a:rPr sz="1350" spc="1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年归国</a:t>
            </a:r>
            <a:r>
              <a:rPr sz="1350" spc="3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创</a:t>
            </a:r>
            <a:r>
              <a:rPr sz="1350" spc="1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立傲意科技</a:t>
            </a:r>
            <a:r>
              <a:rPr sz="1350" spc="3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1350" spc="1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核心技</a:t>
            </a:r>
            <a:r>
              <a:rPr sz="1350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术 </a:t>
            </a:r>
            <a:r>
              <a:rPr sz="1350" spc="4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和框</a:t>
            </a:r>
            <a:r>
              <a:rPr sz="1350" spc="3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架</a:t>
            </a:r>
            <a:r>
              <a:rPr sz="1350" spc="4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奠基</a:t>
            </a:r>
            <a:r>
              <a:rPr sz="1350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人</a:t>
            </a:r>
            <a:endParaRPr sz="13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49596" y="1769364"/>
            <a:ext cx="2215896" cy="21828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443476" y="4194048"/>
            <a:ext cx="3493770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1" spc="2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首席科学家钱大</a:t>
            </a:r>
            <a:r>
              <a:rPr sz="2600" b="1" spc="-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宏</a:t>
            </a:r>
            <a:r>
              <a:rPr sz="2600" b="1" spc="-38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2600" b="1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Ph.D</a:t>
            </a:r>
            <a:endParaRPr sz="26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45000" y="4880609"/>
            <a:ext cx="3567429" cy="1971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0" marR="5080">
              <a:lnSpc>
                <a:spcPct val="123000"/>
              </a:lnSpc>
              <a:spcBef>
                <a:spcPts val="100"/>
              </a:spcBef>
            </a:pPr>
            <a:r>
              <a:rPr sz="1350" spc="-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上海交大生物</a:t>
            </a:r>
            <a:r>
              <a:rPr sz="1350" spc="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医</a:t>
            </a:r>
            <a:r>
              <a:rPr sz="1350" spc="-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学工程学院终身教授，</a:t>
            </a:r>
            <a:r>
              <a:rPr sz="1350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博 </a:t>
            </a:r>
            <a:r>
              <a:rPr sz="1350" spc="3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士生导师，交大附属瑞金医院“广慈教授</a:t>
            </a:r>
            <a:r>
              <a:rPr sz="1350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”</a:t>
            </a:r>
            <a:endParaRPr sz="1350">
              <a:latin typeface="黑体" panose="02010609060101010101" charset="-122"/>
              <a:cs typeface="黑体" panose="02010609060101010101" charset="-122"/>
            </a:endParaRPr>
          </a:p>
          <a:p>
            <a:pPr marL="227330" marR="241300" indent="-215265">
              <a:lnSpc>
                <a:spcPct val="105000"/>
              </a:lnSpc>
              <a:spcBef>
                <a:spcPts val="430"/>
              </a:spcBef>
              <a:buClr>
                <a:srgbClr val="FFFFFF"/>
              </a:buClr>
              <a:buChar char="■"/>
              <a:tabLst>
                <a:tab pos="276860" algn="l"/>
              </a:tabLst>
            </a:pPr>
            <a:r>
              <a:rPr dirty="0"/>
              <a:t>	</a:t>
            </a:r>
            <a:r>
              <a:rPr sz="1350" spc="-2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从事</a:t>
            </a:r>
            <a:r>
              <a:rPr sz="1350" spc="-3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人</a:t>
            </a:r>
            <a:r>
              <a:rPr sz="1350" spc="-2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工智能软硬</a:t>
            </a:r>
            <a:r>
              <a:rPr sz="1350" spc="-3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件</a:t>
            </a:r>
            <a:r>
              <a:rPr sz="1350" spc="-2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在医疗领域</a:t>
            </a:r>
            <a:r>
              <a:rPr sz="1350" spc="-3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应</a:t>
            </a:r>
            <a:r>
              <a:rPr sz="1350" spc="-2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用和</a:t>
            </a:r>
            <a:r>
              <a:rPr sz="1350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医 </a:t>
            </a:r>
            <a:r>
              <a:rPr sz="1350" spc="-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疗</a:t>
            </a:r>
            <a:r>
              <a:rPr sz="1350" spc="-2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机</a:t>
            </a:r>
            <a:r>
              <a:rPr sz="1350" spc="-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器人</a:t>
            </a:r>
            <a:r>
              <a:rPr sz="1350" spc="-2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的</a:t>
            </a:r>
            <a:r>
              <a:rPr sz="1350" spc="-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研</a:t>
            </a:r>
            <a:r>
              <a:rPr sz="1350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究</a:t>
            </a:r>
            <a:endParaRPr sz="1350">
              <a:latin typeface="黑体" panose="02010609060101010101" charset="-122"/>
              <a:cs typeface="黑体" panose="02010609060101010101" charset="-122"/>
            </a:endParaRPr>
          </a:p>
          <a:p>
            <a:pPr marL="228600" marR="234950" indent="-190500">
              <a:lnSpc>
                <a:spcPct val="110000"/>
              </a:lnSpc>
              <a:spcBef>
                <a:spcPts val="215"/>
              </a:spcBef>
              <a:buChar char="■"/>
              <a:tabLst>
                <a:tab pos="308610" algn="l"/>
              </a:tabLst>
            </a:pPr>
            <a:r>
              <a:rPr sz="1350" spc="-3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哈佛大学计算机科学博士，</a:t>
            </a:r>
            <a:r>
              <a:rPr sz="1350" spc="-2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2</a:t>
            </a:r>
            <a:r>
              <a:rPr sz="1350" spc="-5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0</a:t>
            </a:r>
            <a:r>
              <a:rPr sz="1350" spc="-3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多年芯片</a:t>
            </a:r>
            <a:r>
              <a:rPr sz="1350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和 </a:t>
            </a:r>
            <a:r>
              <a:rPr sz="1350" spc="3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传</a:t>
            </a:r>
            <a:r>
              <a:rPr sz="1350" spc="1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感</a:t>
            </a:r>
            <a:r>
              <a:rPr sz="1350" spc="3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器</a:t>
            </a:r>
            <a:r>
              <a:rPr sz="1350" spc="1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设</a:t>
            </a:r>
            <a:r>
              <a:rPr sz="1350" spc="3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计</a:t>
            </a:r>
            <a:r>
              <a:rPr sz="1350" spc="1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经</a:t>
            </a:r>
            <a:r>
              <a:rPr sz="1350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验</a:t>
            </a:r>
            <a:endParaRPr sz="1350">
              <a:latin typeface="黑体" panose="02010609060101010101" charset="-122"/>
              <a:cs typeface="黑体" panose="02010609060101010101" charset="-122"/>
            </a:endParaRPr>
          </a:p>
          <a:p>
            <a:pPr marL="292735" indent="-255270">
              <a:lnSpc>
                <a:spcPct val="100000"/>
              </a:lnSpc>
              <a:spcBef>
                <a:spcPts val="325"/>
              </a:spcBef>
              <a:buChar char="■"/>
              <a:tabLst>
                <a:tab pos="293370" algn="l"/>
              </a:tabLst>
            </a:pPr>
            <a:r>
              <a:rPr sz="1350" spc="-4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国家药</a:t>
            </a:r>
            <a:r>
              <a:rPr sz="1350" spc="-3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监</a:t>
            </a:r>
            <a:r>
              <a:rPr sz="1350" spc="-4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局人工智能</a:t>
            </a:r>
            <a:r>
              <a:rPr sz="1350" spc="-3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医</a:t>
            </a:r>
            <a:r>
              <a:rPr sz="1350" spc="-4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疗器械专家</a:t>
            </a:r>
            <a:r>
              <a:rPr sz="1350" spc="-3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组</a:t>
            </a:r>
            <a:r>
              <a:rPr sz="1350" spc="-4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成</a:t>
            </a:r>
            <a:r>
              <a:rPr sz="1350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员</a:t>
            </a:r>
            <a:endParaRPr sz="1350">
              <a:latin typeface="黑体" panose="02010609060101010101" charset="-122"/>
              <a:cs typeface="黑体" panose="02010609060101010101" charset="-122"/>
            </a:endParaRPr>
          </a:p>
          <a:p>
            <a:pPr marL="295910" indent="-258445">
              <a:lnSpc>
                <a:spcPct val="100000"/>
              </a:lnSpc>
              <a:spcBef>
                <a:spcPts val="145"/>
              </a:spcBef>
              <a:buChar char="■"/>
              <a:tabLst>
                <a:tab pos="296545" algn="l"/>
              </a:tabLst>
            </a:pPr>
            <a:r>
              <a:rPr sz="1350" spc="-3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人工智能医疗器械国际标准组成</a:t>
            </a:r>
            <a:r>
              <a:rPr sz="1350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员</a:t>
            </a:r>
            <a:endParaRPr sz="13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941307" y="1764792"/>
            <a:ext cx="2235707" cy="22071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8341868" y="4219955"/>
            <a:ext cx="3470910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1" spc="2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首席医学官华续</a:t>
            </a:r>
            <a:r>
              <a:rPr sz="2600" b="1" spc="-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赟</a:t>
            </a:r>
            <a:r>
              <a:rPr sz="2600" b="1" spc="-57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2600" b="1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Ph.D</a:t>
            </a:r>
            <a:endParaRPr sz="26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38819" y="4885194"/>
            <a:ext cx="3320415" cy="1955164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33045">
              <a:lnSpc>
                <a:spcPct val="100000"/>
              </a:lnSpc>
              <a:spcBef>
                <a:spcPts val="530"/>
              </a:spcBef>
            </a:pPr>
            <a:r>
              <a:rPr sz="1350" spc="-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复旦大学附属</a:t>
            </a:r>
            <a:r>
              <a:rPr sz="1350" spc="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华</a:t>
            </a:r>
            <a:r>
              <a:rPr sz="1350" spc="-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山医院手外科博</a:t>
            </a:r>
            <a:r>
              <a:rPr sz="1350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士</a:t>
            </a:r>
            <a:endParaRPr sz="1350">
              <a:latin typeface="黑体" panose="02010609060101010101" charset="-122"/>
              <a:cs typeface="黑体" panose="02010609060101010101" charset="-122"/>
            </a:endParaRPr>
          </a:p>
          <a:p>
            <a:pPr marL="233045" marR="38100" indent="-220980">
              <a:lnSpc>
                <a:spcPct val="113000"/>
              </a:lnSpc>
              <a:spcBef>
                <a:spcPts val="230"/>
              </a:spcBef>
              <a:buClr>
                <a:srgbClr val="FFFFFF"/>
              </a:buClr>
              <a:buChar char="■"/>
              <a:tabLst>
                <a:tab pos="264160" algn="l"/>
              </a:tabLst>
            </a:pPr>
            <a:r>
              <a:rPr dirty="0"/>
              <a:t>	</a:t>
            </a:r>
            <a:r>
              <a:rPr sz="1350" spc="-3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上</a:t>
            </a:r>
            <a:r>
              <a:rPr sz="1350" spc="-4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海</a:t>
            </a:r>
            <a:r>
              <a:rPr sz="1350" spc="-3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中</a:t>
            </a:r>
            <a:r>
              <a:rPr sz="1350" spc="-4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医</a:t>
            </a:r>
            <a:r>
              <a:rPr sz="1350" spc="-3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药</a:t>
            </a:r>
            <a:r>
              <a:rPr sz="1350" spc="-4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大</a:t>
            </a:r>
            <a:r>
              <a:rPr sz="1350" spc="-3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学副</a:t>
            </a:r>
            <a:r>
              <a:rPr sz="1350" spc="-4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教</a:t>
            </a:r>
            <a:r>
              <a:rPr sz="1350" spc="-3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授</a:t>
            </a:r>
            <a:r>
              <a:rPr sz="1350" spc="-4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1350" spc="-3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岳阳</a:t>
            </a:r>
            <a:r>
              <a:rPr sz="1350" spc="-4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医</a:t>
            </a:r>
            <a:r>
              <a:rPr sz="1350" spc="-3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院</a:t>
            </a:r>
            <a:r>
              <a:rPr sz="1350" spc="-4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骨</a:t>
            </a:r>
            <a:r>
              <a:rPr sz="1350" spc="-3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科</a:t>
            </a:r>
            <a:r>
              <a:rPr sz="1350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副 </a:t>
            </a:r>
            <a:r>
              <a:rPr sz="1350" spc="4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主任</a:t>
            </a:r>
            <a:r>
              <a:rPr sz="1350" spc="3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医</a:t>
            </a:r>
            <a:r>
              <a:rPr sz="1350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师</a:t>
            </a:r>
            <a:endParaRPr sz="1350">
              <a:latin typeface="黑体" panose="02010609060101010101" charset="-122"/>
              <a:cs typeface="黑体" panose="02010609060101010101" charset="-122"/>
            </a:endParaRPr>
          </a:p>
          <a:p>
            <a:pPr marL="233045" marR="5080" indent="-220980">
              <a:lnSpc>
                <a:spcPct val="107000"/>
              </a:lnSpc>
              <a:spcBef>
                <a:spcPts val="225"/>
              </a:spcBef>
              <a:buClr>
                <a:srgbClr val="FFFFFF"/>
              </a:buClr>
              <a:buChar char="■"/>
              <a:tabLst>
                <a:tab pos="276860" algn="l"/>
              </a:tabLst>
            </a:pPr>
            <a:r>
              <a:rPr dirty="0"/>
              <a:t>	</a:t>
            </a:r>
            <a:r>
              <a:rPr sz="1350" spc="-3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中</a:t>
            </a:r>
            <a:r>
              <a:rPr sz="1350" spc="-2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国</a:t>
            </a:r>
            <a:r>
              <a:rPr sz="1350" spc="-3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康</a:t>
            </a:r>
            <a:r>
              <a:rPr sz="1350" spc="-2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复</a:t>
            </a:r>
            <a:r>
              <a:rPr sz="1350" spc="-3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医师</a:t>
            </a:r>
            <a:r>
              <a:rPr sz="1350" spc="-2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协</a:t>
            </a:r>
            <a:r>
              <a:rPr sz="1350" spc="-3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会</a:t>
            </a:r>
            <a:r>
              <a:rPr sz="1350" spc="-2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脑</a:t>
            </a:r>
            <a:r>
              <a:rPr sz="1350" spc="-3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功</a:t>
            </a:r>
            <a:r>
              <a:rPr sz="1350" spc="-2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能</a:t>
            </a:r>
            <a:r>
              <a:rPr sz="1350" spc="-3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检测</a:t>
            </a:r>
            <a:r>
              <a:rPr sz="1350" spc="-2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与</a:t>
            </a:r>
            <a:r>
              <a:rPr sz="1350" spc="-3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调</a:t>
            </a:r>
            <a:r>
              <a:rPr sz="1350" spc="-2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控</a:t>
            </a:r>
            <a:r>
              <a:rPr sz="1350" spc="-3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专</a:t>
            </a:r>
            <a:r>
              <a:rPr sz="1350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业 </a:t>
            </a:r>
            <a:r>
              <a:rPr sz="1350" spc="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委</a:t>
            </a:r>
            <a:r>
              <a:rPr sz="1350" spc="1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员</a:t>
            </a:r>
            <a:r>
              <a:rPr sz="1350" spc="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会青</a:t>
            </a:r>
            <a:r>
              <a:rPr sz="1350" spc="1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年</a:t>
            </a:r>
            <a:r>
              <a:rPr sz="1350" spc="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委员</a:t>
            </a:r>
            <a:r>
              <a:rPr sz="1350" spc="1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会</a:t>
            </a:r>
            <a:r>
              <a:rPr sz="1350" spc="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副主</a:t>
            </a:r>
            <a:r>
              <a:rPr sz="1350" spc="1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任</a:t>
            </a:r>
            <a:r>
              <a:rPr sz="1350" spc="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委</a:t>
            </a:r>
            <a:r>
              <a:rPr sz="1350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员</a:t>
            </a:r>
            <a:endParaRPr sz="1350">
              <a:latin typeface="黑体" panose="02010609060101010101" charset="-122"/>
              <a:cs typeface="黑体" panose="02010609060101010101" charset="-122"/>
            </a:endParaRPr>
          </a:p>
          <a:p>
            <a:pPr marL="233045" marR="48895">
              <a:lnSpc>
                <a:spcPct val="108000"/>
              </a:lnSpc>
              <a:spcBef>
                <a:spcPts val="325"/>
              </a:spcBef>
            </a:pPr>
            <a:r>
              <a:rPr sz="1350" spc="1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发表</a:t>
            </a:r>
            <a:r>
              <a:rPr sz="1350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SCl</a:t>
            </a:r>
            <a:r>
              <a:rPr sz="1350" spc="1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论文</a:t>
            </a:r>
            <a:r>
              <a:rPr sz="1350" spc="2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60</a:t>
            </a:r>
            <a:r>
              <a:rPr sz="1350" spc="1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余篇，</a:t>
            </a:r>
            <a:r>
              <a:rPr sz="1350" spc="3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总</a:t>
            </a:r>
            <a:r>
              <a:rPr sz="1350" spc="1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影响因子大</a:t>
            </a:r>
            <a:r>
              <a:rPr sz="1350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于 </a:t>
            </a:r>
            <a:r>
              <a:rPr sz="1350" spc="-2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100分，</a:t>
            </a:r>
            <a:r>
              <a:rPr sz="1350" spc="-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最</a:t>
            </a:r>
            <a:r>
              <a:rPr sz="1350" spc="-2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高论著</a:t>
            </a:r>
            <a:r>
              <a:rPr sz="1350" spc="-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发</a:t>
            </a:r>
            <a:r>
              <a:rPr sz="1350" spc="-2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表在国</a:t>
            </a:r>
            <a:r>
              <a:rPr sz="1350" spc="-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际</a:t>
            </a:r>
            <a:r>
              <a:rPr sz="1350" spc="-2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四大医</a:t>
            </a:r>
            <a:r>
              <a:rPr sz="1350" spc="-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学</a:t>
            </a:r>
            <a:r>
              <a:rPr sz="1350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期 </a:t>
            </a:r>
            <a:r>
              <a:rPr sz="1350" spc="-4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刊</a:t>
            </a:r>
            <a:r>
              <a:rPr sz="1350" spc="-5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《</a:t>
            </a:r>
            <a:r>
              <a:rPr sz="1350" spc="-3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New</a:t>
            </a:r>
            <a:r>
              <a:rPr sz="1350" spc="6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350" spc="-4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England Journal</a:t>
            </a:r>
            <a:r>
              <a:rPr sz="1350" spc="-5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350" spc="-1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of</a:t>
            </a:r>
            <a:r>
              <a:rPr sz="1350" spc="-5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350" spc="-5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Medicine</a:t>
            </a:r>
            <a:r>
              <a:rPr sz="1350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》</a:t>
            </a:r>
            <a:endParaRPr sz="13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260059" y="4255008"/>
            <a:ext cx="3348354" cy="1906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255520" algn="l"/>
              </a:tabLst>
            </a:pPr>
            <a:r>
              <a:rPr sz="2300" b="1" spc="-2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首</a:t>
            </a:r>
            <a:r>
              <a:rPr sz="2300" b="1" spc="-20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席</a:t>
            </a:r>
            <a:r>
              <a:rPr sz="2300" b="1" spc="-2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政府</a:t>
            </a:r>
            <a:r>
              <a:rPr sz="2300" b="1" spc="-20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关</a:t>
            </a:r>
            <a:r>
              <a:rPr sz="2300" b="1" spc="-2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系</a:t>
            </a:r>
            <a:r>
              <a:rPr sz="2300" b="1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官	刘 广</a:t>
            </a:r>
            <a:r>
              <a:rPr sz="2300" b="1" spc="-83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2300" b="1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龙</a:t>
            </a:r>
            <a:endParaRPr sz="2300">
              <a:latin typeface="黑体" panose="02010609060101010101" charset="-122"/>
              <a:cs typeface="黑体" panose="02010609060101010101" charset="-122"/>
            </a:endParaRPr>
          </a:p>
          <a:p>
            <a:pPr marL="236220" marR="370840">
              <a:lnSpc>
                <a:spcPct val="130000"/>
              </a:lnSpc>
              <a:spcBef>
                <a:spcPts val="2065"/>
              </a:spcBef>
            </a:pPr>
            <a:r>
              <a:rPr sz="1350" spc="-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20多年上海市科</a:t>
            </a:r>
            <a:r>
              <a:rPr sz="1350" spc="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学</a:t>
            </a:r>
            <a:r>
              <a:rPr sz="1350" spc="-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技术委员项目审</a:t>
            </a:r>
            <a:r>
              <a:rPr sz="1350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评 </a:t>
            </a:r>
            <a:r>
              <a:rPr sz="1350" spc="-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和</a:t>
            </a:r>
            <a:r>
              <a:rPr sz="1350" spc="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政</a:t>
            </a:r>
            <a:r>
              <a:rPr sz="1350" spc="-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策</a:t>
            </a:r>
            <a:r>
              <a:rPr sz="1350" spc="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制</a:t>
            </a:r>
            <a:r>
              <a:rPr sz="1350" spc="-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定</a:t>
            </a:r>
            <a:r>
              <a:rPr sz="1350" spc="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领</a:t>
            </a:r>
            <a:r>
              <a:rPr sz="1350" spc="-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导</a:t>
            </a:r>
            <a:r>
              <a:rPr sz="1350" spc="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工</a:t>
            </a:r>
            <a:r>
              <a:rPr sz="1350" spc="-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作</a:t>
            </a:r>
            <a:r>
              <a:rPr sz="1350" spc="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经</a:t>
            </a:r>
            <a:r>
              <a:rPr sz="1350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验</a:t>
            </a:r>
            <a:endParaRPr sz="1350">
              <a:latin typeface="黑体" panose="02010609060101010101" charset="-122"/>
              <a:cs typeface="黑体" panose="02010609060101010101" charset="-122"/>
            </a:endParaRPr>
          </a:p>
          <a:p>
            <a:pPr marL="236220" marR="332740">
              <a:lnSpc>
                <a:spcPct val="115000"/>
              </a:lnSpc>
              <a:spcBef>
                <a:spcPts val="25"/>
              </a:spcBef>
            </a:pPr>
            <a:r>
              <a:rPr sz="1350" spc="1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科</a:t>
            </a:r>
            <a:r>
              <a:rPr sz="1350" spc="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技</a:t>
            </a:r>
            <a:r>
              <a:rPr sz="1350" spc="1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和生物</a:t>
            </a:r>
            <a:r>
              <a:rPr sz="1350" spc="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医</a:t>
            </a:r>
            <a:r>
              <a:rPr sz="1350" spc="1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药领域</a:t>
            </a:r>
            <a:r>
              <a:rPr sz="1350" spc="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政</a:t>
            </a:r>
            <a:r>
              <a:rPr sz="1350" spc="1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府法规</a:t>
            </a:r>
            <a:r>
              <a:rPr sz="1350" spc="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政</a:t>
            </a:r>
            <a:r>
              <a:rPr sz="1350" spc="1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策</a:t>
            </a:r>
            <a:r>
              <a:rPr sz="1350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专 </a:t>
            </a:r>
            <a:r>
              <a:rPr sz="1350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家</a:t>
            </a:r>
            <a:endParaRPr sz="1350">
              <a:latin typeface="黑体" panose="02010609060101010101" charset="-122"/>
              <a:cs typeface="黑体" panose="02010609060101010101" charset="-122"/>
            </a:endParaRPr>
          </a:p>
          <a:p>
            <a:pPr marL="236220">
              <a:lnSpc>
                <a:spcPct val="100000"/>
              </a:lnSpc>
              <a:spcBef>
                <a:spcPts val="420"/>
              </a:spcBef>
            </a:pPr>
            <a:r>
              <a:rPr sz="1350" spc="3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负</a:t>
            </a:r>
            <a:r>
              <a:rPr sz="1350" spc="4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责</a:t>
            </a:r>
            <a:r>
              <a:rPr sz="1350" spc="3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政</a:t>
            </a:r>
            <a:r>
              <a:rPr sz="1350" spc="4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府</a:t>
            </a:r>
            <a:r>
              <a:rPr sz="1350" spc="3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资源</a:t>
            </a:r>
            <a:r>
              <a:rPr sz="1350" spc="4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对</a:t>
            </a:r>
            <a:r>
              <a:rPr sz="1350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接</a:t>
            </a:r>
            <a:endParaRPr sz="13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44016" y="7769338"/>
            <a:ext cx="1869439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180" dirty="0">
                <a:solidFill>
                  <a:srgbClr val="002BDB"/>
                </a:solidFill>
                <a:latin typeface="Arial" panose="020B0604020202020204"/>
                <a:cs typeface="Arial" panose="020B0604020202020204"/>
              </a:rPr>
              <a:t>Q</a:t>
            </a:r>
            <a:r>
              <a:rPr sz="3200" b="1" spc="-195" dirty="0">
                <a:solidFill>
                  <a:srgbClr val="002BDB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3200" b="1" spc="-190" dirty="0">
                <a:solidFill>
                  <a:srgbClr val="002BDB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200" b="1" spc="-195" dirty="0">
                <a:solidFill>
                  <a:srgbClr val="002BDB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3200" b="1" spc="-200" dirty="0">
                <a:solidFill>
                  <a:srgbClr val="002BDB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3200" b="1" spc="-195" dirty="0">
                <a:solidFill>
                  <a:srgbClr val="002BDB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3200" b="1" spc="-190" dirty="0">
                <a:solidFill>
                  <a:srgbClr val="002BDB"/>
                </a:solidFill>
                <a:latin typeface="Arial" panose="020B0604020202020204"/>
                <a:cs typeface="Arial" panose="020B0604020202020204"/>
              </a:rPr>
              <a:t>w</a:t>
            </a:r>
            <a:r>
              <a:rPr sz="3200" b="1" dirty="0">
                <a:solidFill>
                  <a:srgbClr val="002BDB"/>
                </a:solidFill>
                <a:latin typeface="Arial" panose="020B0604020202020204"/>
                <a:cs typeface="Arial" panose="020B0604020202020204"/>
              </a:rPr>
              <a:t>w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174492" y="7668768"/>
            <a:ext cx="705611" cy="6979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4039615" y="7832090"/>
            <a:ext cx="1160145" cy="410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760"/>
              </a:lnSpc>
              <a:spcBef>
                <a:spcPts val="95"/>
              </a:spcBef>
            </a:pPr>
            <a:r>
              <a:rPr sz="1600" b="1" spc="-20" dirty="0">
                <a:latin typeface="Arial" panose="020B0604020202020204"/>
                <a:cs typeface="Arial" panose="020B0604020202020204"/>
              </a:rPr>
              <a:t>HARVARD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239395">
              <a:lnSpc>
                <a:spcPts val="1280"/>
              </a:lnSpc>
            </a:pPr>
            <a:r>
              <a:rPr sz="1200" b="1" spc="-45" dirty="0">
                <a:latin typeface="Times New Roman" panose="02020603050405020304"/>
                <a:cs typeface="Times New Roman" panose="02020603050405020304"/>
              </a:rPr>
              <a:t>UNIVERSITY</a:t>
            </a:r>
            <a:endParaRPr sz="1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708903" y="7642859"/>
            <a:ext cx="762000" cy="7421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7236968" y="7859394"/>
            <a:ext cx="111696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50" dirty="0">
                <a:latin typeface="黑体" panose="02010609060101010101" charset="-122"/>
                <a:cs typeface="黑体" panose="02010609060101010101" charset="-122"/>
              </a:rPr>
              <a:t>瑞</a:t>
            </a:r>
            <a:r>
              <a:rPr sz="2100" b="1" spc="60" dirty="0">
                <a:latin typeface="黑体" panose="02010609060101010101" charset="-122"/>
                <a:cs typeface="黑体" panose="02010609060101010101" charset="-122"/>
              </a:rPr>
              <a:t>金</a:t>
            </a:r>
            <a:r>
              <a:rPr sz="2100" b="1" spc="50" dirty="0">
                <a:latin typeface="黑体" panose="02010609060101010101" charset="-122"/>
                <a:cs typeface="黑体" panose="02010609060101010101" charset="-122"/>
              </a:rPr>
              <a:t>医</a:t>
            </a:r>
            <a:r>
              <a:rPr sz="2100" b="1" spc="-10" dirty="0">
                <a:latin typeface="黑体" panose="02010609060101010101" charset="-122"/>
                <a:cs typeface="黑体" panose="02010609060101010101" charset="-122"/>
              </a:rPr>
              <a:t>院</a:t>
            </a:r>
            <a:endParaRPr sz="21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336023" y="7859268"/>
            <a:ext cx="1588007" cy="2590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298935" y="7725156"/>
            <a:ext cx="1383792" cy="5901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3371067" y="7748765"/>
            <a:ext cx="1775460" cy="522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7780">
              <a:lnSpc>
                <a:spcPct val="121000"/>
              </a:lnSpc>
              <a:spcBef>
                <a:spcPts val="100"/>
              </a:spcBef>
            </a:pPr>
            <a:r>
              <a:rPr sz="1350" b="1" spc="5" dirty="0">
                <a:solidFill>
                  <a:srgbClr val="175CC2"/>
                </a:solidFill>
                <a:latin typeface="黑体" panose="02010609060101010101" charset="-122"/>
                <a:cs typeface="黑体" panose="02010609060101010101" charset="-122"/>
              </a:rPr>
              <a:t>上海</a:t>
            </a:r>
            <a:r>
              <a:rPr sz="1350" b="1" spc="-5" dirty="0">
                <a:solidFill>
                  <a:srgbClr val="175CC2"/>
                </a:solidFill>
                <a:latin typeface="黑体" panose="02010609060101010101" charset="-122"/>
                <a:cs typeface="黑体" panose="02010609060101010101" charset="-122"/>
              </a:rPr>
              <a:t>市</a:t>
            </a:r>
            <a:r>
              <a:rPr sz="1350" b="1" spc="5" dirty="0">
                <a:solidFill>
                  <a:srgbClr val="175CC2"/>
                </a:solidFill>
                <a:latin typeface="黑体" panose="02010609060101010101" charset="-122"/>
                <a:cs typeface="黑体" panose="02010609060101010101" charset="-122"/>
              </a:rPr>
              <a:t>科学技</a:t>
            </a:r>
            <a:r>
              <a:rPr sz="1350" b="1" spc="-5" dirty="0">
                <a:solidFill>
                  <a:srgbClr val="175CC2"/>
                </a:solidFill>
                <a:latin typeface="黑体" panose="02010609060101010101" charset="-122"/>
                <a:cs typeface="黑体" panose="02010609060101010101" charset="-122"/>
              </a:rPr>
              <a:t>术</a:t>
            </a:r>
            <a:r>
              <a:rPr sz="1350" b="1" spc="5" dirty="0">
                <a:solidFill>
                  <a:srgbClr val="175CC2"/>
                </a:solidFill>
                <a:latin typeface="黑体" panose="02010609060101010101" charset="-122"/>
                <a:cs typeface="黑体" panose="02010609060101010101" charset="-122"/>
              </a:rPr>
              <a:t>委员</a:t>
            </a:r>
            <a:r>
              <a:rPr sz="1350" b="1" spc="-10" dirty="0">
                <a:solidFill>
                  <a:srgbClr val="175CC2"/>
                </a:solidFill>
                <a:latin typeface="黑体" panose="02010609060101010101" charset="-122"/>
                <a:cs typeface="黑体" panose="02010609060101010101" charset="-122"/>
              </a:rPr>
              <a:t>会  </a:t>
            </a:r>
            <a:r>
              <a:rPr sz="1350" b="1" spc="60" dirty="0">
                <a:latin typeface="黑体" panose="02010609060101010101" charset="-122"/>
                <a:cs typeface="黑体" panose="02010609060101010101" charset="-122"/>
              </a:rPr>
              <a:t>(</a:t>
            </a:r>
            <a:r>
              <a:rPr sz="1350" b="1" spc="55" dirty="0">
                <a:latin typeface="黑体" panose="02010609060101010101" charset="-122"/>
                <a:cs typeface="黑体" panose="02010609060101010101" charset="-122"/>
              </a:rPr>
              <a:t>上海市外国专家</a:t>
            </a:r>
            <a:r>
              <a:rPr sz="1350" b="1" spc="40" dirty="0">
                <a:latin typeface="黑体" panose="02010609060101010101" charset="-122"/>
                <a:cs typeface="黑体" panose="02010609060101010101" charset="-122"/>
              </a:rPr>
              <a:t>局</a:t>
            </a:r>
            <a:r>
              <a:rPr sz="1350" b="1" spc="-10" dirty="0">
                <a:latin typeface="黑体" panose="02010609060101010101" charset="-122"/>
                <a:cs typeface="黑体" panose="02010609060101010101" charset="-122"/>
              </a:rPr>
              <a:t>)</a:t>
            </a:r>
            <a:endParaRPr sz="13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675119" y="7693152"/>
            <a:ext cx="577596" cy="6720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686800" y="7728204"/>
            <a:ext cx="597407" cy="6294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711200" y="8437149"/>
            <a:ext cx="2143760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70"/>
              </a:lnSpc>
              <a:tabLst>
                <a:tab pos="833755" algn="l"/>
              </a:tabLst>
            </a:pPr>
            <a:r>
              <a:rPr sz="2300" b="1" spc="-15" dirty="0">
                <a:solidFill>
                  <a:srgbClr val="EF8000"/>
                </a:solidFill>
                <a:latin typeface="Arial" panose="020B0604020202020204"/>
                <a:cs typeface="Arial" panose="020B0604020202020204"/>
              </a:rPr>
              <a:t>CEC	</a:t>
            </a:r>
            <a:r>
              <a:rPr sz="2300" b="1" spc="-25" dirty="0">
                <a:latin typeface="Arial" panose="020B0604020202020204"/>
                <a:cs typeface="Arial" panose="020B0604020202020204"/>
              </a:rPr>
              <a:t>CAPITAL</a:t>
            </a:r>
            <a:endParaRPr sz="2300">
              <a:latin typeface="Arial" panose="020B0604020202020204"/>
              <a:cs typeface="Arial" panose="020B0604020202020204"/>
            </a:endParaRPr>
          </a:p>
          <a:p>
            <a:pPr marL="20320">
              <a:lnSpc>
                <a:spcPts val="1380"/>
              </a:lnSpc>
              <a:tabLst>
                <a:tab pos="1965960" algn="l"/>
              </a:tabLst>
            </a:pP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易</a:t>
            </a:r>
            <a:r>
              <a:rPr sz="1300" b="1" spc="19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凯</a:t>
            </a:r>
            <a:r>
              <a:rPr sz="1300" b="1" spc="24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资</a:t>
            </a:r>
            <a:r>
              <a:rPr sz="1300" b="1" spc="229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本</a:t>
            </a:r>
            <a:r>
              <a:rPr sz="1300" b="1" spc="18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有</a:t>
            </a:r>
            <a:r>
              <a:rPr sz="1300" b="1" spc="26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限</a:t>
            </a:r>
            <a:r>
              <a:rPr sz="1300" b="1" spc="14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公</a:t>
            </a:r>
            <a:r>
              <a:rPr sz="1300" b="1" dirty="0">
                <a:latin typeface="楷体" panose="02010609060101010101" charset="-122"/>
                <a:cs typeface="楷体" panose="02010609060101010101" charset="-122"/>
              </a:rPr>
              <a:t>	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司</a:t>
            </a:r>
            <a:endParaRPr sz="1300">
              <a:latin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8380" y="754380"/>
            <a:ext cx="627253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325" dirty="0"/>
              <a:t>业内</a:t>
            </a:r>
            <a:r>
              <a:rPr sz="3200" spc="310" dirty="0"/>
              <a:t>顶</a:t>
            </a:r>
            <a:r>
              <a:rPr sz="3200" spc="325" dirty="0"/>
              <a:t>级的医学</a:t>
            </a:r>
            <a:r>
              <a:rPr sz="3200" spc="310" dirty="0"/>
              <a:t>专</a:t>
            </a:r>
            <a:r>
              <a:rPr sz="3200" spc="325" dirty="0"/>
              <a:t>家和市</a:t>
            </a:r>
            <a:r>
              <a:rPr sz="3200" spc="310" dirty="0"/>
              <a:t>场</a:t>
            </a:r>
            <a:r>
              <a:rPr sz="3200" spc="325" dirty="0"/>
              <a:t>资</a:t>
            </a:r>
            <a:r>
              <a:rPr sz="3200" spc="-10" dirty="0"/>
              <a:t>源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13685519" y="317500"/>
            <a:ext cx="2087880" cy="6014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177250" y="886968"/>
            <a:ext cx="1171575" cy="377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70" dirty="0">
                <a:latin typeface="黑体" panose="02010609060101010101" charset="-122"/>
                <a:cs typeface="黑体" panose="02010609060101010101" charset="-122"/>
              </a:rPr>
              <a:t>傲</a:t>
            </a:r>
            <a:r>
              <a:rPr sz="2300" b="1" spc="-80" dirty="0">
                <a:latin typeface="黑体" panose="02010609060101010101" charset="-122"/>
                <a:cs typeface="黑体" panose="02010609060101010101" charset="-122"/>
              </a:rPr>
              <a:t>意</a:t>
            </a:r>
            <a:r>
              <a:rPr sz="2300" b="1" spc="-70" dirty="0">
                <a:latin typeface="黑体" panose="02010609060101010101" charset="-122"/>
                <a:cs typeface="黑体" panose="02010609060101010101" charset="-122"/>
              </a:rPr>
              <a:t>科</a:t>
            </a:r>
            <a:r>
              <a:rPr sz="2300" b="1" spc="-5" dirty="0">
                <a:latin typeface="黑体" panose="02010609060101010101" charset="-122"/>
                <a:cs typeface="黑体" panose="02010609060101010101" charset="-122"/>
              </a:rPr>
              <a:t>技</a:t>
            </a:r>
            <a:endParaRPr sz="23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10788" y="2336279"/>
            <a:ext cx="4667885" cy="42557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600" dirty="0">
                <a:solidFill>
                  <a:srgbClr val="F84900"/>
                </a:solidFill>
                <a:latin typeface="黑体" panose="02010609060101010101" charset="-122"/>
                <a:cs typeface="黑体" panose="02010609060101010101" charset="-122"/>
              </a:rPr>
              <a:t>徐建</a:t>
            </a:r>
            <a:r>
              <a:rPr sz="3200" b="1" spc="-330" dirty="0">
                <a:solidFill>
                  <a:srgbClr val="F84900"/>
                </a:solidFill>
                <a:latin typeface="黑体" panose="02010609060101010101" charset="-122"/>
                <a:cs typeface="黑体" panose="02010609060101010101" charset="-122"/>
              </a:rPr>
              <a:t>光</a:t>
            </a:r>
            <a:r>
              <a:rPr sz="3200" b="1" spc="700" dirty="0">
                <a:solidFill>
                  <a:srgbClr val="F84900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3200" b="1" spc="-600" dirty="0">
                <a:solidFill>
                  <a:srgbClr val="0F246E"/>
                </a:solidFill>
                <a:latin typeface="黑体" panose="02010609060101010101" charset="-122"/>
                <a:cs typeface="黑体" panose="02010609060101010101" charset="-122"/>
              </a:rPr>
              <a:t>首席医学</a:t>
            </a:r>
            <a:r>
              <a:rPr sz="3200" b="1" spc="-590" dirty="0">
                <a:solidFill>
                  <a:srgbClr val="0F246E"/>
                </a:solidFill>
                <a:latin typeface="黑体" panose="02010609060101010101" charset="-122"/>
                <a:cs typeface="黑体" panose="02010609060101010101" charset="-122"/>
              </a:rPr>
              <a:t>顾</a:t>
            </a:r>
            <a:r>
              <a:rPr sz="3200" b="1" spc="-330" dirty="0">
                <a:solidFill>
                  <a:srgbClr val="0F246E"/>
                </a:solidFill>
                <a:latin typeface="黑体" panose="02010609060101010101" charset="-122"/>
                <a:cs typeface="黑体" panose="02010609060101010101" charset="-122"/>
              </a:rPr>
              <a:t>问</a:t>
            </a:r>
            <a:endParaRPr sz="3200">
              <a:latin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285115" marR="5080">
              <a:lnSpc>
                <a:spcPct val="109000"/>
              </a:lnSpc>
              <a:spcBef>
                <a:spcPts val="5"/>
              </a:spcBef>
            </a:pPr>
            <a:r>
              <a:rPr sz="1700" spc="-7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教授</a:t>
            </a:r>
            <a:r>
              <a:rPr sz="1700" spc="-6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、</a:t>
            </a:r>
            <a:r>
              <a:rPr sz="1700" spc="-7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主任医</a:t>
            </a:r>
            <a:r>
              <a:rPr sz="1700" spc="-6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师</a:t>
            </a:r>
            <a:r>
              <a:rPr sz="1700" spc="-7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、博士</a:t>
            </a:r>
            <a:r>
              <a:rPr sz="1700" spc="-6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生</a:t>
            </a:r>
            <a:r>
              <a:rPr sz="1700" spc="-7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导师。</a:t>
            </a:r>
            <a:r>
              <a:rPr sz="1700" spc="-6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现</a:t>
            </a:r>
            <a:r>
              <a:rPr sz="1700" spc="-7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任上海</a:t>
            </a:r>
            <a:r>
              <a:rPr sz="1700" spc="-6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中</a:t>
            </a:r>
            <a:r>
              <a:rPr sz="1700" spc="-7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医</a:t>
            </a:r>
            <a:r>
              <a:rPr sz="170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药 </a:t>
            </a:r>
            <a:r>
              <a:rPr sz="1700" spc="-6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大</a:t>
            </a:r>
            <a:r>
              <a:rPr sz="1700" spc="-7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学</a:t>
            </a:r>
            <a:r>
              <a:rPr sz="1700" spc="-6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校长</a:t>
            </a:r>
            <a:r>
              <a:rPr sz="1700" spc="-7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1700" spc="-6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康复</a:t>
            </a:r>
            <a:r>
              <a:rPr sz="1700" spc="-7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医</a:t>
            </a:r>
            <a:r>
              <a:rPr sz="1700" spc="-6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学院</a:t>
            </a:r>
            <a:r>
              <a:rPr sz="1700" spc="-4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Pl;</a:t>
            </a:r>
            <a:r>
              <a:rPr sz="1700" spc="-43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700" spc="-6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复</a:t>
            </a:r>
            <a:r>
              <a:rPr sz="1700" spc="-7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旦</a:t>
            </a:r>
            <a:r>
              <a:rPr sz="1700" spc="-6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大学</a:t>
            </a:r>
            <a:r>
              <a:rPr sz="1700" spc="-7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附</a:t>
            </a:r>
            <a:r>
              <a:rPr sz="1700" spc="-6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属华</a:t>
            </a:r>
            <a:r>
              <a:rPr sz="1700" spc="-7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山</a:t>
            </a:r>
            <a:r>
              <a:rPr sz="1700" spc="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医 </a:t>
            </a:r>
            <a:r>
              <a:rPr sz="1700" spc="-9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院</a:t>
            </a:r>
            <a:r>
              <a:rPr sz="1700" spc="-10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手</a:t>
            </a:r>
            <a:r>
              <a:rPr sz="1700" spc="-9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外科副</a:t>
            </a:r>
            <a:r>
              <a:rPr sz="1700" spc="-10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主</a:t>
            </a:r>
            <a:r>
              <a:rPr sz="1700" spc="-9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任；上</a:t>
            </a:r>
            <a:r>
              <a:rPr sz="1700" spc="-10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海</a:t>
            </a:r>
            <a:r>
              <a:rPr sz="1700" spc="-9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市手外</a:t>
            </a:r>
            <a:r>
              <a:rPr sz="1700" spc="-10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科</a:t>
            </a:r>
            <a:r>
              <a:rPr sz="1700" spc="-9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研究所</a:t>
            </a:r>
            <a:r>
              <a:rPr sz="1700" spc="-10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副</a:t>
            </a:r>
            <a:r>
              <a:rPr sz="1700" spc="-9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所长</a:t>
            </a:r>
            <a:r>
              <a:rPr sz="1700" spc="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；  </a:t>
            </a:r>
            <a:r>
              <a:rPr sz="1700" spc="-8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中华医学会副会长；中国医师协会手外科医师</a:t>
            </a:r>
            <a:r>
              <a:rPr sz="1700" spc="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分 </a:t>
            </a:r>
            <a:r>
              <a:rPr sz="1700" spc="-10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会</a:t>
            </a:r>
            <a:r>
              <a:rPr sz="1700" spc="-9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会</a:t>
            </a:r>
            <a:r>
              <a:rPr sz="1700" spc="-10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长；</a:t>
            </a:r>
            <a:r>
              <a:rPr sz="1700" spc="-9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上</a:t>
            </a:r>
            <a:r>
              <a:rPr sz="1700" spc="-10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海市</a:t>
            </a:r>
            <a:r>
              <a:rPr sz="1700" spc="-9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医</a:t>
            </a:r>
            <a:r>
              <a:rPr sz="1700" spc="-10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学会</a:t>
            </a:r>
            <a:r>
              <a:rPr sz="1700" spc="-9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会</a:t>
            </a:r>
            <a:r>
              <a:rPr sz="1700" spc="-10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长等</a:t>
            </a:r>
            <a:r>
              <a:rPr sz="1700" spc="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。</a:t>
            </a:r>
            <a:endParaRPr sz="1700">
              <a:latin typeface="黑体" panose="02010609060101010101" charset="-122"/>
              <a:cs typeface="黑体" panose="02010609060101010101" charset="-122"/>
            </a:endParaRPr>
          </a:p>
          <a:p>
            <a:pPr marL="285115" marR="55245">
              <a:lnSpc>
                <a:spcPct val="108000"/>
              </a:lnSpc>
              <a:spcBef>
                <a:spcPts val="1175"/>
              </a:spcBef>
            </a:pPr>
            <a:r>
              <a:rPr sz="1700" spc="-8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师</a:t>
            </a:r>
            <a:r>
              <a:rPr sz="1700" spc="-9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承</a:t>
            </a:r>
            <a:r>
              <a:rPr sz="1700" spc="-8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中</a:t>
            </a:r>
            <a:r>
              <a:rPr sz="1700" spc="-9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国</a:t>
            </a:r>
            <a:r>
              <a:rPr sz="1700" spc="-8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工</a:t>
            </a:r>
            <a:r>
              <a:rPr sz="1700" spc="-9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程</a:t>
            </a:r>
            <a:r>
              <a:rPr sz="1700" spc="-8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院院</a:t>
            </a:r>
            <a:r>
              <a:rPr sz="1700" spc="-9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士</a:t>
            </a:r>
            <a:r>
              <a:rPr sz="1700" spc="-8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顾</a:t>
            </a:r>
            <a:r>
              <a:rPr sz="1700" spc="-9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玉</a:t>
            </a:r>
            <a:r>
              <a:rPr sz="1700" spc="-8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东教</a:t>
            </a:r>
            <a:r>
              <a:rPr sz="1700" spc="-9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授</a:t>
            </a:r>
            <a:r>
              <a:rPr sz="1700" spc="-8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1700" spc="-9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长</a:t>
            </a:r>
            <a:r>
              <a:rPr sz="1700" spc="-8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期</a:t>
            </a:r>
            <a:r>
              <a:rPr sz="1700" spc="-9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从</a:t>
            </a:r>
            <a:r>
              <a:rPr sz="1700" spc="-8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事神</a:t>
            </a:r>
            <a:r>
              <a:rPr sz="170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经 </a:t>
            </a:r>
            <a:r>
              <a:rPr sz="1700" spc="-8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损</a:t>
            </a:r>
            <a:r>
              <a:rPr sz="1700" spc="-7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伤</a:t>
            </a:r>
            <a:r>
              <a:rPr sz="1700" spc="-8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后</a:t>
            </a:r>
            <a:r>
              <a:rPr sz="1700" spc="-7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瘫</a:t>
            </a:r>
            <a:r>
              <a:rPr sz="1700" spc="-8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痪肢</a:t>
            </a:r>
            <a:r>
              <a:rPr sz="1700" spc="-7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体</a:t>
            </a:r>
            <a:r>
              <a:rPr sz="1700" spc="-8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功</a:t>
            </a:r>
            <a:r>
              <a:rPr sz="1700" spc="-7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能</a:t>
            </a:r>
            <a:r>
              <a:rPr sz="1700" spc="-8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重</a:t>
            </a:r>
            <a:r>
              <a:rPr sz="1700" spc="-7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建</a:t>
            </a:r>
            <a:r>
              <a:rPr sz="1700" spc="-8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研</a:t>
            </a:r>
            <a:r>
              <a:rPr sz="1700" spc="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究</a:t>
            </a:r>
            <a:endParaRPr sz="1700">
              <a:latin typeface="黑体" panose="02010609060101010101" charset="-122"/>
              <a:cs typeface="黑体" panose="02010609060101010101" charset="-122"/>
            </a:endParaRPr>
          </a:p>
          <a:p>
            <a:pPr marL="285115" marR="53340" algn="just">
              <a:lnSpc>
                <a:spcPct val="105000"/>
              </a:lnSpc>
              <a:spcBef>
                <a:spcPts val="1075"/>
              </a:spcBef>
            </a:pPr>
            <a:r>
              <a:rPr sz="1700" spc="-4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主持科</a:t>
            </a:r>
            <a:r>
              <a:rPr sz="1700" spc="-3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技</a:t>
            </a:r>
            <a:r>
              <a:rPr sz="1700" spc="-4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部国家重点</a:t>
            </a:r>
            <a:r>
              <a:rPr sz="1700" spc="-3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研</a:t>
            </a:r>
            <a:r>
              <a:rPr sz="1700" spc="-4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发计划</a:t>
            </a:r>
            <a:r>
              <a:rPr sz="1700" spc="-4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1</a:t>
            </a:r>
            <a:r>
              <a:rPr sz="1700" spc="-4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项、国</a:t>
            </a:r>
            <a:r>
              <a:rPr sz="1700" spc="-3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自</a:t>
            </a:r>
            <a:r>
              <a:rPr sz="1700" spc="-4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然面</a:t>
            </a:r>
            <a:r>
              <a:rPr sz="170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上 </a:t>
            </a:r>
            <a:r>
              <a:rPr sz="170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项</a:t>
            </a:r>
            <a:r>
              <a:rPr sz="1700" spc="-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目</a:t>
            </a:r>
            <a:r>
              <a:rPr sz="1700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5</a:t>
            </a:r>
            <a:r>
              <a:rPr sz="170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项</a:t>
            </a:r>
            <a:r>
              <a:rPr sz="1700" spc="-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、</a:t>
            </a:r>
            <a:r>
              <a:rPr sz="170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省</a:t>
            </a:r>
            <a:r>
              <a:rPr sz="1700" spc="-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部</a:t>
            </a:r>
            <a:r>
              <a:rPr sz="170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级课</a:t>
            </a:r>
            <a:r>
              <a:rPr sz="1700" spc="-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题10</a:t>
            </a:r>
            <a:r>
              <a:rPr sz="170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余</a:t>
            </a:r>
            <a:r>
              <a:rPr sz="1700" spc="-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项</a:t>
            </a:r>
            <a:r>
              <a:rPr sz="170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1700" spc="-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发</a:t>
            </a:r>
            <a:r>
              <a:rPr sz="170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表论</a:t>
            </a:r>
            <a:r>
              <a:rPr sz="1700" spc="-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文</a:t>
            </a:r>
            <a:r>
              <a:rPr sz="1700" spc="-2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300</a:t>
            </a:r>
            <a:r>
              <a:rPr sz="1700" spc="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余 </a:t>
            </a:r>
            <a:r>
              <a:rPr sz="1700" spc="-8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篇</a:t>
            </a:r>
            <a:r>
              <a:rPr sz="1700" spc="-9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1700" spc="-8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在神</a:t>
            </a:r>
            <a:r>
              <a:rPr sz="1700" spc="-9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经</a:t>
            </a:r>
            <a:r>
              <a:rPr sz="1700" spc="-8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外科</a:t>
            </a:r>
            <a:r>
              <a:rPr sz="1700" spc="-9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、</a:t>
            </a:r>
            <a:r>
              <a:rPr sz="1700" spc="-8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修</a:t>
            </a:r>
            <a:r>
              <a:rPr sz="1700" spc="-9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复</a:t>
            </a:r>
            <a:r>
              <a:rPr sz="1700" spc="-8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重建</a:t>
            </a:r>
            <a:r>
              <a:rPr sz="1700" spc="-9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外</a:t>
            </a:r>
            <a:r>
              <a:rPr sz="1700" spc="-8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科国</a:t>
            </a:r>
            <a:r>
              <a:rPr sz="1700" spc="-9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际</a:t>
            </a:r>
            <a:r>
              <a:rPr sz="1700" spc="-8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权威</a:t>
            </a:r>
            <a:r>
              <a:rPr sz="1700" spc="-9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期</a:t>
            </a:r>
            <a:r>
              <a:rPr sz="1700" spc="-8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刊</a:t>
            </a:r>
            <a:r>
              <a:rPr sz="170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发 </a:t>
            </a:r>
            <a:r>
              <a:rPr sz="170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表</a:t>
            </a:r>
            <a:r>
              <a:rPr sz="1700" spc="-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SCl</a:t>
            </a:r>
            <a:r>
              <a:rPr sz="170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论文</a:t>
            </a:r>
            <a:r>
              <a:rPr sz="1700" spc="-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60</a:t>
            </a:r>
            <a:r>
              <a:rPr sz="170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余</a:t>
            </a:r>
            <a:r>
              <a:rPr sz="1700" spc="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篇</a:t>
            </a:r>
            <a:endParaRPr sz="17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287511" y="2156460"/>
            <a:ext cx="2506979" cy="33889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1042395" y="2389886"/>
            <a:ext cx="4267200" cy="2491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33525" algn="l"/>
              </a:tabLst>
            </a:pPr>
            <a:r>
              <a:rPr sz="2800" b="1" spc="340" dirty="0">
                <a:solidFill>
                  <a:srgbClr val="F84900"/>
                </a:solidFill>
                <a:latin typeface="黑体" panose="02010609060101010101" charset="-122"/>
                <a:cs typeface="黑体" panose="02010609060101010101" charset="-122"/>
              </a:rPr>
              <a:t>潘溪</a:t>
            </a:r>
            <a:r>
              <a:rPr sz="2800" b="1" spc="-20" dirty="0">
                <a:solidFill>
                  <a:srgbClr val="F84900"/>
                </a:solidFill>
                <a:latin typeface="黑体" panose="02010609060101010101" charset="-122"/>
                <a:cs typeface="黑体" panose="02010609060101010101" charset="-122"/>
              </a:rPr>
              <a:t>江	</a:t>
            </a:r>
            <a:r>
              <a:rPr sz="2800" b="1" spc="-550" dirty="0">
                <a:solidFill>
                  <a:srgbClr val="0F246E"/>
                </a:solidFill>
                <a:latin typeface="黑体" panose="02010609060101010101" charset="-122"/>
                <a:cs typeface="黑体" panose="02010609060101010101" charset="-122"/>
              </a:rPr>
              <a:t>首</a:t>
            </a:r>
            <a:r>
              <a:rPr sz="2800" b="1" spc="-540" dirty="0">
                <a:solidFill>
                  <a:srgbClr val="0F246E"/>
                </a:solidFill>
                <a:latin typeface="黑体" panose="02010609060101010101" charset="-122"/>
                <a:cs typeface="黑体" panose="02010609060101010101" charset="-122"/>
              </a:rPr>
              <a:t>席</a:t>
            </a:r>
            <a:r>
              <a:rPr sz="2800" b="1" spc="-550" dirty="0">
                <a:solidFill>
                  <a:srgbClr val="0F246E"/>
                </a:solidFill>
                <a:latin typeface="黑体" panose="02010609060101010101" charset="-122"/>
                <a:cs typeface="黑体" panose="02010609060101010101" charset="-122"/>
              </a:rPr>
              <a:t>商</a:t>
            </a:r>
            <a:r>
              <a:rPr sz="2800" b="1" spc="-540" dirty="0">
                <a:solidFill>
                  <a:srgbClr val="0F246E"/>
                </a:solidFill>
                <a:latin typeface="黑体" panose="02010609060101010101" charset="-122"/>
                <a:cs typeface="黑体" panose="02010609060101010101" charset="-122"/>
              </a:rPr>
              <a:t>务</a:t>
            </a:r>
            <a:r>
              <a:rPr sz="2800" b="1" spc="-550" dirty="0">
                <a:solidFill>
                  <a:srgbClr val="0F246E"/>
                </a:solidFill>
                <a:latin typeface="黑体" panose="02010609060101010101" charset="-122"/>
                <a:cs typeface="黑体" panose="02010609060101010101" charset="-122"/>
              </a:rPr>
              <a:t>顾</a:t>
            </a:r>
            <a:r>
              <a:rPr sz="2800" b="1" spc="-300" dirty="0">
                <a:solidFill>
                  <a:srgbClr val="0F246E"/>
                </a:solidFill>
                <a:latin typeface="黑体" panose="02010609060101010101" charset="-122"/>
                <a:cs typeface="黑体" panose="02010609060101010101" charset="-122"/>
              </a:rPr>
              <a:t>问</a:t>
            </a:r>
            <a:endParaRPr sz="2800">
              <a:latin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50">
              <a:latin typeface="Times New Roman" panose="02020603050405020304"/>
              <a:cs typeface="Times New Roman" panose="02020603050405020304"/>
            </a:endParaRPr>
          </a:p>
          <a:p>
            <a:pPr marL="196850" marR="142875">
              <a:lnSpc>
                <a:spcPct val="119000"/>
              </a:lnSpc>
              <a:spcBef>
                <a:spcPts val="5"/>
              </a:spcBef>
              <a:tabLst>
                <a:tab pos="1019810" algn="l"/>
              </a:tabLst>
            </a:pPr>
            <a:r>
              <a:rPr sz="1700" spc="-8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曾任西门子医疗大中华区影像诊断系统副</a:t>
            </a:r>
            <a:r>
              <a:rPr sz="170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总 </a:t>
            </a:r>
            <a:r>
              <a:rPr sz="1700" spc="-14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裁</a:t>
            </a:r>
            <a:r>
              <a:rPr sz="1700" spc="-13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、</a:t>
            </a:r>
            <a:r>
              <a:rPr sz="1700" spc="-6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AX	</a:t>
            </a:r>
            <a:r>
              <a:rPr sz="1700" spc="-14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事</a:t>
            </a:r>
            <a:r>
              <a:rPr sz="1700" spc="-13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业</a:t>
            </a:r>
            <a:r>
              <a:rPr sz="1700" spc="-14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部</a:t>
            </a:r>
            <a:r>
              <a:rPr sz="1700" spc="-13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大</a:t>
            </a:r>
            <a:r>
              <a:rPr sz="1700" spc="-14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中华</a:t>
            </a:r>
            <a:r>
              <a:rPr sz="1700" spc="-13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区</a:t>
            </a:r>
            <a:r>
              <a:rPr sz="1700" spc="-14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总</a:t>
            </a:r>
            <a:r>
              <a:rPr sz="1700" spc="-13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经</a:t>
            </a:r>
            <a:r>
              <a:rPr sz="1700" spc="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理</a:t>
            </a:r>
            <a:endParaRPr sz="1700">
              <a:latin typeface="黑体" panose="02010609060101010101" charset="-122"/>
              <a:cs typeface="黑体" panose="02010609060101010101" charset="-122"/>
            </a:endParaRPr>
          </a:p>
          <a:p>
            <a:pPr marL="196850" marR="5080">
              <a:lnSpc>
                <a:spcPct val="107000"/>
              </a:lnSpc>
              <a:spcBef>
                <a:spcPts val="980"/>
              </a:spcBef>
            </a:pPr>
            <a:r>
              <a:rPr sz="1700" spc="-2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在西门子、飞利浦等全球顶级医疗设备商</a:t>
            </a:r>
            <a:r>
              <a:rPr sz="170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有 </a:t>
            </a:r>
            <a:r>
              <a:rPr sz="1700" spc="-7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超过</a:t>
            </a:r>
            <a:r>
              <a:rPr sz="1700" spc="-7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20</a:t>
            </a:r>
            <a:r>
              <a:rPr sz="1700" spc="-7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年的</a:t>
            </a:r>
            <a:r>
              <a:rPr sz="1700" spc="-8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销</a:t>
            </a:r>
            <a:r>
              <a:rPr sz="1700" spc="-7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售市场经验</a:t>
            </a:r>
            <a:r>
              <a:rPr sz="1700" spc="-8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并</a:t>
            </a:r>
            <a:r>
              <a:rPr sz="1700" spc="-7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任集团高</a:t>
            </a:r>
            <a:r>
              <a:rPr sz="1700" spc="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管</a:t>
            </a:r>
            <a:endParaRPr sz="1700">
              <a:latin typeface="黑体" panose="02010609060101010101" charset="-122"/>
              <a:cs typeface="黑体" panose="02010609060101010101" charset="-122"/>
            </a:endParaRPr>
          </a:p>
          <a:p>
            <a:pPr marL="196850">
              <a:lnSpc>
                <a:spcPct val="100000"/>
              </a:lnSpc>
              <a:spcBef>
                <a:spcPts val="1095"/>
              </a:spcBef>
            </a:pPr>
            <a:r>
              <a:rPr sz="1700" spc="-8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曾</a:t>
            </a:r>
            <a:r>
              <a:rPr sz="1700" spc="-9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任</a:t>
            </a:r>
            <a:r>
              <a:rPr sz="1700" spc="-8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江</a:t>
            </a:r>
            <a:r>
              <a:rPr sz="1700" spc="-9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苏</a:t>
            </a:r>
            <a:r>
              <a:rPr sz="1700" spc="-8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省</a:t>
            </a:r>
            <a:r>
              <a:rPr sz="1700" spc="-9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人</a:t>
            </a:r>
            <a:r>
              <a:rPr sz="1700" spc="-8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民医</a:t>
            </a:r>
            <a:r>
              <a:rPr sz="1700" spc="-9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院</a:t>
            </a:r>
            <a:r>
              <a:rPr sz="1700" spc="-8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副</a:t>
            </a:r>
            <a:r>
              <a:rPr sz="1700" spc="-9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主</a:t>
            </a:r>
            <a:r>
              <a:rPr sz="1700" spc="-8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任医</a:t>
            </a:r>
            <a:r>
              <a:rPr sz="1700" spc="-9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师</a:t>
            </a:r>
            <a:r>
              <a:rPr sz="1700" spc="-8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、</a:t>
            </a:r>
            <a:r>
              <a:rPr sz="1700" spc="-9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副</a:t>
            </a:r>
            <a:r>
              <a:rPr sz="1700" spc="-8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教</a:t>
            </a:r>
            <a:r>
              <a:rPr sz="1700" spc="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授</a:t>
            </a:r>
            <a:endParaRPr sz="17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84604" y="7481316"/>
            <a:ext cx="1828799" cy="2917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771900" y="7405116"/>
            <a:ext cx="577596" cy="5514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390135" y="7386139"/>
            <a:ext cx="2809875" cy="55562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335"/>
              </a:spcBef>
            </a:pPr>
            <a:r>
              <a:rPr sz="2300" b="1" spc="-130" dirty="0">
                <a:solidFill>
                  <a:srgbClr val="002173"/>
                </a:solidFill>
                <a:latin typeface="黑体" panose="02010609060101010101" charset="-122"/>
                <a:cs typeface="黑体" panose="02010609060101010101" charset="-122"/>
              </a:rPr>
              <a:t>上</a:t>
            </a:r>
            <a:r>
              <a:rPr sz="2300" b="1" spc="-140" dirty="0">
                <a:solidFill>
                  <a:srgbClr val="002173"/>
                </a:solidFill>
                <a:latin typeface="黑体" panose="02010609060101010101" charset="-122"/>
                <a:cs typeface="黑体" panose="02010609060101010101" charset="-122"/>
              </a:rPr>
              <a:t>海</a:t>
            </a:r>
            <a:r>
              <a:rPr sz="2300" b="1" spc="-130" dirty="0">
                <a:solidFill>
                  <a:srgbClr val="002173"/>
                </a:solidFill>
                <a:latin typeface="黑体" panose="02010609060101010101" charset="-122"/>
                <a:cs typeface="黑体" panose="02010609060101010101" charset="-122"/>
              </a:rPr>
              <a:t>市</a:t>
            </a:r>
            <a:r>
              <a:rPr sz="2300" b="1" spc="-140" dirty="0">
                <a:solidFill>
                  <a:srgbClr val="002173"/>
                </a:solidFill>
                <a:latin typeface="黑体" panose="02010609060101010101" charset="-122"/>
                <a:cs typeface="黑体" panose="02010609060101010101" charset="-122"/>
              </a:rPr>
              <a:t>药</a:t>
            </a:r>
            <a:r>
              <a:rPr sz="2300" b="1" spc="-130" dirty="0">
                <a:solidFill>
                  <a:srgbClr val="002173"/>
                </a:solidFill>
                <a:latin typeface="黑体" panose="02010609060101010101" charset="-122"/>
                <a:cs typeface="黑体" panose="02010609060101010101" charset="-122"/>
              </a:rPr>
              <a:t>品</a:t>
            </a:r>
            <a:r>
              <a:rPr sz="2300" b="1" spc="-140" dirty="0">
                <a:solidFill>
                  <a:srgbClr val="002173"/>
                </a:solidFill>
                <a:latin typeface="黑体" panose="02010609060101010101" charset="-122"/>
                <a:cs typeface="黑体" panose="02010609060101010101" charset="-122"/>
              </a:rPr>
              <a:t>监</a:t>
            </a:r>
            <a:r>
              <a:rPr sz="2300" b="1" spc="-130" dirty="0">
                <a:solidFill>
                  <a:srgbClr val="002173"/>
                </a:solidFill>
                <a:latin typeface="黑体" panose="02010609060101010101" charset="-122"/>
                <a:cs typeface="黑体" panose="02010609060101010101" charset="-122"/>
              </a:rPr>
              <a:t>督管</a:t>
            </a:r>
            <a:r>
              <a:rPr sz="2300" b="1" spc="-140" dirty="0">
                <a:solidFill>
                  <a:srgbClr val="002173"/>
                </a:solidFill>
                <a:latin typeface="黑体" panose="02010609060101010101" charset="-122"/>
                <a:cs typeface="黑体" panose="02010609060101010101" charset="-122"/>
              </a:rPr>
              <a:t>理</a:t>
            </a:r>
            <a:r>
              <a:rPr sz="2300" b="1" spc="-5" dirty="0">
                <a:solidFill>
                  <a:srgbClr val="002173"/>
                </a:solidFill>
                <a:latin typeface="黑体" panose="02010609060101010101" charset="-122"/>
                <a:cs typeface="黑体" panose="02010609060101010101" charset="-122"/>
              </a:rPr>
              <a:t>局</a:t>
            </a:r>
            <a:endParaRPr sz="2300">
              <a:latin typeface="黑体" panose="02010609060101010101" charset="-122"/>
              <a:cs typeface="黑体" panose="02010609060101010101" charset="-122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b="1" spc="15" dirty="0">
                <a:latin typeface="黑体" panose="02010609060101010101" charset="-122"/>
                <a:cs typeface="黑体" panose="02010609060101010101" charset="-122"/>
              </a:rPr>
              <a:t>上</a:t>
            </a:r>
            <a:r>
              <a:rPr sz="900" b="1" spc="5" dirty="0">
                <a:latin typeface="黑体" panose="02010609060101010101" charset="-122"/>
                <a:cs typeface="黑体" panose="02010609060101010101" charset="-122"/>
              </a:rPr>
              <a:t>海</a:t>
            </a:r>
            <a:r>
              <a:rPr sz="900" b="1" spc="15" dirty="0">
                <a:latin typeface="黑体" panose="02010609060101010101" charset="-122"/>
                <a:cs typeface="黑体" panose="02010609060101010101" charset="-122"/>
              </a:rPr>
              <a:t>城</a:t>
            </a:r>
            <a:r>
              <a:rPr sz="900" b="1" spc="5" dirty="0">
                <a:latin typeface="黑体" panose="02010609060101010101" charset="-122"/>
                <a:cs typeface="黑体" panose="02010609060101010101" charset="-122"/>
              </a:rPr>
              <a:t>市</a:t>
            </a:r>
            <a:r>
              <a:rPr sz="900" b="1" spc="15" dirty="0">
                <a:latin typeface="黑体" panose="02010609060101010101" charset="-122"/>
                <a:cs typeface="黑体" panose="02010609060101010101" charset="-122"/>
              </a:rPr>
              <a:t>精</a:t>
            </a:r>
            <a:r>
              <a:rPr sz="900" b="1" spc="5" dirty="0">
                <a:latin typeface="黑体" panose="02010609060101010101" charset="-122"/>
                <a:cs typeface="黑体" panose="02010609060101010101" charset="-122"/>
              </a:rPr>
              <a:t>神</a:t>
            </a:r>
            <a:r>
              <a:rPr sz="900" b="1" spc="15" dirty="0">
                <a:latin typeface="黑体" panose="02010609060101010101" charset="-122"/>
                <a:cs typeface="黑体" panose="02010609060101010101" charset="-122"/>
              </a:rPr>
              <a:t>：</a:t>
            </a:r>
            <a:r>
              <a:rPr sz="900" b="1" spc="5" dirty="0">
                <a:latin typeface="黑体" panose="02010609060101010101" charset="-122"/>
                <a:cs typeface="黑体" panose="02010609060101010101" charset="-122"/>
              </a:rPr>
              <a:t>海</a:t>
            </a:r>
            <a:r>
              <a:rPr sz="900" b="1" spc="15" dirty="0">
                <a:latin typeface="黑体" panose="02010609060101010101" charset="-122"/>
                <a:cs typeface="黑体" panose="02010609060101010101" charset="-122"/>
              </a:rPr>
              <a:t>纳</a:t>
            </a:r>
            <a:r>
              <a:rPr sz="900" b="1" spc="5" dirty="0">
                <a:latin typeface="黑体" panose="02010609060101010101" charset="-122"/>
                <a:cs typeface="黑体" panose="02010609060101010101" charset="-122"/>
              </a:rPr>
              <a:t>百</a:t>
            </a:r>
            <a:r>
              <a:rPr sz="900" b="1" spc="-5" dirty="0">
                <a:latin typeface="黑体" panose="02010609060101010101" charset="-122"/>
                <a:cs typeface="黑体" panose="02010609060101010101" charset="-122"/>
              </a:rPr>
              <a:t>川</a:t>
            </a:r>
            <a:r>
              <a:rPr sz="900" b="1" spc="105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900" b="1" spc="15" dirty="0">
                <a:latin typeface="黑体" panose="02010609060101010101" charset="-122"/>
                <a:cs typeface="黑体" panose="02010609060101010101" charset="-122"/>
              </a:rPr>
              <a:t>追</a:t>
            </a:r>
            <a:r>
              <a:rPr sz="900" b="1" spc="5" dirty="0">
                <a:latin typeface="黑体" panose="02010609060101010101" charset="-122"/>
                <a:cs typeface="黑体" panose="02010609060101010101" charset="-122"/>
              </a:rPr>
              <a:t>求</a:t>
            </a:r>
            <a:r>
              <a:rPr sz="900" b="1" spc="15" dirty="0">
                <a:latin typeface="黑体" panose="02010609060101010101" charset="-122"/>
                <a:cs typeface="黑体" panose="02010609060101010101" charset="-122"/>
              </a:rPr>
              <a:t>卓</a:t>
            </a:r>
            <a:r>
              <a:rPr sz="900" b="1" spc="5" dirty="0">
                <a:latin typeface="黑体" panose="02010609060101010101" charset="-122"/>
                <a:cs typeface="黑体" panose="02010609060101010101" charset="-122"/>
              </a:rPr>
              <a:t>越</a:t>
            </a:r>
            <a:r>
              <a:rPr sz="900" b="1" spc="15" dirty="0">
                <a:latin typeface="黑体" panose="02010609060101010101" charset="-122"/>
                <a:cs typeface="黑体" panose="02010609060101010101" charset="-122"/>
              </a:rPr>
              <a:t>开</a:t>
            </a:r>
            <a:r>
              <a:rPr sz="900" b="1" spc="5" dirty="0">
                <a:latin typeface="黑体" panose="02010609060101010101" charset="-122"/>
                <a:cs typeface="黑体" panose="02010609060101010101" charset="-122"/>
              </a:rPr>
              <a:t>明</a:t>
            </a:r>
            <a:r>
              <a:rPr sz="900" b="1" spc="15" dirty="0">
                <a:latin typeface="黑体" panose="02010609060101010101" charset="-122"/>
                <a:cs typeface="黑体" panose="02010609060101010101" charset="-122"/>
              </a:rPr>
              <a:t>睿</a:t>
            </a:r>
            <a:r>
              <a:rPr sz="900" b="1" spc="5" dirty="0">
                <a:latin typeface="黑体" panose="02010609060101010101" charset="-122"/>
                <a:cs typeface="黑体" panose="02010609060101010101" charset="-122"/>
              </a:rPr>
              <a:t>智</a:t>
            </a:r>
            <a:r>
              <a:rPr sz="900" b="1" spc="15" dirty="0">
                <a:latin typeface="黑体" panose="02010609060101010101" charset="-122"/>
                <a:cs typeface="黑体" panose="02010609060101010101" charset="-122"/>
              </a:rPr>
              <a:t>大</a:t>
            </a:r>
            <a:r>
              <a:rPr sz="900" b="1" spc="5" dirty="0">
                <a:latin typeface="黑体" panose="02010609060101010101" charset="-122"/>
                <a:cs typeface="黑体" panose="02010609060101010101" charset="-122"/>
              </a:rPr>
              <a:t>气</a:t>
            </a:r>
            <a:r>
              <a:rPr sz="900" b="1" spc="15" dirty="0">
                <a:latin typeface="黑体" panose="02010609060101010101" charset="-122"/>
                <a:cs typeface="黑体" panose="02010609060101010101" charset="-122"/>
              </a:rPr>
              <a:t>谦</a:t>
            </a:r>
            <a:r>
              <a:rPr sz="900" b="1" spc="-5" dirty="0">
                <a:latin typeface="黑体" panose="02010609060101010101" charset="-122"/>
                <a:cs typeface="黑体" panose="02010609060101010101" charset="-122"/>
              </a:rPr>
              <a:t>和</a:t>
            </a:r>
            <a:endParaRPr sz="9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322819" y="7322819"/>
            <a:ext cx="3256787" cy="7035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0707116" y="7284719"/>
            <a:ext cx="2015489" cy="7537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96265">
              <a:lnSpc>
                <a:spcPts val="2565"/>
              </a:lnSpc>
              <a:spcBef>
                <a:spcPts val="105"/>
              </a:spcBef>
            </a:pPr>
            <a:r>
              <a:rPr sz="2300" b="1" spc="-15" dirty="0">
                <a:solidFill>
                  <a:srgbClr val="009696"/>
                </a:solidFill>
                <a:latin typeface="Arial" panose="020B0604020202020204"/>
                <a:cs typeface="Arial" panose="020B0604020202020204"/>
              </a:rPr>
              <a:t>SIEMENS</a:t>
            </a:r>
            <a:endParaRPr sz="23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ts val="3165"/>
              </a:lnSpc>
            </a:pPr>
            <a:r>
              <a:rPr sz="2800" b="1" spc="-100" dirty="0">
                <a:solidFill>
                  <a:srgbClr val="EA6400"/>
                </a:solidFill>
                <a:latin typeface="Arial" panose="020B0604020202020204"/>
                <a:cs typeface="Arial" panose="020B0604020202020204"/>
              </a:rPr>
              <a:t>Healthineers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310108" y="7399401"/>
            <a:ext cx="1883410" cy="612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50" b="1" spc="-55" dirty="0">
                <a:solidFill>
                  <a:srgbClr val="005ECA"/>
                </a:solidFill>
                <a:latin typeface="Arial" panose="020B0604020202020204"/>
                <a:cs typeface="Arial" panose="020B0604020202020204"/>
              </a:rPr>
              <a:t>PHILIPS</a:t>
            </a:r>
            <a:endParaRPr sz="3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2896" y="7345680"/>
            <a:ext cx="653796" cy="6918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11200" y="8437149"/>
            <a:ext cx="2143760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70"/>
              </a:lnSpc>
              <a:tabLst>
                <a:tab pos="833755" algn="l"/>
              </a:tabLst>
            </a:pPr>
            <a:r>
              <a:rPr sz="2300" b="1" spc="-15" dirty="0">
                <a:solidFill>
                  <a:srgbClr val="EF8000"/>
                </a:solidFill>
                <a:latin typeface="Arial" panose="020B0604020202020204"/>
                <a:cs typeface="Arial" panose="020B0604020202020204"/>
              </a:rPr>
              <a:t>CEC	</a:t>
            </a:r>
            <a:r>
              <a:rPr sz="2300" b="1" spc="-25" dirty="0">
                <a:latin typeface="Arial" panose="020B0604020202020204"/>
                <a:cs typeface="Arial" panose="020B0604020202020204"/>
              </a:rPr>
              <a:t>CAPITAL</a:t>
            </a:r>
            <a:endParaRPr sz="2300">
              <a:latin typeface="Arial" panose="020B0604020202020204"/>
              <a:cs typeface="Arial" panose="020B0604020202020204"/>
            </a:endParaRPr>
          </a:p>
          <a:p>
            <a:pPr marL="20320">
              <a:lnSpc>
                <a:spcPts val="1380"/>
              </a:lnSpc>
              <a:tabLst>
                <a:tab pos="1965960" algn="l"/>
              </a:tabLst>
            </a:pP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易</a:t>
            </a:r>
            <a:r>
              <a:rPr sz="1300" b="1" spc="19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凯</a:t>
            </a:r>
            <a:r>
              <a:rPr sz="1300" b="1" spc="24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资</a:t>
            </a:r>
            <a:r>
              <a:rPr sz="1300" b="1" spc="229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本</a:t>
            </a:r>
            <a:r>
              <a:rPr sz="1300" b="1" spc="18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有</a:t>
            </a:r>
            <a:r>
              <a:rPr sz="1300" b="1" spc="26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限</a:t>
            </a:r>
            <a:r>
              <a:rPr sz="1300" b="1" spc="14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公</a:t>
            </a:r>
            <a:r>
              <a:rPr sz="1300" b="1" dirty="0">
                <a:latin typeface="楷体" panose="02010609060101010101" charset="-122"/>
                <a:cs typeface="楷体" panose="02010609060101010101" charset="-122"/>
              </a:rPr>
              <a:t>	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司</a:t>
            </a:r>
            <a:endParaRPr sz="1300">
              <a:latin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6188" y="707390"/>
            <a:ext cx="9946640" cy="542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5" dirty="0"/>
              <a:t>研</a:t>
            </a:r>
            <a:r>
              <a:rPr spc="135" dirty="0"/>
              <a:t>发</a:t>
            </a:r>
            <a:r>
              <a:rPr spc="145" dirty="0"/>
              <a:t>投</a:t>
            </a:r>
            <a:r>
              <a:rPr spc="135" dirty="0"/>
              <a:t>产</a:t>
            </a:r>
            <a:r>
              <a:rPr spc="145" dirty="0"/>
              <a:t>十</a:t>
            </a:r>
            <a:r>
              <a:rPr spc="135" dirty="0"/>
              <a:t>年</a:t>
            </a:r>
            <a:r>
              <a:rPr spc="145" dirty="0"/>
              <a:t>先</a:t>
            </a:r>
            <a:r>
              <a:rPr spc="135" dirty="0"/>
              <a:t>发</a:t>
            </a:r>
            <a:r>
              <a:rPr spc="145" dirty="0"/>
              <a:t>优</a:t>
            </a:r>
            <a:r>
              <a:rPr spc="135" dirty="0"/>
              <a:t>势</a:t>
            </a:r>
            <a:r>
              <a:rPr spc="145" dirty="0"/>
              <a:t>，</a:t>
            </a:r>
            <a:r>
              <a:rPr spc="135" dirty="0"/>
              <a:t>积</a:t>
            </a:r>
            <a:r>
              <a:rPr spc="145" dirty="0"/>
              <a:t>累</a:t>
            </a:r>
            <a:r>
              <a:rPr spc="135" dirty="0"/>
              <a:t>脑</a:t>
            </a:r>
            <a:r>
              <a:rPr spc="145" dirty="0"/>
              <a:t>肌</a:t>
            </a:r>
            <a:r>
              <a:rPr spc="135" dirty="0"/>
              <a:t>电</a:t>
            </a:r>
            <a:r>
              <a:rPr spc="145" dirty="0"/>
              <a:t>核</a:t>
            </a:r>
            <a:r>
              <a:rPr spc="135" dirty="0"/>
              <a:t>心</a:t>
            </a:r>
            <a:r>
              <a:rPr spc="145" dirty="0"/>
              <a:t>技</a:t>
            </a:r>
            <a:r>
              <a:rPr spc="135" dirty="0"/>
              <a:t>术</a:t>
            </a:r>
            <a:r>
              <a:rPr spc="145" dirty="0"/>
              <a:t>壁</a:t>
            </a:r>
            <a:r>
              <a:rPr spc="-20" dirty="0"/>
              <a:t>垒</a:t>
            </a:r>
            <a:endParaRPr spc="-20" dirty="0"/>
          </a:p>
        </p:txBody>
      </p:sp>
      <p:sp>
        <p:nvSpPr>
          <p:cNvPr id="4" name="object 4"/>
          <p:cNvSpPr/>
          <p:nvPr/>
        </p:nvSpPr>
        <p:spPr>
          <a:xfrm>
            <a:off x="13685519" y="317500"/>
            <a:ext cx="2087880" cy="6014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177250" y="874775"/>
            <a:ext cx="1171575" cy="377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70" dirty="0">
                <a:latin typeface="黑体" panose="02010609060101010101" charset="-122"/>
                <a:cs typeface="黑体" panose="02010609060101010101" charset="-122"/>
              </a:rPr>
              <a:t>傲</a:t>
            </a:r>
            <a:r>
              <a:rPr sz="2300" b="1" spc="-80" dirty="0">
                <a:latin typeface="黑体" panose="02010609060101010101" charset="-122"/>
                <a:cs typeface="黑体" panose="02010609060101010101" charset="-122"/>
              </a:rPr>
              <a:t>意</a:t>
            </a:r>
            <a:r>
              <a:rPr sz="2300" b="1" spc="-70" dirty="0">
                <a:latin typeface="黑体" panose="02010609060101010101" charset="-122"/>
                <a:cs typeface="黑体" panose="02010609060101010101" charset="-122"/>
              </a:rPr>
              <a:t>科</a:t>
            </a:r>
            <a:r>
              <a:rPr sz="2300" b="1" spc="-5" dirty="0">
                <a:latin typeface="黑体" panose="02010609060101010101" charset="-122"/>
                <a:cs typeface="黑体" panose="02010609060101010101" charset="-122"/>
              </a:rPr>
              <a:t>技</a:t>
            </a:r>
            <a:endParaRPr sz="23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03804" y="1793875"/>
            <a:ext cx="1345692" cy="1433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621027" y="3421379"/>
            <a:ext cx="3459479" cy="733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b="1" spc="-17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高精度传感器和高精密机械输入输出技</a:t>
            </a:r>
            <a:r>
              <a:rPr sz="1650" b="1" spc="-8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术</a:t>
            </a:r>
            <a:endParaRPr sz="1650">
              <a:latin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 panose="02020603050405020304"/>
              <a:cs typeface="Times New Roman" panose="02020603050405020304"/>
            </a:endParaRPr>
          </a:p>
          <a:p>
            <a:pPr marL="780415" indent="-453390">
              <a:lnSpc>
                <a:spcPct val="100000"/>
              </a:lnSpc>
              <a:buChar char="·"/>
              <a:tabLst>
                <a:tab pos="780415" algn="l"/>
                <a:tab pos="781050" algn="l"/>
              </a:tabLst>
            </a:pPr>
            <a:r>
              <a:rPr sz="1400" spc="-10" dirty="0">
                <a:latin typeface="黑体" panose="02010609060101010101" charset="-122"/>
                <a:cs typeface="黑体" panose="02010609060101010101" charset="-122"/>
              </a:rPr>
              <a:t>脑肌</a:t>
            </a:r>
            <a:r>
              <a:rPr sz="1400" dirty="0">
                <a:latin typeface="黑体" panose="02010609060101010101" charset="-122"/>
                <a:cs typeface="黑体" panose="02010609060101010101" charset="-122"/>
              </a:rPr>
              <a:t>电</a:t>
            </a:r>
            <a:r>
              <a:rPr sz="1400" spc="-10" dirty="0">
                <a:latin typeface="黑体" panose="02010609060101010101" charset="-122"/>
                <a:cs typeface="黑体" panose="02010609060101010101" charset="-122"/>
              </a:rPr>
              <a:t>传感</a:t>
            </a:r>
            <a:r>
              <a:rPr sz="1400" dirty="0">
                <a:latin typeface="黑体" panose="02010609060101010101" charset="-122"/>
                <a:cs typeface="黑体" panose="02010609060101010101" charset="-122"/>
              </a:rPr>
              <a:t>器</a:t>
            </a:r>
            <a:r>
              <a:rPr sz="1400" b="1" spc="-10" dirty="0">
                <a:latin typeface="黑体" panose="02010609060101010101" charset="-122"/>
                <a:cs typeface="黑体" panose="02010609060101010101" charset="-122"/>
              </a:rPr>
              <a:t>自</a:t>
            </a:r>
            <a:r>
              <a:rPr sz="1400" b="1" spc="-20" dirty="0">
                <a:latin typeface="黑体" panose="02010609060101010101" charset="-122"/>
                <a:cs typeface="黑体" panose="02010609060101010101" charset="-122"/>
              </a:rPr>
              <a:t>研</a:t>
            </a:r>
            <a:r>
              <a:rPr sz="1400" b="1" spc="-10" dirty="0">
                <a:latin typeface="黑体" panose="02010609060101010101" charset="-122"/>
                <a:cs typeface="黑体" panose="02010609060101010101" charset="-122"/>
              </a:rPr>
              <a:t>自产，</a:t>
            </a:r>
            <a:r>
              <a:rPr sz="1400" b="1" spc="-20" dirty="0">
                <a:latin typeface="黑体" panose="02010609060101010101" charset="-122"/>
                <a:cs typeface="黑体" panose="02010609060101010101" charset="-122"/>
              </a:rPr>
              <a:t>灵</a:t>
            </a:r>
            <a:r>
              <a:rPr sz="1400" b="1" spc="-10" dirty="0">
                <a:latin typeface="黑体" panose="02010609060101010101" charset="-122"/>
                <a:cs typeface="黑体" panose="02010609060101010101" charset="-122"/>
              </a:rPr>
              <a:t>敏度</a:t>
            </a:r>
            <a:r>
              <a:rPr sz="1400" b="1" spc="-5" dirty="0">
                <a:latin typeface="黑体" panose="02010609060101010101" charset="-122"/>
                <a:cs typeface="黑体" panose="02010609060101010101" charset="-122"/>
              </a:rPr>
              <a:t>和</a:t>
            </a:r>
            <a:endParaRPr sz="1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06827" y="4261091"/>
            <a:ext cx="129349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5" dirty="0">
                <a:latin typeface="黑体" panose="02010609060101010101" charset="-122"/>
                <a:cs typeface="黑体" panose="02010609060101010101" charset="-122"/>
              </a:rPr>
              <a:t>低噪</a:t>
            </a:r>
            <a:r>
              <a:rPr sz="1400" b="1" spc="30" dirty="0">
                <a:latin typeface="黑体" panose="02010609060101010101" charset="-122"/>
                <a:cs typeface="黑体" panose="02010609060101010101" charset="-122"/>
              </a:rPr>
              <a:t>性</a:t>
            </a:r>
            <a:r>
              <a:rPr sz="1400" b="1" spc="15" dirty="0">
                <a:latin typeface="黑体" panose="02010609060101010101" charset="-122"/>
                <a:cs typeface="黑体" panose="02010609060101010101" charset="-122"/>
              </a:rPr>
              <a:t>全球领</a:t>
            </a:r>
            <a:r>
              <a:rPr sz="1400" b="1" spc="-5" dirty="0">
                <a:latin typeface="黑体" panose="02010609060101010101" charset="-122"/>
                <a:cs typeface="黑体" panose="02010609060101010101" charset="-122"/>
              </a:rPr>
              <a:t>先</a:t>
            </a:r>
            <a:endParaRPr sz="1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36495" y="4668773"/>
            <a:ext cx="3147060" cy="6565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0" marR="5080" indent="-368935">
              <a:lnSpc>
                <a:spcPct val="148000"/>
              </a:lnSpc>
              <a:spcBef>
                <a:spcPts val="95"/>
              </a:spcBef>
              <a:buChar char="·"/>
              <a:tabLst>
                <a:tab pos="457200" algn="l"/>
                <a:tab pos="457200" algn="l"/>
              </a:tabLst>
            </a:pPr>
            <a:r>
              <a:rPr dirty="0"/>
              <a:t>	</a:t>
            </a:r>
            <a:r>
              <a:rPr sz="1400" dirty="0">
                <a:latin typeface="黑体" panose="02010609060101010101" charset="-122"/>
                <a:cs typeface="黑体" panose="02010609060101010101" charset="-122"/>
              </a:rPr>
              <a:t>自主研发各类</a:t>
            </a:r>
            <a:r>
              <a:rPr sz="1400" spc="15" dirty="0">
                <a:latin typeface="黑体" panose="02010609060101010101" charset="-122"/>
                <a:cs typeface="黑体" panose="02010609060101010101" charset="-122"/>
              </a:rPr>
              <a:t>部</a:t>
            </a:r>
            <a:r>
              <a:rPr sz="1400" dirty="0">
                <a:latin typeface="黑体" panose="02010609060101010101" charset="-122"/>
                <a:cs typeface="黑体" panose="02010609060101010101" charset="-122"/>
              </a:rPr>
              <a:t>件及机电一体化</a:t>
            </a:r>
            <a:r>
              <a:rPr sz="1400" dirty="0">
                <a:latin typeface="黑体" panose="02010609060101010101" charset="-122"/>
                <a:cs typeface="黑体" panose="02010609060101010101" charset="-122"/>
              </a:rPr>
              <a:t>模 </a:t>
            </a:r>
            <a:r>
              <a:rPr sz="1400" spc="-20" dirty="0">
                <a:latin typeface="黑体" panose="02010609060101010101" charset="-122"/>
                <a:cs typeface="黑体" panose="02010609060101010101" charset="-122"/>
              </a:rPr>
              <a:t>组</a:t>
            </a:r>
            <a:r>
              <a:rPr sz="1400" spc="5" dirty="0"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1400" spc="-365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400" b="1" spc="-20" dirty="0">
                <a:latin typeface="黑体" panose="02010609060101010101" charset="-122"/>
                <a:cs typeface="黑体" panose="02010609060101010101" charset="-122"/>
              </a:rPr>
              <a:t>成本控</a:t>
            </a:r>
            <a:r>
              <a:rPr sz="1400" b="1" spc="-30" dirty="0">
                <a:latin typeface="黑体" panose="02010609060101010101" charset="-122"/>
                <a:cs typeface="黑体" panose="02010609060101010101" charset="-122"/>
              </a:rPr>
              <a:t>制</a:t>
            </a:r>
            <a:r>
              <a:rPr sz="1400" spc="-20" dirty="0">
                <a:latin typeface="黑体" panose="02010609060101010101" charset="-122"/>
                <a:cs typeface="黑体" panose="02010609060101010101" charset="-122"/>
              </a:rPr>
              <a:t>能</a:t>
            </a:r>
            <a:r>
              <a:rPr sz="1400" spc="-10" dirty="0">
                <a:latin typeface="黑体" panose="02010609060101010101" charset="-122"/>
                <a:cs typeface="黑体" panose="02010609060101010101" charset="-122"/>
              </a:rPr>
              <a:t>力</a:t>
            </a:r>
            <a:r>
              <a:rPr sz="1400" spc="-20" dirty="0">
                <a:latin typeface="黑体" panose="02010609060101010101" charset="-122"/>
                <a:cs typeface="黑体" panose="02010609060101010101" charset="-122"/>
              </a:rPr>
              <a:t>远</a:t>
            </a:r>
            <a:r>
              <a:rPr sz="1400" spc="-10" dirty="0">
                <a:latin typeface="黑体" panose="02010609060101010101" charset="-122"/>
                <a:cs typeface="黑体" panose="02010609060101010101" charset="-122"/>
              </a:rPr>
              <a:t>超</a:t>
            </a:r>
            <a:r>
              <a:rPr sz="1400" spc="-20" dirty="0">
                <a:latin typeface="黑体" panose="02010609060101010101" charset="-122"/>
                <a:cs typeface="黑体" panose="02010609060101010101" charset="-122"/>
              </a:rPr>
              <a:t>同</a:t>
            </a:r>
            <a:r>
              <a:rPr sz="1400" spc="5" dirty="0">
                <a:latin typeface="黑体" panose="02010609060101010101" charset="-122"/>
                <a:cs typeface="黑体" panose="02010609060101010101" charset="-122"/>
              </a:rPr>
              <a:t>行</a:t>
            </a:r>
            <a:endParaRPr sz="1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36495" y="5609844"/>
            <a:ext cx="31502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0375" indent="-448310">
              <a:lnSpc>
                <a:spcPct val="100000"/>
              </a:lnSpc>
              <a:spcBef>
                <a:spcPts val="105"/>
              </a:spcBef>
              <a:buChar char="·"/>
              <a:tabLst>
                <a:tab pos="460375" algn="l"/>
                <a:tab pos="460375" algn="l"/>
              </a:tabLst>
            </a:pPr>
            <a:r>
              <a:rPr sz="1400" dirty="0">
                <a:latin typeface="黑体" panose="02010609060101010101" charset="-122"/>
                <a:cs typeface="黑体" panose="02010609060101010101" charset="-122"/>
              </a:rPr>
              <a:t>机械工程、软</a:t>
            </a:r>
            <a:r>
              <a:rPr sz="1400" spc="15" dirty="0">
                <a:latin typeface="黑体" panose="02010609060101010101" charset="-122"/>
                <a:cs typeface="黑体" panose="02010609060101010101" charset="-122"/>
              </a:rPr>
              <a:t>件</a:t>
            </a:r>
            <a:r>
              <a:rPr sz="1400" dirty="0">
                <a:latin typeface="黑体" panose="02010609060101010101" charset="-122"/>
                <a:cs typeface="黑体" panose="02010609060101010101" charset="-122"/>
              </a:rPr>
              <a:t>工程及电子工程</a:t>
            </a:r>
            <a:r>
              <a:rPr sz="1400" spc="5" dirty="0">
                <a:latin typeface="黑体" panose="02010609060101010101" charset="-122"/>
                <a:cs typeface="黑体" panose="02010609060101010101" charset="-122"/>
              </a:rPr>
              <a:t>紧</a:t>
            </a:r>
            <a:endParaRPr sz="1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05304" y="5955779"/>
            <a:ext cx="201295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25" dirty="0">
                <a:latin typeface="黑体" panose="02010609060101010101" charset="-122"/>
                <a:cs typeface="黑体" panose="02010609060101010101" charset="-122"/>
              </a:rPr>
              <a:t>密</a:t>
            </a:r>
            <a:r>
              <a:rPr sz="1400" spc="15" dirty="0">
                <a:latin typeface="黑体" panose="02010609060101010101" charset="-122"/>
                <a:cs typeface="黑体" panose="02010609060101010101" charset="-122"/>
              </a:rPr>
              <a:t>配</a:t>
            </a:r>
            <a:r>
              <a:rPr sz="1400" spc="25" dirty="0">
                <a:latin typeface="黑体" panose="02010609060101010101" charset="-122"/>
                <a:cs typeface="黑体" panose="02010609060101010101" charset="-122"/>
              </a:rPr>
              <a:t>合实现</a:t>
            </a:r>
            <a:r>
              <a:rPr sz="1400" spc="15" dirty="0">
                <a:latin typeface="黑体" panose="02010609060101010101" charset="-122"/>
                <a:cs typeface="黑体" panose="02010609060101010101" charset="-122"/>
              </a:rPr>
              <a:t>极</a:t>
            </a:r>
            <a:r>
              <a:rPr sz="1400" spc="25" dirty="0">
                <a:latin typeface="黑体" panose="02010609060101010101" charset="-122"/>
                <a:cs typeface="黑体" panose="02010609060101010101" charset="-122"/>
              </a:rPr>
              <a:t>其复杂</a:t>
            </a:r>
            <a:r>
              <a:rPr sz="1400" spc="15" dirty="0">
                <a:latin typeface="黑体" panose="02010609060101010101" charset="-122"/>
                <a:cs typeface="黑体" panose="02010609060101010101" charset="-122"/>
              </a:rPr>
              <a:t>功</a:t>
            </a:r>
            <a:r>
              <a:rPr sz="1400" spc="5" dirty="0">
                <a:latin typeface="黑体" panose="02010609060101010101" charset="-122"/>
                <a:cs typeface="黑体" panose="02010609060101010101" charset="-122"/>
              </a:rPr>
              <a:t>能</a:t>
            </a:r>
            <a:endParaRPr sz="1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05647" y="2219325"/>
            <a:ext cx="565150" cy="64135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25400">
              <a:lnSpc>
                <a:spcPts val="2390"/>
              </a:lnSpc>
              <a:spcBef>
                <a:spcPts val="235"/>
              </a:spcBef>
            </a:pPr>
            <a:r>
              <a:rPr sz="2050" b="1" spc="-70" dirty="0">
                <a:latin typeface="黑体" panose="02010609060101010101" charset="-122"/>
                <a:cs typeface="黑体" panose="02010609060101010101" charset="-122"/>
              </a:rPr>
              <a:t>智</a:t>
            </a:r>
            <a:r>
              <a:rPr sz="2050" b="1" spc="-10" dirty="0">
                <a:latin typeface="黑体" panose="02010609060101010101" charset="-122"/>
                <a:cs typeface="黑体" panose="02010609060101010101" charset="-122"/>
              </a:rPr>
              <a:t>能 </a:t>
            </a:r>
            <a:r>
              <a:rPr sz="2050" b="1" spc="-45" dirty="0">
                <a:latin typeface="黑体" panose="02010609060101010101" charset="-122"/>
                <a:cs typeface="黑体" panose="02010609060101010101" charset="-122"/>
              </a:rPr>
              <a:t>算</a:t>
            </a:r>
            <a:r>
              <a:rPr sz="2050" b="1" spc="-10" dirty="0">
                <a:latin typeface="黑体" panose="02010609060101010101" charset="-122"/>
                <a:cs typeface="黑体" panose="02010609060101010101" charset="-122"/>
              </a:rPr>
              <a:t>法</a:t>
            </a:r>
            <a:endParaRPr sz="20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587731" y="3451860"/>
            <a:ext cx="28098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5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多通道多</a:t>
            </a:r>
            <a:r>
              <a:rPr sz="1400" b="1" spc="6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模</a:t>
            </a:r>
            <a:r>
              <a:rPr sz="1400" b="1" spc="5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态融合的智能算</a:t>
            </a:r>
            <a:r>
              <a:rPr sz="1400" b="1" spc="6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法</a:t>
            </a:r>
            <a:r>
              <a:rPr sz="1400" b="1" spc="5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技</a:t>
            </a:r>
            <a:r>
              <a:rPr sz="1400" b="1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术</a:t>
            </a:r>
            <a:endParaRPr sz="1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19379" y="3726955"/>
            <a:ext cx="3038475" cy="9874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algn="just">
              <a:lnSpc>
                <a:spcPct val="151000"/>
              </a:lnSpc>
              <a:spcBef>
                <a:spcPts val="75"/>
              </a:spcBef>
            </a:pPr>
            <a:r>
              <a:rPr sz="1400" spc="-20" dirty="0">
                <a:latin typeface="黑体" panose="02010609060101010101" charset="-122"/>
                <a:cs typeface="黑体" panose="02010609060101010101" charset="-122"/>
              </a:rPr>
              <a:t>完</a:t>
            </a:r>
            <a:r>
              <a:rPr sz="1400" spc="-35" dirty="0">
                <a:latin typeface="黑体" panose="02010609060101010101" charset="-122"/>
                <a:cs typeface="黑体" panose="02010609060101010101" charset="-122"/>
              </a:rPr>
              <a:t>善</a:t>
            </a:r>
            <a:r>
              <a:rPr sz="1400" spc="-20" dirty="0">
                <a:latin typeface="黑体" panose="02010609060101010101" charset="-122"/>
                <a:cs typeface="黑体" panose="02010609060101010101" charset="-122"/>
              </a:rPr>
              <a:t>的</a:t>
            </a:r>
            <a:r>
              <a:rPr sz="1400" spc="-35" dirty="0">
                <a:latin typeface="黑体" panose="02010609060101010101" charset="-122"/>
                <a:cs typeface="黑体" panose="02010609060101010101" charset="-122"/>
              </a:rPr>
              <a:t>信</a:t>
            </a:r>
            <a:r>
              <a:rPr sz="1400" spc="-20" dirty="0">
                <a:latin typeface="黑体" panose="02010609060101010101" charset="-122"/>
                <a:cs typeface="黑体" panose="02010609060101010101" charset="-122"/>
              </a:rPr>
              <a:t>号</a:t>
            </a:r>
            <a:r>
              <a:rPr sz="1400" spc="-35" dirty="0">
                <a:latin typeface="黑体" panose="02010609060101010101" charset="-122"/>
                <a:cs typeface="黑体" panose="02010609060101010101" charset="-122"/>
              </a:rPr>
              <a:t>处</a:t>
            </a:r>
            <a:r>
              <a:rPr sz="1400" spc="-20" dirty="0">
                <a:latin typeface="黑体" panose="02010609060101010101" charset="-122"/>
                <a:cs typeface="黑体" panose="02010609060101010101" charset="-122"/>
              </a:rPr>
              <a:t>理</a:t>
            </a:r>
            <a:r>
              <a:rPr sz="1400" b="1" spc="-30" dirty="0">
                <a:latin typeface="黑体" panose="02010609060101010101" charset="-122"/>
                <a:cs typeface="黑体" panose="02010609060101010101" charset="-122"/>
              </a:rPr>
              <a:t>功能模块和软件平台</a:t>
            </a:r>
            <a:r>
              <a:rPr sz="1400" b="1" spc="-5" dirty="0">
                <a:latin typeface="黑体" panose="02010609060101010101" charset="-122"/>
                <a:cs typeface="黑体" panose="02010609060101010101" charset="-122"/>
              </a:rPr>
              <a:t>，  </a:t>
            </a:r>
            <a:r>
              <a:rPr sz="1400" spc="-10" dirty="0">
                <a:latin typeface="黑体" panose="02010609060101010101" charset="-122"/>
                <a:cs typeface="黑体" panose="02010609060101010101" charset="-122"/>
              </a:rPr>
              <a:t>搭建</a:t>
            </a:r>
            <a:r>
              <a:rPr sz="1400" dirty="0">
                <a:latin typeface="黑体" panose="02010609060101010101" charset="-122"/>
                <a:cs typeface="黑体" panose="02010609060101010101" charset="-122"/>
              </a:rPr>
              <a:t>多</a:t>
            </a:r>
            <a:r>
              <a:rPr sz="1400" spc="-10" dirty="0">
                <a:latin typeface="黑体" panose="02010609060101010101" charset="-122"/>
                <a:cs typeface="黑体" panose="02010609060101010101" charset="-122"/>
              </a:rPr>
              <a:t>年的人</a:t>
            </a:r>
            <a:r>
              <a:rPr sz="1400" dirty="0">
                <a:latin typeface="黑体" panose="02010609060101010101" charset="-122"/>
                <a:cs typeface="黑体" panose="02010609060101010101" charset="-122"/>
              </a:rPr>
              <a:t>工</a:t>
            </a:r>
            <a:r>
              <a:rPr sz="1400" spc="-10" dirty="0">
                <a:latin typeface="黑体" panose="02010609060101010101" charset="-122"/>
                <a:cs typeface="黑体" panose="02010609060101010101" charset="-122"/>
              </a:rPr>
              <a:t>智能算</a:t>
            </a:r>
            <a:r>
              <a:rPr sz="1400" dirty="0">
                <a:latin typeface="黑体" panose="02010609060101010101" charset="-122"/>
                <a:cs typeface="黑体" panose="02010609060101010101" charset="-122"/>
              </a:rPr>
              <a:t>法</a:t>
            </a:r>
            <a:r>
              <a:rPr sz="1400" spc="-10" dirty="0">
                <a:latin typeface="黑体" panose="02010609060101010101" charset="-122"/>
                <a:cs typeface="黑体" panose="02010609060101010101" charset="-122"/>
              </a:rPr>
              <a:t>训练平</a:t>
            </a:r>
            <a:r>
              <a:rPr sz="1400" dirty="0">
                <a:latin typeface="黑体" panose="02010609060101010101" charset="-122"/>
                <a:cs typeface="黑体" panose="02010609060101010101" charset="-122"/>
              </a:rPr>
              <a:t>台</a:t>
            </a:r>
            <a:r>
              <a:rPr sz="1400" spc="-10" dirty="0"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1400" dirty="0">
                <a:latin typeface="黑体" panose="02010609060101010101" charset="-122"/>
                <a:cs typeface="黑体" panose="02010609060101010101" charset="-122"/>
              </a:rPr>
              <a:t>累 </a:t>
            </a:r>
            <a:r>
              <a:rPr sz="1400" spc="-10" dirty="0">
                <a:latin typeface="黑体" panose="02010609060101010101" charset="-122"/>
                <a:cs typeface="黑体" panose="02010609060101010101" charset="-122"/>
              </a:rPr>
              <a:t>计训</a:t>
            </a:r>
            <a:r>
              <a:rPr sz="1400" dirty="0">
                <a:latin typeface="黑体" panose="02010609060101010101" charset="-122"/>
                <a:cs typeface="黑体" panose="02010609060101010101" charset="-122"/>
              </a:rPr>
              <a:t>练</a:t>
            </a:r>
            <a:r>
              <a:rPr sz="1400" b="1" spc="-10" dirty="0">
                <a:latin typeface="黑体" panose="02010609060101010101" charset="-122"/>
                <a:cs typeface="黑体" panose="02010609060101010101" charset="-122"/>
              </a:rPr>
              <a:t>数</a:t>
            </a:r>
            <a:r>
              <a:rPr sz="1400" b="1" spc="-20" dirty="0">
                <a:latin typeface="黑体" panose="02010609060101010101" charset="-122"/>
                <a:cs typeface="黑体" panose="02010609060101010101" charset="-122"/>
              </a:rPr>
              <a:t>据</a:t>
            </a:r>
            <a:r>
              <a:rPr sz="1400" b="1" spc="-10" dirty="0">
                <a:latin typeface="黑体" panose="02010609060101010101" charset="-122"/>
                <a:cs typeface="黑体" panose="02010609060101010101" charset="-122"/>
              </a:rPr>
              <a:t>量行业</a:t>
            </a:r>
            <a:r>
              <a:rPr sz="1400" b="1" spc="-20" dirty="0">
                <a:latin typeface="黑体" panose="02010609060101010101" charset="-122"/>
                <a:cs typeface="黑体" panose="02010609060101010101" charset="-122"/>
              </a:rPr>
              <a:t>领</a:t>
            </a:r>
            <a:r>
              <a:rPr sz="1400" b="1" spc="-5" dirty="0">
                <a:latin typeface="黑体" panose="02010609060101010101" charset="-122"/>
                <a:cs typeface="黑体" panose="02010609060101010101" charset="-122"/>
              </a:rPr>
              <a:t>先</a:t>
            </a:r>
            <a:endParaRPr sz="1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45999" y="4869941"/>
            <a:ext cx="3437890" cy="6565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5445" marR="5080" indent="-373380">
              <a:lnSpc>
                <a:spcPct val="148000"/>
              </a:lnSpc>
              <a:spcBef>
                <a:spcPts val="95"/>
              </a:spcBef>
              <a:buChar char="·"/>
              <a:tabLst>
                <a:tab pos="472440" algn="l"/>
                <a:tab pos="473075" algn="l"/>
              </a:tabLst>
            </a:pPr>
            <a:r>
              <a:rPr dirty="0"/>
              <a:t>	</a:t>
            </a:r>
            <a:r>
              <a:rPr sz="1400" spc="-35" dirty="0">
                <a:latin typeface="黑体" panose="02010609060101010101" charset="-122"/>
                <a:cs typeface="黑体" panose="02010609060101010101" charset="-122"/>
              </a:rPr>
              <a:t>从</a:t>
            </a:r>
            <a:r>
              <a:rPr sz="1400" spc="-45" dirty="0">
                <a:latin typeface="黑体" panose="02010609060101010101" charset="-122"/>
                <a:cs typeface="黑体" panose="02010609060101010101" charset="-122"/>
              </a:rPr>
              <a:t>模</a:t>
            </a:r>
            <a:r>
              <a:rPr sz="1400" spc="-35" dirty="0">
                <a:latin typeface="黑体" panose="02010609060101010101" charset="-122"/>
                <a:cs typeface="黑体" panose="02010609060101010101" charset="-122"/>
              </a:rPr>
              <a:t>式识别</a:t>
            </a:r>
            <a:r>
              <a:rPr sz="1400" spc="-45" dirty="0">
                <a:latin typeface="黑体" panose="02010609060101010101" charset="-122"/>
                <a:cs typeface="黑体" panose="02010609060101010101" charset="-122"/>
              </a:rPr>
              <a:t>到</a:t>
            </a:r>
            <a:r>
              <a:rPr sz="1400" spc="-35" dirty="0">
                <a:latin typeface="黑体" panose="02010609060101010101" charset="-122"/>
                <a:cs typeface="黑体" panose="02010609060101010101" charset="-122"/>
              </a:rPr>
              <a:t>深度学</a:t>
            </a:r>
            <a:r>
              <a:rPr sz="1400" spc="-45" dirty="0">
                <a:latin typeface="黑体" panose="02010609060101010101" charset="-122"/>
                <a:cs typeface="黑体" panose="02010609060101010101" charset="-122"/>
              </a:rPr>
              <a:t>习</a:t>
            </a:r>
            <a:r>
              <a:rPr sz="1400" spc="-35" dirty="0">
                <a:latin typeface="黑体" panose="02010609060101010101" charset="-122"/>
                <a:cs typeface="黑体" panose="02010609060101010101" charset="-122"/>
              </a:rPr>
              <a:t>多种算</a:t>
            </a:r>
            <a:r>
              <a:rPr sz="1400" spc="-45" dirty="0">
                <a:latin typeface="黑体" panose="02010609060101010101" charset="-122"/>
                <a:cs typeface="黑体" panose="02010609060101010101" charset="-122"/>
              </a:rPr>
              <a:t>法</a:t>
            </a:r>
            <a:r>
              <a:rPr sz="1400" spc="-35" dirty="0">
                <a:latin typeface="黑体" panose="02010609060101010101" charset="-122"/>
                <a:cs typeface="黑体" panose="02010609060101010101" charset="-122"/>
              </a:rPr>
              <a:t>的开</a:t>
            </a:r>
            <a:r>
              <a:rPr sz="1400" dirty="0">
                <a:latin typeface="黑体" panose="02010609060101010101" charset="-122"/>
                <a:cs typeface="黑体" panose="02010609060101010101" charset="-122"/>
              </a:rPr>
              <a:t>发 </a:t>
            </a:r>
            <a:r>
              <a:rPr sz="1400" spc="-60" dirty="0">
                <a:latin typeface="黑体" panose="02010609060101010101" charset="-122"/>
                <a:cs typeface="黑体" panose="02010609060101010101" charset="-122"/>
              </a:rPr>
              <a:t>和</a:t>
            </a:r>
            <a:r>
              <a:rPr sz="1400" spc="-45" dirty="0">
                <a:latin typeface="黑体" panose="02010609060101010101" charset="-122"/>
                <a:cs typeface="黑体" panose="02010609060101010101" charset="-122"/>
              </a:rPr>
              <a:t>应</a:t>
            </a:r>
            <a:r>
              <a:rPr sz="1400" spc="-60" dirty="0">
                <a:latin typeface="黑体" panose="02010609060101010101" charset="-122"/>
                <a:cs typeface="黑体" panose="02010609060101010101" charset="-122"/>
              </a:rPr>
              <a:t>用</a:t>
            </a:r>
            <a:r>
              <a:rPr sz="1400" spc="5" dirty="0"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1400" spc="-300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400" b="1" spc="-55" dirty="0">
                <a:latin typeface="Times New Roman" panose="02020603050405020304"/>
                <a:cs typeface="Times New Roman" panose="02020603050405020304"/>
              </a:rPr>
              <a:t>Al</a:t>
            </a:r>
            <a:r>
              <a:rPr sz="1400" b="1" spc="-55" dirty="0">
                <a:latin typeface="黑体" panose="02010609060101010101" charset="-122"/>
                <a:cs typeface="黑体" panose="02010609060101010101" charset="-122"/>
              </a:rPr>
              <a:t>算法行业内绝对优</a:t>
            </a:r>
            <a:r>
              <a:rPr sz="1400" b="1" spc="-5" dirty="0">
                <a:latin typeface="黑体" panose="02010609060101010101" charset="-122"/>
                <a:cs typeface="黑体" panose="02010609060101010101" charset="-122"/>
              </a:rPr>
              <a:t>势</a:t>
            </a:r>
            <a:endParaRPr sz="1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819379" y="5694400"/>
            <a:ext cx="3056890" cy="93408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algn="just">
              <a:lnSpc>
                <a:spcPct val="139000"/>
              </a:lnSpc>
              <a:spcBef>
                <a:spcPts val="250"/>
              </a:spcBef>
            </a:pPr>
            <a:r>
              <a:rPr sz="1400" spc="-60" dirty="0">
                <a:latin typeface="黑体" panose="02010609060101010101" charset="-122"/>
                <a:cs typeface="黑体" panose="02010609060101010101" charset="-122"/>
              </a:rPr>
              <a:t>与行业</a:t>
            </a:r>
            <a:r>
              <a:rPr sz="1400" spc="-45" dirty="0">
                <a:latin typeface="黑体" panose="02010609060101010101" charset="-122"/>
                <a:cs typeface="黑体" panose="02010609060101010101" charset="-122"/>
              </a:rPr>
              <a:t>内</a:t>
            </a:r>
            <a:r>
              <a:rPr sz="1400" b="1" spc="-55" dirty="0">
                <a:latin typeface="黑体" panose="02010609060101010101" charset="-122"/>
                <a:cs typeface="黑体" panose="02010609060101010101" charset="-122"/>
              </a:rPr>
              <a:t>顶</a:t>
            </a:r>
            <a:r>
              <a:rPr sz="1400" b="1" spc="-70" dirty="0">
                <a:latin typeface="黑体" panose="02010609060101010101" charset="-122"/>
                <a:cs typeface="黑体" panose="02010609060101010101" charset="-122"/>
              </a:rPr>
              <a:t>级</a:t>
            </a:r>
            <a:r>
              <a:rPr sz="1400" b="1" spc="-55" dirty="0">
                <a:latin typeface="黑体" panose="02010609060101010101" charset="-122"/>
                <a:cs typeface="黑体" panose="02010609060101010101" charset="-122"/>
              </a:rPr>
              <a:t>专</a:t>
            </a:r>
            <a:r>
              <a:rPr sz="1400" b="1" spc="-70" dirty="0">
                <a:latin typeface="黑体" panose="02010609060101010101" charset="-122"/>
                <a:cs typeface="黑体" panose="02010609060101010101" charset="-122"/>
              </a:rPr>
              <a:t>家</a:t>
            </a:r>
            <a:r>
              <a:rPr sz="1400" b="1" spc="-55" dirty="0">
                <a:latin typeface="黑体" panose="02010609060101010101" charset="-122"/>
                <a:cs typeface="黑体" panose="02010609060101010101" charset="-122"/>
              </a:rPr>
              <a:t>团</a:t>
            </a:r>
            <a:r>
              <a:rPr sz="1400" b="1" spc="-70" dirty="0">
                <a:latin typeface="黑体" panose="02010609060101010101" charset="-122"/>
                <a:cs typeface="黑体" panose="02010609060101010101" charset="-122"/>
              </a:rPr>
              <a:t>队</a:t>
            </a:r>
            <a:r>
              <a:rPr sz="1400" b="1" spc="-55" dirty="0">
                <a:latin typeface="黑体" panose="02010609060101010101" charset="-122"/>
                <a:cs typeface="黑体" panose="02010609060101010101" charset="-122"/>
              </a:rPr>
              <a:t>合</a:t>
            </a:r>
            <a:r>
              <a:rPr sz="1400" b="1" spc="-70" dirty="0">
                <a:latin typeface="黑体" panose="02010609060101010101" charset="-122"/>
                <a:cs typeface="黑体" panose="02010609060101010101" charset="-122"/>
              </a:rPr>
              <a:t>作</a:t>
            </a:r>
            <a:r>
              <a:rPr sz="1400" b="1" spc="-5" dirty="0"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1400" b="1" spc="70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400" spc="-60" dirty="0">
                <a:latin typeface="黑体" panose="02010609060101010101" charset="-122"/>
                <a:cs typeface="黑体" panose="02010609060101010101" charset="-122"/>
              </a:rPr>
              <a:t>海量多</a:t>
            </a:r>
            <a:r>
              <a:rPr sz="1400" spc="5" dirty="0">
                <a:latin typeface="黑体" panose="02010609060101010101" charset="-122"/>
                <a:cs typeface="黑体" panose="02010609060101010101" charset="-122"/>
              </a:rPr>
              <a:t>学 </a:t>
            </a:r>
            <a:r>
              <a:rPr sz="1400" spc="-10" dirty="0">
                <a:latin typeface="黑体" panose="02010609060101010101" charset="-122"/>
                <a:cs typeface="黑体" panose="02010609060101010101" charset="-122"/>
              </a:rPr>
              <a:t>科多</a:t>
            </a:r>
            <a:r>
              <a:rPr sz="1400" spc="-20" dirty="0">
                <a:latin typeface="黑体" panose="02010609060101010101" charset="-122"/>
                <a:cs typeface="黑体" panose="02010609060101010101" charset="-122"/>
              </a:rPr>
              <a:t>模</a:t>
            </a:r>
            <a:r>
              <a:rPr sz="1400" spc="-10" dirty="0">
                <a:latin typeface="黑体" panose="02010609060101010101" charset="-122"/>
                <a:cs typeface="黑体" panose="02010609060101010101" charset="-122"/>
              </a:rPr>
              <a:t>态脑肌电康</a:t>
            </a:r>
            <a:r>
              <a:rPr sz="1400" spc="-20" dirty="0">
                <a:latin typeface="黑体" panose="02010609060101010101" charset="-122"/>
                <a:cs typeface="黑体" panose="02010609060101010101" charset="-122"/>
              </a:rPr>
              <a:t>复</a:t>
            </a:r>
            <a:r>
              <a:rPr sz="1400" spc="-10" dirty="0">
                <a:latin typeface="黑体" panose="02010609060101010101" charset="-122"/>
                <a:cs typeface="黑体" panose="02010609060101010101" charset="-122"/>
              </a:rPr>
              <a:t>数据，具备</a:t>
            </a:r>
            <a:r>
              <a:rPr sz="1400" b="1" spc="-20" dirty="0">
                <a:latin typeface="黑体" panose="02010609060101010101" charset="-122"/>
                <a:cs typeface="黑体" panose="02010609060101010101" charset="-122"/>
              </a:rPr>
              <a:t>脑</a:t>
            </a:r>
            <a:r>
              <a:rPr sz="1400" b="1" spc="-10" dirty="0">
                <a:latin typeface="黑体" panose="02010609060101010101" charset="-122"/>
                <a:cs typeface="黑体" panose="02010609060101010101" charset="-122"/>
              </a:rPr>
              <a:t>科</a:t>
            </a:r>
            <a:r>
              <a:rPr sz="1400" b="1" spc="-5" dirty="0">
                <a:latin typeface="黑体" panose="02010609060101010101" charset="-122"/>
                <a:cs typeface="黑体" panose="02010609060101010101" charset="-122"/>
              </a:rPr>
              <a:t>学 </a:t>
            </a:r>
            <a:r>
              <a:rPr sz="1400" b="1" spc="-80" dirty="0">
                <a:latin typeface="黑体" panose="02010609060101010101" charset="-122"/>
                <a:cs typeface="黑体" panose="02010609060101010101" charset="-122"/>
              </a:rPr>
              <a:t>平台产</a:t>
            </a:r>
            <a:r>
              <a:rPr sz="1400" b="1" spc="-90" dirty="0">
                <a:latin typeface="黑体" panose="02010609060101010101" charset="-122"/>
                <a:cs typeface="黑体" panose="02010609060101010101" charset="-122"/>
              </a:rPr>
              <a:t>品</a:t>
            </a:r>
            <a:r>
              <a:rPr sz="1400" b="1" spc="-80" dirty="0">
                <a:latin typeface="黑体" panose="02010609060101010101" charset="-122"/>
                <a:cs typeface="黑体" panose="02010609060101010101" charset="-122"/>
              </a:rPr>
              <a:t>持续研发转化能</a:t>
            </a:r>
            <a:r>
              <a:rPr sz="1400" b="1" spc="-5" dirty="0">
                <a:latin typeface="黑体" panose="02010609060101010101" charset="-122"/>
                <a:cs typeface="黑体" panose="02010609060101010101" charset="-122"/>
              </a:rPr>
              <a:t>力</a:t>
            </a:r>
            <a:endParaRPr sz="1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2173711" y="1795272"/>
            <a:ext cx="1371600" cy="1432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1089640" y="3453384"/>
            <a:ext cx="299593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5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脑科学和</a:t>
            </a:r>
            <a:r>
              <a:rPr sz="1400" b="1" spc="6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神</a:t>
            </a:r>
            <a:r>
              <a:rPr sz="1400" b="1" spc="5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经接口整体技术</a:t>
            </a:r>
            <a:r>
              <a:rPr sz="1400" b="1" spc="6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解</a:t>
            </a:r>
            <a:r>
              <a:rPr sz="1400" b="1" spc="5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决方</a:t>
            </a:r>
            <a:r>
              <a:rPr sz="1400" b="1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案</a:t>
            </a:r>
            <a:endParaRPr sz="1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665699" y="3836682"/>
            <a:ext cx="2794635" cy="1264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1000"/>
              </a:lnSpc>
              <a:spcBef>
                <a:spcPts val="100"/>
              </a:spcBef>
            </a:pPr>
            <a:r>
              <a:rPr sz="1400" spc="-45" dirty="0">
                <a:latin typeface="黑体" panose="02010609060101010101" charset="-122"/>
                <a:cs typeface="黑体" panose="02010609060101010101" charset="-122"/>
              </a:rPr>
              <a:t>融</a:t>
            </a:r>
            <a:r>
              <a:rPr sz="1400" spc="-35" dirty="0">
                <a:latin typeface="黑体" panose="02010609060101010101" charset="-122"/>
                <a:cs typeface="黑体" panose="02010609060101010101" charset="-122"/>
              </a:rPr>
              <a:t>合</a:t>
            </a:r>
            <a:r>
              <a:rPr sz="1400" spc="-45" dirty="0">
                <a:latin typeface="黑体" panose="02010609060101010101" charset="-122"/>
                <a:cs typeface="黑体" panose="02010609060101010101" charset="-122"/>
              </a:rPr>
              <a:t>脑科</a:t>
            </a:r>
            <a:r>
              <a:rPr sz="1400" spc="-35" dirty="0">
                <a:latin typeface="黑体" panose="02010609060101010101" charset="-122"/>
                <a:cs typeface="黑体" panose="02010609060101010101" charset="-122"/>
              </a:rPr>
              <a:t>学</a:t>
            </a:r>
            <a:r>
              <a:rPr sz="1400" spc="-45" dirty="0">
                <a:latin typeface="黑体" panose="02010609060101010101" charset="-122"/>
                <a:cs typeface="黑体" panose="02010609060101010101" charset="-122"/>
              </a:rPr>
              <a:t>、肌</a:t>
            </a:r>
            <a:r>
              <a:rPr sz="1400" spc="-35" dirty="0">
                <a:latin typeface="黑体" panose="02010609060101010101" charset="-122"/>
                <a:cs typeface="黑体" panose="02010609060101010101" charset="-122"/>
              </a:rPr>
              <a:t>电</a:t>
            </a:r>
            <a:r>
              <a:rPr sz="1400" spc="-45" dirty="0">
                <a:latin typeface="黑体" panose="02010609060101010101" charset="-122"/>
                <a:cs typeface="黑体" panose="02010609060101010101" charset="-122"/>
              </a:rPr>
              <a:t>传感</a:t>
            </a:r>
            <a:r>
              <a:rPr sz="1400" spc="-35" dirty="0">
                <a:latin typeface="黑体" panose="02010609060101010101" charset="-122"/>
                <a:cs typeface="黑体" panose="02010609060101010101" charset="-122"/>
              </a:rPr>
              <a:t>器</a:t>
            </a:r>
            <a:r>
              <a:rPr sz="1400" spc="-45" dirty="0">
                <a:latin typeface="黑体" panose="02010609060101010101" charset="-122"/>
                <a:cs typeface="黑体" panose="02010609060101010101" charset="-122"/>
              </a:rPr>
              <a:t>、意</a:t>
            </a:r>
            <a:r>
              <a:rPr sz="1400" spc="-35" dirty="0">
                <a:latin typeface="黑体" panose="02010609060101010101" charset="-122"/>
                <a:cs typeface="黑体" panose="02010609060101010101" charset="-122"/>
              </a:rPr>
              <a:t>识</a:t>
            </a:r>
            <a:r>
              <a:rPr sz="1400" spc="-45" dirty="0">
                <a:latin typeface="黑体" panose="02010609060101010101" charset="-122"/>
                <a:cs typeface="黑体" panose="02010609060101010101" charset="-122"/>
              </a:rPr>
              <a:t>识</a:t>
            </a:r>
            <a:r>
              <a:rPr sz="1400" dirty="0">
                <a:latin typeface="黑体" panose="02010609060101010101" charset="-122"/>
                <a:cs typeface="黑体" panose="02010609060101010101" charset="-122"/>
              </a:rPr>
              <a:t>别 </a:t>
            </a:r>
            <a:r>
              <a:rPr sz="1400" spc="-20" dirty="0">
                <a:latin typeface="黑体" panose="02010609060101010101" charset="-122"/>
                <a:cs typeface="黑体" panose="02010609060101010101" charset="-122"/>
              </a:rPr>
              <a:t>算</a:t>
            </a:r>
            <a:r>
              <a:rPr sz="1400" spc="-10" dirty="0">
                <a:latin typeface="黑体" panose="02010609060101010101" charset="-122"/>
                <a:cs typeface="黑体" panose="02010609060101010101" charset="-122"/>
              </a:rPr>
              <a:t>法</a:t>
            </a:r>
            <a:r>
              <a:rPr sz="1400" spc="-20" dirty="0">
                <a:latin typeface="黑体" panose="02010609060101010101" charset="-122"/>
                <a:cs typeface="黑体" panose="02010609060101010101" charset="-122"/>
              </a:rPr>
              <a:t>、</a:t>
            </a:r>
            <a:r>
              <a:rPr sz="1400" spc="-10" dirty="0">
                <a:latin typeface="黑体" panose="02010609060101010101" charset="-122"/>
                <a:cs typeface="黑体" panose="02010609060101010101" charset="-122"/>
              </a:rPr>
              <a:t>机</a:t>
            </a:r>
            <a:r>
              <a:rPr sz="1400" spc="-20" dirty="0">
                <a:latin typeface="黑体" panose="02010609060101010101" charset="-122"/>
                <a:cs typeface="黑体" panose="02010609060101010101" charset="-122"/>
              </a:rPr>
              <a:t>器人</a:t>
            </a:r>
            <a:r>
              <a:rPr sz="1400" spc="-10" dirty="0">
                <a:latin typeface="黑体" panose="02010609060101010101" charset="-122"/>
                <a:cs typeface="黑体" panose="02010609060101010101" charset="-122"/>
              </a:rPr>
              <a:t>软</a:t>
            </a:r>
            <a:r>
              <a:rPr sz="1400" spc="-20" dirty="0">
                <a:latin typeface="黑体" panose="02010609060101010101" charset="-122"/>
                <a:cs typeface="黑体" panose="02010609060101010101" charset="-122"/>
              </a:rPr>
              <a:t>硬</a:t>
            </a:r>
            <a:r>
              <a:rPr sz="1400" spc="-10" dirty="0">
                <a:latin typeface="黑体" panose="02010609060101010101" charset="-122"/>
                <a:cs typeface="黑体" panose="02010609060101010101" charset="-122"/>
              </a:rPr>
              <a:t>件</a:t>
            </a:r>
            <a:r>
              <a:rPr sz="1400" spc="-20" dirty="0">
                <a:latin typeface="黑体" panose="02010609060101010101" charset="-122"/>
                <a:cs typeface="黑体" panose="02010609060101010101" charset="-122"/>
              </a:rPr>
              <a:t>+Al技</a:t>
            </a:r>
            <a:r>
              <a:rPr sz="1400" spc="-10" dirty="0">
                <a:latin typeface="黑体" panose="02010609060101010101" charset="-122"/>
                <a:cs typeface="黑体" panose="02010609060101010101" charset="-122"/>
              </a:rPr>
              <a:t>术</a:t>
            </a:r>
            <a:r>
              <a:rPr sz="1400" spc="-20" dirty="0">
                <a:latin typeface="黑体" panose="02010609060101010101" charset="-122"/>
                <a:cs typeface="黑体" panose="02010609060101010101" charset="-122"/>
              </a:rPr>
              <a:t>闭</a:t>
            </a:r>
            <a:r>
              <a:rPr sz="1400" spc="-10" dirty="0">
                <a:latin typeface="黑体" panose="02010609060101010101" charset="-122"/>
                <a:cs typeface="黑体" panose="02010609060101010101" charset="-122"/>
              </a:rPr>
              <a:t>环</a:t>
            </a:r>
            <a:r>
              <a:rPr sz="1400" spc="5" dirty="0">
                <a:latin typeface="黑体" panose="02010609060101010101" charset="-122"/>
                <a:cs typeface="黑体" panose="02010609060101010101" charset="-122"/>
              </a:rPr>
              <a:t>，</a:t>
            </a:r>
            <a:endParaRPr sz="1400">
              <a:latin typeface="黑体" panose="02010609060101010101" charset="-122"/>
              <a:cs typeface="黑体" panose="02010609060101010101" charset="-122"/>
            </a:endParaRPr>
          </a:p>
          <a:p>
            <a:pPr marL="15240" marR="17145" indent="-3175">
              <a:lnSpc>
                <a:spcPct val="146000"/>
              </a:lnSpc>
              <a:spcBef>
                <a:spcPts val="105"/>
              </a:spcBef>
            </a:pPr>
            <a:r>
              <a:rPr sz="1400" spc="50" dirty="0">
                <a:latin typeface="黑体" panose="02010609060101010101" charset="-122"/>
                <a:cs typeface="黑体" panose="02010609060101010101" charset="-122"/>
              </a:rPr>
              <a:t>实现</a:t>
            </a:r>
            <a:r>
              <a:rPr sz="1400" spc="40" dirty="0">
                <a:latin typeface="黑体" panose="02010609060101010101" charset="-122"/>
                <a:cs typeface="黑体" panose="02010609060101010101" charset="-122"/>
              </a:rPr>
              <a:t>从</a:t>
            </a:r>
            <a:r>
              <a:rPr sz="1400" spc="50" dirty="0">
                <a:latin typeface="黑体" panose="02010609060101010101" charset="-122"/>
                <a:cs typeface="黑体" panose="02010609060101010101" charset="-122"/>
              </a:rPr>
              <a:t>大脑到外周</a:t>
            </a:r>
            <a:r>
              <a:rPr sz="1400" spc="40" dirty="0">
                <a:latin typeface="黑体" panose="02010609060101010101" charset="-122"/>
                <a:cs typeface="黑体" panose="02010609060101010101" charset="-122"/>
              </a:rPr>
              <a:t>的</a:t>
            </a:r>
            <a:r>
              <a:rPr sz="1400" spc="50" dirty="0">
                <a:latin typeface="黑体" panose="02010609060101010101" charset="-122"/>
                <a:cs typeface="黑体" panose="02010609060101010101" charset="-122"/>
              </a:rPr>
              <a:t>神经环路重</a:t>
            </a:r>
            <a:r>
              <a:rPr sz="1400" dirty="0">
                <a:latin typeface="黑体" panose="02010609060101010101" charset="-122"/>
                <a:cs typeface="黑体" panose="02010609060101010101" charset="-122"/>
              </a:rPr>
              <a:t>建 </a:t>
            </a:r>
            <a:r>
              <a:rPr sz="1400" b="1" spc="-10" dirty="0">
                <a:latin typeface="黑体" panose="02010609060101010101" charset="-122"/>
                <a:cs typeface="黑体" panose="02010609060101010101" charset="-122"/>
              </a:rPr>
              <a:t>完整解决</a:t>
            </a:r>
            <a:r>
              <a:rPr sz="1400" b="1" spc="5" dirty="0">
                <a:latin typeface="黑体" panose="02010609060101010101" charset="-122"/>
                <a:cs typeface="黑体" panose="02010609060101010101" charset="-122"/>
              </a:rPr>
              <a:t>方</a:t>
            </a:r>
            <a:r>
              <a:rPr sz="1400" b="1" spc="-10" dirty="0">
                <a:latin typeface="黑体" panose="02010609060101010101" charset="-122"/>
                <a:cs typeface="黑体" panose="02010609060101010101" charset="-122"/>
              </a:rPr>
              <a:t>案的技术平</a:t>
            </a:r>
            <a:r>
              <a:rPr sz="1400" b="1" spc="-5" dirty="0">
                <a:latin typeface="黑体" panose="02010609060101010101" charset="-122"/>
                <a:cs typeface="黑体" panose="02010609060101010101" charset="-122"/>
              </a:rPr>
              <a:t>台</a:t>
            </a:r>
            <a:endParaRPr sz="1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665699" y="5273802"/>
            <a:ext cx="2782570" cy="683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240" marR="5080" indent="-3175">
              <a:lnSpc>
                <a:spcPct val="154000"/>
              </a:lnSpc>
              <a:spcBef>
                <a:spcPts val="95"/>
              </a:spcBef>
            </a:pPr>
            <a:r>
              <a:rPr sz="1400" spc="50" dirty="0">
                <a:latin typeface="黑体" panose="02010609060101010101" charset="-122"/>
                <a:cs typeface="黑体" panose="02010609060101010101" charset="-122"/>
              </a:rPr>
              <a:t>将前</a:t>
            </a:r>
            <a:r>
              <a:rPr sz="1400" spc="40" dirty="0">
                <a:latin typeface="黑体" panose="02010609060101010101" charset="-122"/>
                <a:cs typeface="黑体" panose="02010609060101010101" charset="-122"/>
              </a:rPr>
              <a:t>沿</a:t>
            </a:r>
            <a:r>
              <a:rPr sz="1400" spc="50" dirty="0">
                <a:latin typeface="黑体" panose="02010609060101010101" charset="-122"/>
                <a:cs typeface="黑体" panose="02010609060101010101" charset="-122"/>
              </a:rPr>
              <a:t>科技与临床</a:t>
            </a:r>
            <a:r>
              <a:rPr sz="1400" spc="40" dirty="0">
                <a:latin typeface="黑体" panose="02010609060101010101" charset="-122"/>
                <a:cs typeface="黑体" panose="02010609060101010101" charset="-122"/>
              </a:rPr>
              <a:t>医</a:t>
            </a:r>
            <a:r>
              <a:rPr sz="1400" spc="50" dirty="0">
                <a:latin typeface="黑体" panose="02010609060101010101" charset="-122"/>
                <a:cs typeface="黑体" panose="02010609060101010101" charset="-122"/>
              </a:rPr>
              <a:t>学紧密结合</a:t>
            </a:r>
            <a:r>
              <a:rPr sz="1400" dirty="0">
                <a:latin typeface="黑体" panose="02010609060101010101" charset="-122"/>
                <a:cs typeface="黑体" panose="02010609060101010101" charset="-122"/>
              </a:rPr>
              <a:t>的 </a:t>
            </a:r>
            <a:r>
              <a:rPr sz="1400" b="1" spc="-10" dirty="0">
                <a:latin typeface="黑体" panose="02010609060101010101" charset="-122"/>
                <a:cs typeface="黑体" panose="02010609060101010101" charset="-122"/>
              </a:rPr>
              <a:t>医工交叉</a:t>
            </a:r>
            <a:r>
              <a:rPr sz="1400" b="1" spc="5" dirty="0">
                <a:latin typeface="黑体" panose="02010609060101010101" charset="-122"/>
                <a:cs typeface="黑体" panose="02010609060101010101" charset="-122"/>
              </a:rPr>
              <a:t>创</a:t>
            </a:r>
            <a:r>
              <a:rPr sz="1400" b="1" spc="-10" dirty="0">
                <a:latin typeface="黑体" panose="02010609060101010101" charset="-122"/>
                <a:cs typeface="黑体" panose="02010609060101010101" charset="-122"/>
              </a:rPr>
              <a:t>新产品化平</a:t>
            </a:r>
            <a:r>
              <a:rPr sz="1400" b="1" spc="-5" dirty="0">
                <a:latin typeface="黑体" panose="02010609060101010101" charset="-122"/>
                <a:cs typeface="黑体" panose="02010609060101010101" charset="-122"/>
              </a:rPr>
              <a:t>台</a:t>
            </a:r>
            <a:endParaRPr sz="1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21027" y="7072883"/>
            <a:ext cx="2464435" cy="276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b="1" spc="-6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自研精密元件打破海外垄</a:t>
            </a:r>
            <a:r>
              <a:rPr sz="1650" b="1" spc="-1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断</a:t>
            </a:r>
            <a:endParaRPr sz="16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999723" y="7103350"/>
            <a:ext cx="2555875" cy="276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b="1" spc="15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已获取相关领域</a:t>
            </a:r>
            <a:r>
              <a:rPr sz="1650" b="1" spc="6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60</a:t>
            </a:r>
            <a:r>
              <a:rPr sz="1650" b="1" spc="-69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650" b="1" spc="15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项专</a:t>
            </a:r>
            <a:r>
              <a:rPr sz="1650" b="1" spc="-1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利</a:t>
            </a:r>
            <a:endParaRPr sz="16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981435" y="7566659"/>
            <a:ext cx="3585845" cy="276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b="1" spc="4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包</a:t>
            </a:r>
            <a:r>
              <a:rPr sz="1650" b="1" spc="3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括</a:t>
            </a:r>
            <a:r>
              <a:rPr sz="1650" b="1" spc="4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7项脑</a:t>
            </a:r>
            <a:r>
              <a:rPr sz="1650" b="1" spc="3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肌</a:t>
            </a:r>
            <a:r>
              <a:rPr sz="1650" b="1" spc="4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电人机交</a:t>
            </a:r>
            <a:r>
              <a:rPr sz="1650" b="1" spc="3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互</a:t>
            </a:r>
            <a:r>
              <a:rPr sz="1650" b="1" spc="4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核心发</a:t>
            </a:r>
            <a:r>
              <a:rPr sz="1650" b="1" spc="3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明</a:t>
            </a:r>
            <a:r>
              <a:rPr sz="1650" b="1" spc="4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专</a:t>
            </a:r>
            <a:r>
              <a:rPr sz="1650" b="1" spc="-1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利</a:t>
            </a:r>
            <a:endParaRPr sz="16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257035" y="6999496"/>
            <a:ext cx="3590290" cy="85090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670"/>
              </a:spcBef>
            </a:pPr>
            <a:r>
              <a:rPr sz="1650" b="1" spc="10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肌电</a:t>
            </a:r>
            <a:r>
              <a:rPr sz="1650" b="1" spc="114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识</a:t>
            </a:r>
            <a:r>
              <a:rPr sz="1650" b="1" spc="10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别算法准</a:t>
            </a:r>
            <a:r>
              <a:rPr sz="1650" b="1" spc="114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确</a:t>
            </a:r>
            <a:r>
              <a:rPr sz="1650" b="1" spc="10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率</a:t>
            </a:r>
            <a:r>
              <a:rPr sz="1650" b="1" spc="4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97</a:t>
            </a:r>
            <a:endParaRPr sz="1650">
              <a:latin typeface="黑体" panose="02010609060101010101" charset="-122"/>
              <a:cs typeface="黑体" panose="02010609060101010101" charset="-122"/>
            </a:endParaRPr>
          </a:p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2550" b="1" spc="-919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脑电运动想象</a:t>
            </a:r>
            <a:r>
              <a:rPr sz="2550" b="1" spc="-93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算</a:t>
            </a:r>
            <a:r>
              <a:rPr sz="2550" b="1" spc="-919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法准确率</a:t>
            </a:r>
            <a:r>
              <a:rPr sz="2550" spc="-7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全球领</a:t>
            </a:r>
            <a:r>
              <a:rPr sz="2550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先</a:t>
            </a:r>
            <a:endParaRPr sz="25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534504" y="7148448"/>
            <a:ext cx="95249" cy="1460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1617980" y="7482840"/>
            <a:ext cx="2293620" cy="276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96010" algn="l"/>
              </a:tabLst>
            </a:pPr>
            <a:r>
              <a:rPr sz="1650" spc="5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实</a:t>
            </a:r>
            <a:r>
              <a:rPr sz="1650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现</a:t>
            </a:r>
            <a:r>
              <a:rPr sz="1650" spc="-9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650" b="1" spc="2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9</a:t>
            </a:r>
            <a:r>
              <a:rPr sz="1650" b="1" spc="4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0</a:t>
            </a:r>
            <a:r>
              <a:rPr sz="1650" b="1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%</a:t>
            </a:r>
            <a:r>
              <a:rPr sz="1650" b="1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650" spc="4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+</a:t>
            </a:r>
            <a:r>
              <a:rPr sz="1650" spc="5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高</a:t>
            </a:r>
            <a:r>
              <a:rPr sz="1650" spc="4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产</a:t>
            </a:r>
            <a:r>
              <a:rPr sz="1650" spc="5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品毛</a:t>
            </a:r>
            <a:r>
              <a:rPr sz="1650" spc="-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利</a:t>
            </a:r>
            <a:endParaRPr sz="16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11200" y="8437149"/>
            <a:ext cx="2143760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70"/>
              </a:lnSpc>
              <a:tabLst>
                <a:tab pos="833755" algn="l"/>
              </a:tabLst>
            </a:pPr>
            <a:r>
              <a:rPr sz="2300" b="1" spc="-15" dirty="0">
                <a:solidFill>
                  <a:srgbClr val="EF8000"/>
                </a:solidFill>
                <a:latin typeface="Arial" panose="020B0604020202020204"/>
                <a:cs typeface="Arial" panose="020B0604020202020204"/>
              </a:rPr>
              <a:t>CEC	</a:t>
            </a:r>
            <a:r>
              <a:rPr sz="2300" b="1" spc="-25" dirty="0">
                <a:latin typeface="Arial" panose="020B0604020202020204"/>
                <a:cs typeface="Arial" panose="020B0604020202020204"/>
              </a:rPr>
              <a:t>CAPITAL</a:t>
            </a:r>
            <a:endParaRPr sz="2300">
              <a:latin typeface="Arial" panose="020B0604020202020204"/>
              <a:cs typeface="Arial" panose="020B0604020202020204"/>
            </a:endParaRPr>
          </a:p>
          <a:p>
            <a:pPr marL="20320">
              <a:lnSpc>
                <a:spcPts val="1380"/>
              </a:lnSpc>
              <a:tabLst>
                <a:tab pos="1965960" algn="l"/>
              </a:tabLst>
            </a:pP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易</a:t>
            </a:r>
            <a:r>
              <a:rPr sz="1300" b="1" spc="19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凯</a:t>
            </a:r>
            <a:r>
              <a:rPr sz="1300" b="1" spc="24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资</a:t>
            </a:r>
            <a:r>
              <a:rPr sz="1300" b="1" spc="229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本</a:t>
            </a:r>
            <a:r>
              <a:rPr sz="1300" b="1" spc="18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有</a:t>
            </a:r>
            <a:r>
              <a:rPr sz="1300" b="1" spc="26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限</a:t>
            </a:r>
            <a:r>
              <a:rPr sz="1300" b="1" spc="14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公</a:t>
            </a:r>
            <a:r>
              <a:rPr sz="1300" b="1" dirty="0">
                <a:latin typeface="楷体" panose="02010609060101010101" charset="-122"/>
                <a:cs typeface="楷体" panose="02010609060101010101" charset="-122"/>
              </a:rPr>
              <a:t>	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司</a:t>
            </a:r>
            <a:endParaRPr sz="1300">
              <a:latin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0079" y="800353"/>
            <a:ext cx="9493885" cy="542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5" dirty="0"/>
              <a:t>基</a:t>
            </a:r>
            <a:r>
              <a:rPr spc="135" dirty="0"/>
              <a:t>于</a:t>
            </a:r>
            <a:r>
              <a:rPr spc="145" dirty="0"/>
              <a:t>学</a:t>
            </a:r>
            <a:r>
              <a:rPr spc="135" dirty="0"/>
              <a:t>界</a:t>
            </a:r>
            <a:r>
              <a:rPr spc="145" dirty="0"/>
              <a:t>共</a:t>
            </a:r>
            <a:r>
              <a:rPr spc="135" dirty="0"/>
              <a:t>识</a:t>
            </a:r>
            <a:r>
              <a:rPr spc="145" dirty="0"/>
              <a:t>的</a:t>
            </a:r>
            <a:r>
              <a:rPr spc="135" dirty="0"/>
              <a:t>神</a:t>
            </a:r>
            <a:r>
              <a:rPr spc="145" dirty="0"/>
              <a:t>经</a:t>
            </a:r>
            <a:r>
              <a:rPr spc="135" dirty="0"/>
              <a:t>环</a:t>
            </a:r>
            <a:r>
              <a:rPr spc="145" dirty="0"/>
              <a:t>路</a:t>
            </a:r>
            <a:r>
              <a:rPr spc="135" dirty="0"/>
              <a:t>重</a:t>
            </a:r>
            <a:r>
              <a:rPr spc="145" dirty="0"/>
              <a:t>塑</a:t>
            </a:r>
            <a:r>
              <a:rPr spc="135" dirty="0"/>
              <a:t>理</a:t>
            </a:r>
            <a:r>
              <a:rPr spc="145" dirty="0"/>
              <a:t>论</a:t>
            </a:r>
            <a:r>
              <a:rPr spc="135" dirty="0"/>
              <a:t>打</a:t>
            </a:r>
            <a:r>
              <a:rPr spc="145" dirty="0"/>
              <a:t>造</a:t>
            </a:r>
            <a:r>
              <a:rPr spc="135" dirty="0"/>
              <a:t>康</a:t>
            </a:r>
            <a:r>
              <a:rPr spc="145" dirty="0"/>
              <a:t>复</a:t>
            </a:r>
            <a:r>
              <a:rPr spc="135" dirty="0"/>
              <a:t>产</a:t>
            </a:r>
            <a:r>
              <a:rPr spc="-20" dirty="0"/>
              <a:t>品</a:t>
            </a:r>
            <a:endParaRPr spc="-20" dirty="0"/>
          </a:p>
        </p:txBody>
      </p:sp>
      <p:sp>
        <p:nvSpPr>
          <p:cNvPr id="4" name="object 4"/>
          <p:cNvSpPr txBox="1"/>
          <p:nvPr/>
        </p:nvSpPr>
        <p:spPr>
          <a:xfrm>
            <a:off x="8038579" y="1461389"/>
            <a:ext cx="3242945" cy="462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1015">
              <a:lnSpc>
                <a:spcPts val="1720"/>
              </a:lnSpc>
              <a:spcBef>
                <a:spcPts val="100"/>
              </a:spcBef>
            </a:pPr>
            <a:r>
              <a:rPr sz="1550" spc="390" dirty="0">
                <a:latin typeface="黑体" panose="02010609060101010101" charset="-122"/>
                <a:cs typeface="黑体" panose="02010609060101010101" charset="-122"/>
              </a:rPr>
              <a:t>损伤运动中</a:t>
            </a:r>
            <a:r>
              <a:rPr sz="1550" spc="215" dirty="0">
                <a:latin typeface="黑体" panose="02010609060101010101" charset="-122"/>
                <a:cs typeface="黑体" panose="02010609060101010101" charset="-122"/>
              </a:rPr>
              <a:t>枢</a:t>
            </a:r>
            <a:endParaRPr sz="1550">
              <a:latin typeface="黑体" panose="02010609060101010101" charset="-122"/>
              <a:cs typeface="黑体" panose="02010609060101010101" charset="-122"/>
            </a:endParaRPr>
          </a:p>
          <a:p>
            <a:pPr marL="12700">
              <a:lnSpc>
                <a:spcPts val="1720"/>
              </a:lnSpc>
            </a:pPr>
            <a:r>
              <a:rPr sz="1550" spc="380" dirty="0">
                <a:latin typeface="黑体" panose="02010609060101010101" charset="-122"/>
                <a:cs typeface="黑体" panose="02010609060101010101" charset="-122"/>
              </a:rPr>
              <a:t>新</a:t>
            </a:r>
            <a:r>
              <a:rPr sz="1550" spc="390" dirty="0">
                <a:latin typeface="黑体" panose="02010609060101010101" charset="-122"/>
                <a:cs typeface="黑体" panose="02010609060101010101" charset="-122"/>
              </a:rPr>
              <a:t>运</a:t>
            </a:r>
            <a:r>
              <a:rPr sz="1550" spc="375" dirty="0">
                <a:latin typeface="黑体" panose="02010609060101010101" charset="-122"/>
                <a:cs typeface="黑体" panose="02010609060101010101" charset="-122"/>
              </a:rPr>
              <a:t>动</a:t>
            </a:r>
            <a:r>
              <a:rPr sz="1550" spc="380" dirty="0">
                <a:latin typeface="黑体" panose="02010609060101010101" charset="-122"/>
                <a:cs typeface="黑体" panose="02010609060101010101" charset="-122"/>
              </a:rPr>
              <a:t>中</a:t>
            </a:r>
            <a:r>
              <a:rPr sz="1550" spc="215" dirty="0">
                <a:latin typeface="黑体" panose="02010609060101010101" charset="-122"/>
                <a:cs typeface="黑体" panose="02010609060101010101" charset="-122"/>
              </a:rPr>
              <a:t>枢</a:t>
            </a:r>
            <a:endParaRPr sz="155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970499" y="1411351"/>
            <a:ext cx="5149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50" dirty="0">
                <a:latin typeface="黑体" panose="02010609060101010101" charset="-122"/>
                <a:cs typeface="黑体" panose="02010609060101010101" charset="-122"/>
              </a:rPr>
              <a:t>感</a:t>
            </a:r>
            <a:r>
              <a:rPr sz="1800" dirty="0">
                <a:latin typeface="黑体" panose="02010609060101010101" charset="-122"/>
                <a:cs typeface="黑体" panose="02010609060101010101" charset="-122"/>
              </a:rPr>
              <a:t>觉</a:t>
            </a:r>
            <a:endParaRPr sz="18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685519" y="317500"/>
            <a:ext cx="2095500" cy="6014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4174215" y="909827"/>
            <a:ext cx="1188720" cy="377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latin typeface="黑体" panose="02010609060101010101" charset="-122"/>
                <a:cs typeface="黑体" panose="02010609060101010101" charset="-122"/>
              </a:rPr>
              <a:t>傲</a:t>
            </a:r>
            <a:r>
              <a:rPr sz="2300" spc="-10" dirty="0">
                <a:latin typeface="黑体" panose="02010609060101010101" charset="-122"/>
                <a:cs typeface="黑体" panose="02010609060101010101" charset="-122"/>
              </a:rPr>
              <a:t>意</a:t>
            </a:r>
            <a:r>
              <a:rPr sz="2300" spc="-20" dirty="0">
                <a:latin typeface="黑体" panose="02010609060101010101" charset="-122"/>
                <a:cs typeface="黑体" panose="02010609060101010101" charset="-122"/>
              </a:rPr>
              <a:t>科</a:t>
            </a:r>
            <a:r>
              <a:rPr sz="2300" spc="5" dirty="0">
                <a:latin typeface="黑体" panose="02010609060101010101" charset="-122"/>
                <a:cs typeface="黑体" panose="02010609060101010101" charset="-122"/>
              </a:rPr>
              <a:t>技</a:t>
            </a:r>
            <a:endParaRPr sz="23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41395" y="2162555"/>
            <a:ext cx="2560320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45" dirty="0">
                <a:solidFill>
                  <a:srgbClr val="E60006"/>
                </a:solidFill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1050" spc="-55" dirty="0">
                <a:solidFill>
                  <a:srgbClr val="E60006"/>
                </a:solidFill>
                <a:latin typeface="Times New Roman" panose="02020603050405020304"/>
                <a:cs typeface="Times New Roman" panose="02020603050405020304"/>
              </a:rPr>
              <a:t>NEW </a:t>
            </a:r>
            <a:r>
              <a:rPr sz="1050" spc="-50" dirty="0">
                <a:solidFill>
                  <a:srgbClr val="E60006"/>
                </a:solidFill>
                <a:latin typeface="Times New Roman" panose="02020603050405020304"/>
                <a:cs typeface="Times New Roman" panose="02020603050405020304"/>
              </a:rPr>
              <a:t>ENGLAND JOURNAL </a:t>
            </a:r>
            <a:r>
              <a:rPr sz="1050" spc="-40" dirty="0">
                <a:solidFill>
                  <a:srgbClr val="E60006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050" spc="25" dirty="0">
                <a:solidFill>
                  <a:srgbClr val="E60006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50" spc="-50" dirty="0">
                <a:solidFill>
                  <a:srgbClr val="E60006"/>
                </a:solidFill>
                <a:latin typeface="Times New Roman" panose="02020603050405020304"/>
                <a:cs typeface="Times New Roman" panose="02020603050405020304"/>
              </a:rPr>
              <a:t>MEDICINE</a:t>
            </a:r>
            <a:endParaRPr sz="10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85507" y="2278494"/>
            <a:ext cx="1496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5" dirty="0">
                <a:latin typeface="黑体" panose="02010609060101010101" charset="-122"/>
                <a:cs typeface="黑体" panose="02010609060101010101" charset="-122"/>
              </a:rPr>
              <a:t>高级运动中</a:t>
            </a:r>
            <a:r>
              <a:rPr sz="1800" dirty="0">
                <a:latin typeface="黑体" panose="02010609060101010101" charset="-122"/>
                <a:cs typeface="黑体" panose="02010609060101010101" charset="-122"/>
              </a:rPr>
              <a:t>枢</a:t>
            </a:r>
            <a:endParaRPr sz="18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44900" y="2699004"/>
            <a:ext cx="1353185" cy="184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81685" algn="l"/>
              </a:tabLst>
            </a:pPr>
            <a:r>
              <a:rPr sz="1050" spc="-5" dirty="0">
                <a:solidFill>
                  <a:srgbClr val="E2000F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r>
              <a:rPr sz="1050" spc="-10" dirty="0">
                <a:solidFill>
                  <a:srgbClr val="E2000F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1050" spc="-20" dirty="0">
                <a:solidFill>
                  <a:srgbClr val="E2000F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1050" spc="-5" dirty="0">
                <a:solidFill>
                  <a:srgbClr val="E2000F"/>
                </a:solidFill>
                <a:latin typeface="Times New Roman" panose="02020603050405020304"/>
                <a:cs typeface="Times New Roman" panose="02020603050405020304"/>
              </a:rPr>
              <a:t>G</a:t>
            </a:r>
            <a:r>
              <a:rPr sz="1050" spc="-20" dirty="0">
                <a:solidFill>
                  <a:srgbClr val="E2000F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1050" spc="-5" dirty="0">
                <a:solidFill>
                  <a:srgbClr val="E2000F"/>
                </a:solidFill>
                <a:latin typeface="Times New Roman" panose="02020603050405020304"/>
                <a:cs typeface="Times New Roman" panose="02020603050405020304"/>
              </a:rPr>
              <a:t>NAL</a:t>
            </a:r>
            <a:r>
              <a:rPr sz="1050" dirty="0">
                <a:solidFill>
                  <a:srgbClr val="E2000F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050" spc="-5" dirty="0">
                <a:solidFill>
                  <a:srgbClr val="E2000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050" spc="-10" dirty="0">
                <a:solidFill>
                  <a:srgbClr val="E2000F"/>
                </a:solidFill>
                <a:latin typeface="Times New Roman" panose="02020603050405020304"/>
                <a:cs typeface="Times New Roman" panose="02020603050405020304"/>
              </a:rPr>
              <a:t>RT</a:t>
            </a:r>
            <a:r>
              <a:rPr sz="1050" spc="-20" dirty="0">
                <a:solidFill>
                  <a:srgbClr val="E2000F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1050" spc="-10" dirty="0">
                <a:solidFill>
                  <a:srgbClr val="E2000F"/>
                </a:solidFill>
                <a:latin typeface="Times New Roman" panose="02020603050405020304"/>
                <a:cs typeface="Times New Roman" panose="02020603050405020304"/>
              </a:rPr>
              <a:t>CL</a:t>
            </a:r>
            <a:r>
              <a:rPr sz="1050" spc="-5" dirty="0">
                <a:solidFill>
                  <a:srgbClr val="E2000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endParaRPr sz="10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91004" y="3154794"/>
            <a:ext cx="4284345" cy="120904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065" marR="5080" algn="ctr">
              <a:lnSpc>
                <a:spcPct val="77000"/>
              </a:lnSpc>
              <a:spcBef>
                <a:spcPts val="590"/>
              </a:spcBef>
            </a:pPr>
            <a:r>
              <a:rPr sz="1800" b="1" spc="-40" dirty="0">
                <a:latin typeface="Times New Roman" panose="02020603050405020304"/>
                <a:cs typeface="Times New Roman" panose="02020603050405020304"/>
              </a:rPr>
              <a:t>Trial </a:t>
            </a:r>
            <a:r>
              <a:rPr sz="1800" b="1" spc="-20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1800" b="1" spc="-50" dirty="0">
                <a:latin typeface="Times New Roman" panose="02020603050405020304"/>
                <a:cs typeface="Times New Roman" panose="02020603050405020304"/>
              </a:rPr>
              <a:t>Contralateral </a:t>
            </a:r>
            <a:r>
              <a:rPr sz="1800" b="1" spc="-45" dirty="0">
                <a:latin typeface="Times New Roman" panose="02020603050405020304"/>
                <a:cs typeface="Times New Roman" panose="02020603050405020304"/>
              </a:rPr>
              <a:t>Seventh Cervical </a:t>
            </a:r>
            <a:r>
              <a:rPr sz="1800" b="1" spc="-40" dirty="0">
                <a:latin typeface="Times New Roman" panose="02020603050405020304"/>
                <a:cs typeface="Times New Roman" panose="02020603050405020304"/>
              </a:rPr>
              <a:t>Nerve  Transfer </a:t>
            </a:r>
            <a:r>
              <a:rPr sz="1800" b="1" spc="-25" dirty="0">
                <a:latin typeface="Times New Roman" panose="02020603050405020304"/>
                <a:cs typeface="Times New Roman" panose="02020603050405020304"/>
              </a:rPr>
              <a:t>for </a:t>
            </a:r>
            <a:r>
              <a:rPr sz="1800" b="1" spc="-40" dirty="0">
                <a:latin typeface="Times New Roman" panose="02020603050405020304"/>
                <a:cs typeface="Times New Roman" panose="02020603050405020304"/>
              </a:rPr>
              <a:t>Spastic </a:t>
            </a:r>
            <a:r>
              <a:rPr sz="1800" b="1" spc="-25" dirty="0">
                <a:latin typeface="Times New Roman" panose="02020603050405020304"/>
                <a:cs typeface="Times New Roman" panose="02020603050405020304"/>
              </a:rPr>
              <a:t>Arm</a:t>
            </a:r>
            <a:r>
              <a:rPr sz="1800" b="1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45" dirty="0">
                <a:latin typeface="Times New Roman" panose="02020603050405020304"/>
                <a:cs typeface="Times New Roman" panose="02020603050405020304"/>
              </a:rPr>
              <a:t>Paralysis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31115" algn="ctr">
              <a:lnSpc>
                <a:spcPct val="100000"/>
              </a:lnSpc>
              <a:spcBef>
                <a:spcPts val="810"/>
              </a:spcBef>
            </a:pPr>
            <a:r>
              <a:rPr sz="1050" spc="-50" dirty="0">
                <a:latin typeface="Arial" panose="020B0604020202020204"/>
                <a:cs typeface="Arial" panose="020B0604020202020204"/>
              </a:rPr>
              <a:t>Mou-Xiong Zheng, </a:t>
            </a:r>
            <a:r>
              <a:rPr sz="1050" spc="-45" dirty="0">
                <a:latin typeface="Arial" panose="020B0604020202020204"/>
                <a:cs typeface="Arial" panose="020B0604020202020204"/>
              </a:rPr>
              <a:t>M.D., </a:t>
            </a:r>
            <a:r>
              <a:rPr sz="1050" spc="-55" dirty="0">
                <a:latin typeface="Arial" panose="020B0604020202020204"/>
                <a:cs typeface="Arial" panose="020B0604020202020204"/>
              </a:rPr>
              <a:t>Ph.D.,Xu-Yun </a:t>
            </a:r>
            <a:r>
              <a:rPr sz="1050" spc="-40" dirty="0">
                <a:latin typeface="Arial" panose="020B0604020202020204"/>
                <a:cs typeface="Arial" panose="020B0604020202020204"/>
              </a:rPr>
              <a:t>Hua, </a:t>
            </a:r>
            <a:r>
              <a:rPr sz="1050" spc="-50" dirty="0">
                <a:latin typeface="Arial" panose="020B0604020202020204"/>
                <a:cs typeface="Arial" panose="020B0604020202020204"/>
              </a:rPr>
              <a:t>M.D., </a:t>
            </a:r>
            <a:r>
              <a:rPr sz="1050" spc="-55" dirty="0">
                <a:latin typeface="Arial" panose="020B0604020202020204"/>
                <a:cs typeface="Arial" panose="020B0604020202020204"/>
              </a:rPr>
              <a:t>Ph.D.,Jun-Tao</a:t>
            </a:r>
            <a:r>
              <a:rPr sz="105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050" spc="-55" dirty="0">
                <a:latin typeface="Arial" panose="020B0604020202020204"/>
                <a:cs typeface="Arial" panose="020B0604020202020204"/>
              </a:rPr>
              <a:t>Feng,M.D.,</a:t>
            </a:r>
            <a:endParaRPr sz="1050">
              <a:latin typeface="Arial" panose="020B0604020202020204"/>
              <a:cs typeface="Arial" panose="020B0604020202020204"/>
            </a:endParaRPr>
          </a:p>
          <a:p>
            <a:pPr algn="ctr">
              <a:lnSpc>
                <a:spcPts val="1100"/>
              </a:lnSpc>
              <a:spcBef>
                <a:spcPts val="125"/>
              </a:spcBef>
            </a:pPr>
            <a:r>
              <a:rPr sz="1000" spc="-25" dirty="0">
                <a:latin typeface="Arial" panose="020B0604020202020204"/>
                <a:cs typeface="Arial" panose="020B0604020202020204"/>
              </a:rPr>
              <a:t>Tie </a:t>
            </a:r>
            <a:r>
              <a:rPr sz="1000" spc="-30" dirty="0">
                <a:latin typeface="Arial" panose="020B0604020202020204"/>
                <a:cs typeface="Arial" panose="020B0604020202020204"/>
              </a:rPr>
              <a:t>Li, </a:t>
            </a:r>
            <a:r>
              <a:rPr sz="1000" spc="-35" dirty="0">
                <a:latin typeface="Arial" panose="020B0604020202020204"/>
                <a:cs typeface="Arial" panose="020B0604020202020204"/>
              </a:rPr>
              <a:t>M.D., Ph.D., Ye-Chen </a:t>
            </a:r>
            <a:r>
              <a:rPr sz="1000" spc="-25" dirty="0">
                <a:latin typeface="Arial" panose="020B0604020202020204"/>
                <a:cs typeface="Arial" panose="020B0604020202020204"/>
              </a:rPr>
              <a:t>Lu, </a:t>
            </a:r>
            <a:r>
              <a:rPr sz="1000" spc="-35" dirty="0">
                <a:latin typeface="Arial" panose="020B0604020202020204"/>
                <a:cs typeface="Arial" panose="020B0604020202020204"/>
              </a:rPr>
              <a:t>M.D., </a:t>
            </a:r>
            <a:r>
              <a:rPr sz="1000" spc="-40" dirty="0">
                <a:latin typeface="Arial" panose="020B0604020202020204"/>
                <a:cs typeface="Arial" panose="020B0604020202020204"/>
              </a:rPr>
              <a:t>Yun-Dong </a:t>
            </a:r>
            <a:r>
              <a:rPr sz="1000" spc="-35" dirty="0">
                <a:latin typeface="Arial" panose="020B0604020202020204"/>
                <a:cs typeface="Arial" panose="020B0604020202020204"/>
              </a:rPr>
              <a:t>Shen, M.D.,</a:t>
            </a:r>
            <a:r>
              <a:rPr sz="1000" spc="105" dirty="0">
                <a:latin typeface="Arial" panose="020B0604020202020204"/>
                <a:cs typeface="Arial" panose="020B0604020202020204"/>
              </a:rPr>
              <a:t> </a:t>
            </a:r>
            <a:r>
              <a:rPr sz="1000" spc="-40" dirty="0">
                <a:latin typeface="Arial" panose="020B0604020202020204"/>
                <a:cs typeface="Arial" panose="020B0604020202020204"/>
              </a:rPr>
              <a:t>Ph.D.,</a:t>
            </a:r>
            <a:endParaRPr sz="1000">
              <a:latin typeface="Arial" panose="020B0604020202020204"/>
              <a:cs typeface="Arial" panose="020B0604020202020204"/>
            </a:endParaRPr>
          </a:p>
          <a:p>
            <a:pPr marL="5080" algn="ctr">
              <a:lnSpc>
                <a:spcPts val="1020"/>
              </a:lnSpc>
            </a:pPr>
            <a:r>
              <a:rPr sz="950" spc="-20" dirty="0">
                <a:latin typeface="Arial" panose="020B0604020202020204"/>
                <a:cs typeface="Arial" panose="020B0604020202020204"/>
              </a:rPr>
              <a:t>Xiao-Hua </a:t>
            </a:r>
            <a:r>
              <a:rPr sz="950" spc="-15" dirty="0">
                <a:latin typeface="Arial" panose="020B0604020202020204"/>
                <a:cs typeface="Arial" panose="020B0604020202020204"/>
              </a:rPr>
              <a:t>Cao, Ph.D., Nai-Qing Zhao, </a:t>
            </a:r>
            <a:r>
              <a:rPr sz="950" spc="-20" dirty="0">
                <a:latin typeface="Arial" panose="020B0604020202020204"/>
                <a:cs typeface="Arial" panose="020B0604020202020204"/>
              </a:rPr>
              <a:t>M.S.,Jia-Ying </a:t>
            </a:r>
            <a:r>
              <a:rPr sz="950" spc="-15" dirty="0">
                <a:latin typeface="Arial" panose="020B0604020202020204"/>
                <a:cs typeface="Arial" panose="020B0604020202020204"/>
              </a:rPr>
              <a:t>Lyu,</a:t>
            </a:r>
            <a:r>
              <a:rPr sz="950" spc="215" dirty="0">
                <a:latin typeface="Arial" panose="020B0604020202020204"/>
                <a:cs typeface="Arial" panose="020B0604020202020204"/>
              </a:rPr>
              <a:t> </a:t>
            </a:r>
            <a:r>
              <a:rPr sz="950" spc="-15" dirty="0">
                <a:latin typeface="Arial" panose="020B0604020202020204"/>
                <a:cs typeface="Arial" panose="020B0604020202020204"/>
              </a:rPr>
              <a:t>B.S.,</a:t>
            </a:r>
            <a:endParaRPr sz="950">
              <a:latin typeface="Arial" panose="020B0604020202020204"/>
              <a:cs typeface="Arial" panose="020B0604020202020204"/>
            </a:endParaRPr>
          </a:p>
          <a:p>
            <a:pPr algn="ctr">
              <a:lnSpc>
                <a:spcPts val="1180"/>
              </a:lnSpc>
            </a:pPr>
            <a:r>
              <a:rPr sz="1000" spc="-45" dirty="0">
                <a:latin typeface="Arial" panose="020B0604020202020204"/>
                <a:cs typeface="Arial" panose="020B0604020202020204"/>
              </a:rPr>
              <a:t>Jjian-Guang </a:t>
            </a:r>
            <a:r>
              <a:rPr sz="1000" spc="-30" dirty="0">
                <a:latin typeface="Arial" panose="020B0604020202020204"/>
                <a:cs typeface="Arial" panose="020B0604020202020204"/>
              </a:rPr>
              <a:t>Xu, </a:t>
            </a:r>
            <a:r>
              <a:rPr sz="1000" spc="-40" dirty="0">
                <a:latin typeface="Arial" panose="020B0604020202020204"/>
                <a:cs typeface="Arial" panose="020B0604020202020204"/>
              </a:rPr>
              <a:t>M.D., Ph.D.,, Yu-Dong </a:t>
            </a:r>
            <a:r>
              <a:rPr sz="1000" spc="-30" dirty="0">
                <a:latin typeface="Arial" panose="020B0604020202020204"/>
                <a:cs typeface="Arial" panose="020B0604020202020204"/>
              </a:rPr>
              <a:t>Gu, </a:t>
            </a:r>
            <a:r>
              <a:rPr sz="1000" spc="-40" dirty="0">
                <a:latin typeface="Arial" panose="020B0604020202020204"/>
                <a:cs typeface="Arial" panose="020B0604020202020204"/>
              </a:rPr>
              <a:t>M.D., </a:t>
            </a:r>
            <a:r>
              <a:rPr sz="1000" spc="-30" dirty="0">
                <a:latin typeface="Arial" panose="020B0604020202020204"/>
                <a:cs typeface="Arial" panose="020B0604020202020204"/>
              </a:rPr>
              <a:t>and </a:t>
            </a:r>
            <a:r>
              <a:rPr sz="1000" spc="-40" dirty="0">
                <a:latin typeface="Arial" panose="020B0604020202020204"/>
                <a:cs typeface="Arial" panose="020B0604020202020204"/>
              </a:rPr>
              <a:t>Wen-Dong </a:t>
            </a:r>
            <a:r>
              <a:rPr sz="1000" spc="-30" dirty="0">
                <a:latin typeface="Arial" panose="020B0604020202020204"/>
                <a:cs typeface="Arial" panose="020B0604020202020204"/>
              </a:rPr>
              <a:t>Xu, </a:t>
            </a:r>
            <a:r>
              <a:rPr sz="1000" spc="-40" dirty="0">
                <a:latin typeface="Arial" panose="020B0604020202020204"/>
                <a:cs typeface="Arial" panose="020B0604020202020204"/>
              </a:rPr>
              <a:t>M.D.,</a:t>
            </a:r>
            <a:r>
              <a:rPr sz="1000" spc="-95" dirty="0">
                <a:latin typeface="Arial" panose="020B0604020202020204"/>
                <a:cs typeface="Arial" panose="020B0604020202020204"/>
              </a:rPr>
              <a:t> </a:t>
            </a:r>
            <a:r>
              <a:rPr sz="1000" spc="-40" dirty="0">
                <a:latin typeface="Arial" panose="020B0604020202020204"/>
                <a:cs typeface="Arial" panose="020B0604020202020204"/>
              </a:rPr>
              <a:t>Ph.D.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96288" y="4567554"/>
            <a:ext cx="7896859" cy="1712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465" indent="-279400">
              <a:lnSpc>
                <a:spcPts val="2060"/>
              </a:lnSpc>
              <a:spcBef>
                <a:spcPts val="100"/>
              </a:spcBef>
              <a:buClr>
                <a:srgbClr val="132D85"/>
              </a:buClr>
              <a:buChar char="·"/>
              <a:tabLst>
                <a:tab pos="292100" algn="l"/>
              </a:tabLst>
            </a:pPr>
            <a:r>
              <a:rPr sz="1800" b="1" spc="-240" dirty="0">
                <a:latin typeface="黑体" panose="02010609060101010101" charset="-122"/>
                <a:cs typeface="黑体" panose="02010609060101010101" charset="-122"/>
              </a:rPr>
              <a:t>神经环路重塑理论用于神经康复已成为学界共</a:t>
            </a:r>
            <a:r>
              <a:rPr sz="1800" b="1" spc="-250" dirty="0">
                <a:latin typeface="黑体" panose="02010609060101010101" charset="-122"/>
                <a:cs typeface="黑体" panose="02010609060101010101" charset="-122"/>
              </a:rPr>
              <a:t>识</a:t>
            </a:r>
            <a:r>
              <a:rPr sz="1800" b="1" spc="-10" dirty="0">
                <a:latin typeface="黑体" panose="02010609060101010101" charset="-122"/>
                <a:cs typeface="黑体" panose="02010609060101010101" charset="-122"/>
              </a:rPr>
              <a:t>。</a:t>
            </a:r>
            <a:endParaRPr sz="1800">
              <a:latin typeface="黑体" panose="02010609060101010101" charset="-122"/>
              <a:cs typeface="黑体" panose="02010609060101010101" charset="-122"/>
            </a:endParaRPr>
          </a:p>
          <a:p>
            <a:pPr marL="226060" marR="3086100" indent="-213360">
              <a:lnSpc>
                <a:spcPct val="91000"/>
              </a:lnSpc>
              <a:spcBef>
                <a:spcPts val="95"/>
              </a:spcBef>
              <a:buChar char="·"/>
              <a:tabLst>
                <a:tab pos="305435" algn="l"/>
              </a:tabLst>
            </a:pPr>
            <a:r>
              <a:rPr sz="1800" b="1" spc="-145" dirty="0">
                <a:solidFill>
                  <a:srgbClr val="132D85"/>
                </a:solidFill>
                <a:latin typeface="黑体" panose="02010609060101010101" charset="-122"/>
                <a:cs typeface="黑体" panose="02010609060101010101" charset="-122"/>
              </a:rPr>
              <a:t>根</a:t>
            </a:r>
            <a:r>
              <a:rPr sz="1800" b="1" spc="-170" dirty="0">
                <a:solidFill>
                  <a:srgbClr val="132D85"/>
                </a:solidFill>
                <a:latin typeface="黑体" panose="02010609060101010101" charset="-122"/>
                <a:cs typeface="黑体" panose="02010609060101010101" charset="-122"/>
              </a:rPr>
              <a:t>据</a:t>
            </a:r>
            <a:r>
              <a:rPr sz="1800" b="1" spc="-14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傲</a:t>
            </a:r>
            <a:r>
              <a:rPr sz="1800" b="1" spc="-15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意</a:t>
            </a:r>
            <a:r>
              <a:rPr sz="1800" b="1" spc="-14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科</a:t>
            </a:r>
            <a:r>
              <a:rPr sz="1800" b="1" spc="-15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技</a:t>
            </a:r>
            <a:r>
              <a:rPr sz="1800" b="1" spc="-14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核</a:t>
            </a:r>
            <a:r>
              <a:rPr sz="1800" b="1" spc="-15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心</a:t>
            </a:r>
            <a:r>
              <a:rPr sz="1800" b="1" spc="-145" dirty="0">
                <a:solidFill>
                  <a:srgbClr val="F85B00"/>
                </a:solidFill>
                <a:latin typeface="黑体" panose="02010609060101010101" charset="-122"/>
                <a:cs typeface="黑体" panose="02010609060101010101" charset="-122"/>
              </a:rPr>
              <a:t>团队</a:t>
            </a:r>
            <a:r>
              <a:rPr sz="1800" b="1" spc="-155" dirty="0">
                <a:solidFill>
                  <a:srgbClr val="132D85"/>
                </a:solidFill>
                <a:latin typeface="黑体" panose="02010609060101010101" charset="-122"/>
                <a:cs typeface="黑体" panose="02010609060101010101" charset="-122"/>
              </a:rPr>
              <a:t>在</a:t>
            </a:r>
            <a:r>
              <a:rPr sz="1800" b="1" spc="-95" dirty="0">
                <a:solidFill>
                  <a:srgbClr val="132D85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1800" b="1" spc="-165" dirty="0">
                <a:solidFill>
                  <a:srgbClr val="132D8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95" dirty="0">
                <a:solidFill>
                  <a:srgbClr val="132D85"/>
                </a:solidFill>
                <a:latin typeface="Times New Roman" panose="02020603050405020304"/>
                <a:cs typeface="Times New Roman" panose="02020603050405020304"/>
              </a:rPr>
              <a:t>New</a:t>
            </a:r>
            <a:r>
              <a:rPr sz="1800" b="1" spc="-135" dirty="0">
                <a:solidFill>
                  <a:srgbClr val="132D8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125" dirty="0">
                <a:solidFill>
                  <a:srgbClr val="132D85"/>
                </a:solidFill>
                <a:latin typeface="Times New Roman" panose="02020603050405020304"/>
                <a:cs typeface="Times New Roman" panose="02020603050405020304"/>
              </a:rPr>
              <a:t>England </a:t>
            </a:r>
            <a:r>
              <a:rPr sz="1800" b="1" spc="-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140" dirty="0">
                <a:latin typeface="黑体" panose="02010609060101010101" charset="-122"/>
                <a:cs typeface="黑体" panose="02010609060101010101" charset="-122"/>
              </a:rPr>
              <a:t>Journal</a:t>
            </a:r>
            <a:r>
              <a:rPr sz="1800" b="1" spc="-180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800" b="1" spc="-75" dirty="0">
                <a:latin typeface="黑体" panose="02010609060101010101" charset="-122"/>
                <a:cs typeface="黑体" panose="02010609060101010101" charset="-122"/>
              </a:rPr>
              <a:t>of</a:t>
            </a:r>
            <a:r>
              <a:rPr sz="1800" b="1" spc="-240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800" b="1" spc="-165" dirty="0">
                <a:latin typeface="黑体" panose="02010609060101010101" charset="-122"/>
                <a:cs typeface="黑体" panose="02010609060101010101" charset="-122"/>
              </a:rPr>
              <a:t>Medicine</a:t>
            </a:r>
            <a:r>
              <a:rPr sz="1800" b="1" spc="-170" dirty="0">
                <a:latin typeface="黑体" panose="02010609060101010101" charset="-122"/>
                <a:cs typeface="黑体" panose="02010609060101010101" charset="-122"/>
              </a:rPr>
              <a:t>发</a:t>
            </a:r>
            <a:r>
              <a:rPr sz="1800" b="1" spc="-155" dirty="0">
                <a:latin typeface="黑体" panose="02010609060101010101" charset="-122"/>
                <a:cs typeface="黑体" panose="02010609060101010101" charset="-122"/>
              </a:rPr>
              <a:t>表</a:t>
            </a:r>
            <a:r>
              <a:rPr sz="1800" b="1" spc="-170" dirty="0">
                <a:latin typeface="黑体" panose="02010609060101010101" charset="-122"/>
                <a:cs typeface="黑体" panose="02010609060101010101" charset="-122"/>
              </a:rPr>
              <a:t>的论著</a:t>
            </a:r>
            <a:r>
              <a:rPr sz="1800" b="1" spc="-155" dirty="0"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1800" b="1" spc="-170" dirty="0">
                <a:latin typeface="黑体" panose="02010609060101010101" charset="-122"/>
                <a:cs typeface="黑体" panose="02010609060101010101" charset="-122"/>
              </a:rPr>
              <a:t>基于健</a:t>
            </a:r>
            <a:r>
              <a:rPr sz="1800" b="1" spc="-155" dirty="0">
                <a:latin typeface="黑体" panose="02010609060101010101" charset="-122"/>
                <a:cs typeface="黑体" panose="02010609060101010101" charset="-122"/>
              </a:rPr>
              <a:t>侧</a:t>
            </a:r>
            <a:r>
              <a:rPr sz="1800" b="1" spc="-170" dirty="0">
                <a:latin typeface="黑体" panose="02010609060101010101" charset="-122"/>
                <a:cs typeface="黑体" panose="02010609060101010101" charset="-122"/>
              </a:rPr>
              <a:t>代偿</a:t>
            </a:r>
            <a:r>
              <a:rPr sz="1800" b="1" spc="-10" dirty="0">
                <a:latin typeface="黑体" panose="02010609060101010101" charset="-122"/>
                <a:cs typeface="黑体" panose="02010609060101010101" charset="-122"/>
              </a:rPr>
              <a:t>理 </a:t>
            </a:r>
            <a:r>
              <a:rPr sz="1800" b="1" spc="-180" dirty="0">
                <a:latin typeface="黑体" panose="02010609060101010101" charset="-122"/>
                <a:cs typeface="黑体" panose="02010609060101010101" charset="-122"/>
              </a:rPr>
              <a:t>论</a:t>
            </a:r>
            <a:r>
              <a:rPr sz="1800" b="1" spc="-190" dirty="0">
                <a:latin typeface="黑体" panose="02010609060101010101" charset="-122"/>
                <a:cs typeface="黑体" panose="02010609060101010101" charset="-122"/>
              </a:rPr>
              <a:t>进</a:t>
            </a:r>
            <a:r>
              <a:rPr sz="1800" b="1" spc="-180" dirty="0">
                <a:latin typeface="黑体" panose="02010609060101010101" charset="-122"/>
                <a:cs typeface="黑体" panose="02010609060101010101" charset="-122"/>
              </a:rPr>
              <a:t>行</a:t>
            </a:r>
            <a:r>
              <a:rPr sz="1800" b="1" spc="-190" dirty="0">
                <a:latin typeface="黑体" panose="02010609060101010101" charset="-122"/>
                <a:cs typeface="黑体" panose="02010609060101010101" charset="-122"/>
              </a:rPr>
              <a:t>神</a:t>
            </a:r>
            <a:r>
              <a:rPr sz="1800" b="1" spc="-180" dirty="0">
                <a:latin typeface="黑体" panose="02010609060101010101" charset="-122"/>
                <a:cs typeface="黑体" panose="02010609060101010101" charset="-122"/>
              </a:rPr>
              <a:t>经环</a:t>
            </a:r>
            <a:r>
              <a:rPr sz="1800" b="1" spc="-190" dirty="0">
                <a:latin typeface="黑体" panose="02010609060101010101" charset="-122"/>
                <a:cs typeface="黑体" panose="02010609060101010101" charset="-122"/>
              </a:rPr>
              <a:t>路</a:t>
            </a:r>
            <a:r>
              <a:rPr sz="1800" b="1" spc="-180" dirty="0">
                <a:latin typeface="黑体" panose="02010609060101010101" charset="-122"/>
                <a:cs typeface="黑体" panose="02010609060101010101" charset="-122"/>
              </a:rPr>
              <a:t>重</a:t>
            </a:r>
            <a:r>
              <a:rPr sz="1800" b="1" spc="-190" dirty="0">
                <a:latin typeface="黑体" panose="02010609060101010101" charset="-122"/>
                <a:cs typeface="黑体" panose="02010609060101010101" charset="-122"/>
              </a:rPr>
              <a:t>塑</a:t>
            </a:r>
            <a:r>
              <a:rPr sz="1800" b="1" spc="-180" dirty="0">
                <a:latin typeface="黑体" panose="02010609060101010101" charset="-122"/>
                <a:cs typeface="黑体" panose="02010609060101010101" charset="-122"/>
              </a:rPr>
              <a:t>康</a:t>
            </a:r>
            <a:r>
              <a:rPr sz="1800" b="1" spc="-190" dirty="0">
                <a:latin typeface="黑体" panose="02010609060101010101" charset="-122"/>
                <a:cs typeface="黑体" panose="02010609060101010101" charset="-122"/>
              </a:rPr>
              <a:t>复</a:t>
            </a:r>
            <a:r>
              <a:rPr sz="1800" b="1" spc="-10" dirty="0">
                <a:latin typeface="黑体" panose="02010609060101010101" charset="-122"/>
                <a:cs typeface="黑体" panose="02010609060101010101" charset="-122"/>
              </a:rPr>
              <a:t>，</a:t>
            </a:r>
            <a:r>
              <a:rPr sz="1800" b="1" spc="-250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1800" b="1" spc="-185" dirty="0">
                <a:latin typeface="黑体" panose="02010609060101010101" charset="-122"/>
                <a:cs typeface="黑体" panose="02010609060101010101" charset="-122"/>
              </a:rPr>
              <a:t>Fugl-Meyer</a:t>
            </a:r>
            <a:r>
              <a:rPr sz="1800" b="1" spc="-180" dirty="0">
                <a:latin typeface="黑体" panose="02010609060101010101" charset="-122"/>
                <a:cs typeface="黑体" panose="02010609060101010101" charset="-122"/>
              </a:rPr>
              <a:t>评</a:t>
            </a:r>
            <a:r>
              <a:rPr sz="1800" b="1" spc="-190" dirty="0">
                <a:latin typeface="黑体" panose="02010609060101010101" charset="-122"/>
                <a:cs typeface="黑体" panose="02010609060101010101" charset="-122"/>
              </a:rPr>
              <a:t>分</a:t>
            </a:r>
            <a:r>
              <a:rPr sz="1800" b="1" spc="-180" dirty="0">
                <a:latin typeface="黑体" panose="02010609060101010101" charset="-122"/>
                <a:cs typeface="黑体" panose="02010609060101010101" charset="-122"/>
              </a:rPr>
              <a:t>实</a:t>
            </a:r>
            <a:r>
              <a:rPr sz="1800" b="1" spc="-190" dirty="0">
                <a:latin typeface="黑体" panose="02010609060101010101" charset="-122"/>
                <a:cs typeface="黑体" panose="02010609060101010101" charset="-122"/>
              </a:rPr>
              <a:t>现</a:t>
            </a:r>
            <a:r>
              <a:rPr sz="1800" b="1" spc="-10" dirty="0">
                <a:latin typeface="黑体" panose="02010609060101010101" charset="-122"/>
                <a:cs typeface="黑体" panose="02010609060101010101" charset="-122"/>
              </a:rPr>
              <a:t>平 </a:t>
            </a:r>
            <a:r>
              <a:rPr sz="1800" b="1" spc="-190" dirty="0">
                <a:latin typeface="黑体" panose="02010609060101010101" charset="-122"/>
                <a:cs typeface="黑体" panose="02010609060101010101" charset="-122"/>
              </a:rPr>
              <a:t>均增加17.7分，</a:t>
            </a:r>
            <a:r>
              <a:rPr sz="1800" b="1" spc="-180" dirty="0">
                <a:latin typeface="黑体" panose="02010609060101010101" charset="-122"/>
                <a:cs typeface="黑体" panose="02010609060101010101" charset="-122"/>
              </a:rPr>
              <a:t>对</a:t>
            </a:r>
            <a:r>
              <a:rPr sz="1800" b="1" spc="-190" dirty="0">
                <a:latin typeface="黑体" panose="02010609060101010101" charset="-122"/>
                <a:cs typeface="黑体" panose="02010609060101010101" charset="-122"/>
              </a:rPr>
              <a:t>照普通康复</a:t>
            </a:r>
            <a:r>
              <a:rPr sz="1800" b="1" spc="-180" dirty="0">
                <a:latin typeface="黑体" panose="02010609060101010101" charset="-122"/>
                <a:cs typeface="黑体" panose="02010609060101010101" charset="-122"/>
              </a:rPr>
              <a:t>组</a:t>
            </a:r>
            <a:r>
              <a:rPr sz="1800" b="1" spc="-190" dirty="0">
                <a:latin typeface="黑体" panose="02010609060101010101" charset="-122"/>
                <a:cs typeface="黑体" panose="02010609060101010101" charset="-122"/>
              </a:rPr>
              <a:t>仅增</a:t>
            </a:r>
            <a:r>
              <a:rPr sz="1800" b="1" spc="-180" dirty="0">
                <a:latin typeface="黑体" panose="02010609060101010101" charset="-122"/>
                <a:cs typeface="黑体" panose="02010609060101010101" charset="-122"/>
              </a:rPr>
              <a:t>加</a:t>
            </a:r>
            <a:r>
              <a:rPr sz="1800" b="1" spc="-190" dirty="0">
                <a:latin typeface="黑体" panose="02010609060101010101" charset="-122"/>
                <a:cs typeface="黑体" panose="02010609060101010101" charset="-122"/>
              </a:rPr>
              <a:t>2.6</a:t>
            </a:r>
            <a:r>
              <a:rPr sz="1800" b="1" spc="-10" dirty="0">
                <a:latin typeface="黑体" panose="02010609060101010101" charset="-122"/>
                <a:cs typeface="黑体" panose="02010609060101010101" charset="-122"/>
              </a:rPr>
              <a:t>分</a:t>
            </a:r>
            <a:endParaRPr sz="1800">
              <a:latin typeface="黑体" panose="02010609060101010101" charset="-122"/>
              <a:cs typeface="黑体" panose="02010609060101010101" charset="-122"/>
            </a:endParaRPr>
          </a:p>
          <a:p>
            <a:pPr marL="4798060">
              <a:lnSpc>
                <a:spcPct val="100000"/>
              </a:lnSpc>
              <a:spcBef>
                <a:spcPts val="1130"/>
              </a:spcBef>
            </a:pPr>
            <a:r>
              <a:rPr sz="1800" b="1" spc="-204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确保神经重塑</a:t>
            </a:r>
            <a:r>
              <a:rPr sz="1800" b="1" spc="-21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准</a:t>
            </a:r>
            <a:r>
              <a:rPr sz="1800" b="1" spc="-204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确、有效、个性</a:t>
            </a:r>
            <a:r>
              <a:rPr sz="1800" b="1" spc="-1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化</a:t>
            </a:r>
            <a:endParaRPr sz="18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668779" y="6361176"/>
            <a:ext cx="1345692" cy="1066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880107" y="7649082"/>
            <a:ext cx="886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5" dirty="0">
                <a:latin typeface="黑体" panose="02010609060101010101" charset="-122"/>
                <a:cs typeface="黑体" panose="02010609060101010101" charset="-122"/>
              </a:rPr>
              <a:t>中</a:t>
            </a:r>
            <a:r>
              <a:rPr sz="1800" spc="-135" dirty="0">
                <a:latin typeface="黑体" panose="02010609060101010101" charset="-122"/>
                <a:cs typeface="黑体" panose="02010609060101010101" charset="-122"/>
              </a:rPr>
              <a:t>枢</a:t>
            </a:r>
            <a:r>
              <a:rPr sz="1800" spc="-145" dirty="0">
                <a:latin typeface="黑体" panose="02010609060101010101" charset="-122"/>
                <a:cs typeface="黑体" panose="02010609060101010101" charset="-122"/>
              </a:rPr>
              <a:t>损</a:t>
            </a:r>
            <a:r>
              <a:rPr sz="1800" dirty="0">
                <a:latin typeface="黑体" panose="02010609060101010101" charset="-122"/>
                <a:cs typeface="黑体" panose="02010609060101010101" charset="-122"/>
              </a:rPr>
              <a:t>伤</a:t>
            </a:r>
            <a:endParaRPr sz="18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627120" y="6323076"/>
            <a:ext cx="1363979" cy="10841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715003" y="7647546"/>
            <a:ext cx="1315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35" dirty="0">
                <a:latin typeface="黑体" panose="02010609060101010101" charset="-122"/>
                <a:cs typeface="黑体" panose="02010609060101010101" charset="-122"/>
              </a:rPr>
              <a:t>神经环</a:t>
            </a:r>
            <a:r>
              <a:rPr sz="1800" spc="-120" dirty="0">
                <a:latin typeface="黑体" panose="02010609060101010101" charset="-122"/>
                <a:cs typeface="黑体" panose="02010609060101010101" charset="-122"/>
              </a:rPr>
              <a:t>路</a:t>
            </a:r>
            <a:r>
              <a:rPr sz="1800" spc="-135" dirty="0">
                <a:latin typeface="黑体" panose="02010609060101010101" charset="-122"/>
                <a:cs typeface="黑体" panose="02010609060101010101" charset="-122"/>
              </a:rPr>
              <a:t>中</a:t>
            </a:r>
            <a:r>
              <a:rPr sz="1800" dirty="0">
                <a:latin typeface="黑体" panose="02010609060101010101" charset="-122"/>
                <a:cs typeface="黑体" panose="02010609060101010101" charset="-122"/>
              </a:rPr>
              <a:t>断</a:t>
            </a:r>
            <a:endParaRPr sz="18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620511" y="6385559"/>
            <a:ext cx="1383791" cy="10408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5728208" y="7649082"/>
            <a:ext cx="1297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60" dirty="0">
                <a:latin typeface="黑体" panose="02010609060101010101" charset="-122"/>
                <a:cs typeface="黑体" panose="02010609060101010101" charset="-122"/>
              </a:rPr>
              <a:t>中枢功能代</a:t>
            </a:r>
            <a:r>
              <a:rPr sz="1800" dirty="0">
                <a:latin typeface="黑体" panose="02010609060101010101" charset="-122"/>
                <a:cs typeface="黑体" panose="02010609060101010101" charset="-122"/>
              </a:rPr>
              <a:t>偿</a:t>
            </a:r>
            <a:endParaRPr sz="18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595616" y="6391655"/>
            <a:ext cx="1333500" cy="10664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564623" y="6367271"/>
            <a:ext cx="1351787" cy="10520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9094723" y="7658214"/>
            <a:ext cx="2156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35" dirty="0">
                <a:latin typeface="黑体" panose="02010609060101010101" charset="-122"/>
                <a:cs typeface="黑体" panose="02010609060101010101" charset="-122"/>
              </a:rPr>
              <a:t>多</a:t>
            </a:r>
            <a:r>
              <a:rPr sz="1800" spc="345" dirty="0">
                <a:latin typeface="黑体" panose="02010609060101010101" charset="-122"/>
                <a:cs typeface="黑体" panose="02010609060101010101" charset="-122"/>
              </a:rPr>
              <a:t>条</a:t>
            </a:r>
            <a:r>
              <a:rPr sz="1800" spc="335" dirty="0">
                <a:latin typeface="黑体" panose="02010609060101010101" charset="-122"/>
                <a:cs typeface="黑体" panose="02010609060101010101" charset="-122"/>
              </a:rPr>
              <a:t>神经</a:t>
            </a:r>
            <a:r>
              <a:rPr sz="1800" spc="345" dirty="0">
                <a:latin typeface="黑体" panose="02010609060101010101" charset="-122"/>
                <a:cs typeface="黑体" panose="02010609060101010101" charset="-122"/>
              </a:rPr>
              <a:t>环</a:t>
            </a:r>
            <a:r>
              <a:rPr sz="1800" spc="335" dirty="0">
                <a:latin typeface="黑体" panose="02010609060101010101" charset="-122"/>
                <a:cs typeface="黑体" panose="02010609060101010101" charset="-122"/>
              </a:rPr>
              <a:t>路重</a:t>
            </a:r>
            <a:r>
              <a:rPr sz="1800" dirty="0">
                <a:latin typeface="黑体" panose="02010609060101010101" charset="-122"/>
                <a:cs typeface="黑体" panose="02010609060101010101" charset="-122"/>
              </a:rPr>
              <a:t>塑</a:t>
            </a:r>
            <a:endParaRPr sz="18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1439143" y="6347459"/>
            <a:ext cx="1389888" cy="10972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3363956" y="6335267"/>
            <a:ext cx="1325880" cy="105232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3451839" y="7646034"/>
            <a:ext cx="1297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60" dirty="0">
                <a:latin typeface="黑体" panose="02010609060101010101" charset="-122"/>
                <a:cs typeface="黑体" panose="02010609060101010101" charset="-122"/>
              </a:rPr>
              <a:t>整体网络重</a:t>
            </a:r>
            <a:r>
              <a:rPr sz="1800" dirty="0">
                <a:latin typeface="黑体" panose="02010609060101010101" charset="-122"/>
                <a:cs typeface="黑体" panose="02010609060101010101" charset="-122"/>
              </a:rPr>
              <a:t>建</a:t>
            </a:r>
            <a:endParaRPr sz="18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11200" y="8437149"/>
            <a:ext cx="2143760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70"/>
              </a:lnSpc>
              <a:tabLst>
                <a:tab pos="833755" algn="l"/>
              </a:tabLst>
            </a:pPr>
            <a:r>
              <a:rPr sz="2300" b="1" spc="-15" dirty="0">
                <a:solidFill>
                  <a:srgbClr val="EF8000"/>
                </a:solidFill>
                <a:latin typeface="Arial" panose="020B0604020202020204"/>
                <a:cs typeface="Arial" panose="020B0604020202020204"/>
              </a:rPr>
              <a:t>CEC	</a:t>
            </a:r>
            <a:r>
              <a:rPr sz="2300" b="1" spc="-25" dirty="0">
                <a:latin typeface="Arial" panose="020B0604020202020204"/>
                <a:cs typeface="Arial" panose="020B0604020202020204"/>
              </a:rPr>
              <a:t>CAPITAL</a:t>
            </a:r>
            <a:endParaRPr sz="2300">
              <a:latin typeface="Arial" panose="020B0604020202020204"/>
              <a:cs typeface="Arial" panose="020B0604020202020204"/>
            </a:endParaRPr>
          </a:p>
          <a:p>
            <a:pPr marL="20320">
              <a:lnSpc>
                <a:spcPts val="1380"/>
              </a:lnSpc>
              <a:tabLst>
                <a:tab pos="1965960" algn="l"/>
              </a:tabLst>
            </a:pP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易</a:t>
            </a:r>
            <a:r>
              <a:rPr sz="1300" b="1" spc="19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凯</a:t>
            </a:r>
            <a:r>
              <a:rPr sz="1300" b="1" spc="24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资</a:t>
            </a:r>
            <a:r>
              <a:rPr sz="1300" b="1" spc="229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本</a:t>
            </a:r>
            <a:r>
              <a:rPr sz="1300" b="1" spc="18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有</a:t>
            </a:r>
            <a:r>
              <a:rPr sz="1300" b="1" spc="26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限</a:t>
            </a:r>
            <a:r>
              <a:rPr sz="1300" b="1" spc="14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公</a:t>
            </a:r>
            <a:r>
              <a:rPr sz="1300" b="1" dirty="0">
                <a:latin typeface="楷体" panose="02010609060101010101" charset="-122"/>
                <a:cs typeface="楷体" panose="02010609060101010101" charset="-122"/>
              </a:rPr>
              <a:t>	</a:t>
            </a:r>
            <a:r>
              <a:rPr sz="1300" b="1" spc="-15" dirty="0">
                <a:latin typeface="楷体" panose="02010609060101010101" charset="-122"/>
                <a:cs typeface="楷体" panose="02010609060101010101" charset="-122"/>
              </a:rPr>
              <a:t>司</a:t>
            </a:r>
            <a:endParaRPr sz="130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867879" y="3302634"/>
            <a:ext cx="1003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65" dirty="0">
                <a:latin typeface="黑体" panose="02010609060101010101" charset="-122"/>
                <a:cs typeface="黑体" panose="02010609060101010101" charset="-122"/>
              </a:rPr>
              <a:t>视觉中</a:t>
            </a:r>
            <a:r>
              <a:rPr sz="1800" dirty="0">
                <a:latin typeface="黑体" panose="02010609060101010101" charset="-122"/>
                <a:cs typeface="黑体" panose="02010609060101010101" charset="-122"/>
              </a:rPr>
              <a:t>枢</a:t>
            </a:r>
            <a:endParaRPr sz="1800">
              <a:latin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13729</Words>
  <Application>WPS 演示</Application>
  <PresentationFormat>On-screen Show (4:3)</PresentationFormat>
  <Paragraphs>1847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4" baseType="lpstr">
      <vt:lpstr>Arial</vt:lpstr>
      <vt:lpstr>宋体</vt:lpstr>
      <vt:lpstr>Wingdings</vt:lpstr>
      <vt:lpstr>黑体</vt:lpstr>
      <vt:lpstr>Arial</vt:lpstr>
      <vt:lpstr>Times New Roman</vt:lpstr>
      <vt:lpstr>楷体</vt:lpstr>
      <vt:lpstr>Calibri</vt:lpstr>
      <vt:lpstr>微软雅黑</vt:lpstr>
      <vt:lpstr>Arial Unicode MS</vt:lpstr>
      <vt:lpstr>仿宋</vt:lpstr>
      <vt:lpstr>Office Theme</vt:lpstr>
      <vt:lpstr>PowerPoint 演示文稿</vt:lpstr>
      <vt:lpstr>免责声明</vt:lpstr>
      <vt:lpstr>执行摘要</vt:lpstr>
      <vt:lpstr>项目亮点</vt:lpstr>
      <vt:lpstr>围绕脑科学和神经康复医学，打造巨大市场潜力的产品矩阵</vt:lpstr>
      <vt:lpstr>全球顶尖的医工交叉专业团队</vt:lpstr>
      <vt:lpstr>业内顶级的医学专家和市场资源</vt:lpstr>
      <vt:lpstr>研发投产十年先发优势，积累脑肌电核心技术壁垒</vt:lpstr>
      <vt:lpstr>基于学界共识的神经环路重塑理论打造康复产品</vt:lpstr>
      <vt:lpstr>以强大的科研能力为支撑，连接临床，驱动创新</vt:lpstr>
      <vt:lpstr>解 决 临 床 核 心 痛 点 ， 巨 大 市 场 空 间</vt:lpstr>
      <vt:lpstr>脑科学全球军备竞赛，兼具技术高度和产业落地能力成胜负手</vt:lpstr>
      <vt:lpstr>基于双向式脑肌接口原理的神经康复解决方案</vt:lpstr>
      <vt:lpstr>康复需求缺口巨大，数干万患者亟待有效解决方案</vt:lpstr>
      <vt:lpstr>将脑机接口的康复理念运用于技术壁垒更高的上肢康复外骨骼</vt:lpstr>
      <vt:lpstr>聚 集 脑 科 学 和 神 经 康 复 医 学 打 造 产 品 矩 阵</vt:lpstr>
      <vt:lpstr>攻克底层核心技术能力，傲意科技引领康复机器人新方向</vt:lpstr>
      <vt:lpstr>智能肌电仿生手Ohand,</vt:lpstr>
      <vt:lpstr>自主研发医疗级脑电图机，实现对脑电信号的精准捕捉和解析</vt:lpstr>
      <vt:lpstr>NeuCir-</vt:lpstr>
      <vt:lpstr>脑机接口外骨骼康复机器人，突破康复技术难关</vt:lpstr>
      <vt:lpstr>NeuCir-E</vt:lpstr>
      <vt:lpstr>NeuCir-Lite</vt:lpstr>
      <vt:lpstr>核心技术厚积薄发，打造丰富的产品管线</vt:lpstr>
      <vt:lpstr>立足神经医学，	着眼重大脑疾病 探索脑科学星辰大海</vt:lpstr>
      <vt:lpstr>打造中国首个院内+居家闭环式神经康复医学平台</vt:lpstr>
      <vt:lpstr>持续融合前沿技术，实现更广的适应症突破和更优的治疗方案</vt:lpstr>
      <vt:lpstr>以全球领先的脑肌电技术应用于消费级脑机接口的星辰大海</vt:lpstr>
      <vt:lpstr>已上市产品快速实现商业化落地 融资助力新业务线指数增长</vt:lpstr>
      <vt:lpstr>多元产品线将带来爆发式成长</vt:lpstr>
      <vt:lpstr>本轮融资规划</vt:lpstr>
      <vt:lpstr>联系方式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Kingsoft-PDF</dc:creator>
  <dc:subject>pdfbuilder</dc:subject>
  <cp:lastModifiedBy>LikeRay</cp:lastModifiedBy>
  <cp:revision>1</cp:revision>
  <dcterms:created xsi:type="dcterms:W3CDTF">2023-06-23T17:35:29Z</dcterms:created>
  <dcterms:modified xsi:type="dcterms:W3CDTF">2023-06-23T17:35:29Z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2023-06-24T00:00:00Z</vt:filetime>
  </property>
  <property fmtid="{D5CDD505-2E9C-101B-9397-08002B2CF9AE}" pid="3" name="Creator">
    <vt:lpwstr>WPS 文字</vt:lpwstr>
  </property>
  <property fmtid="{D5CDD505-2E9C-101B-9397-08002B2CF9AE}" pid="4" name="LastSaved">
    <vt:filetime>2023-06-23T00:00:00Z</vt:filetime>
  </property>
  <property fmtid="{D5CDD505-2E9C-101B-9397-08002B2CF9AE}" pid="5" name="KSOProductBuildVer">
    <vt:lpwstr>2052-11.1.0.10009</vt:lpwstr>
  </property>
</Properties>
</file>